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sldIdLst>
    <p:sldId id="256" r:id="rId5"/>
    <p:sldId id="309" r:id="rId6"/>
    <p:sldId id="329" r:id="rId7"/>
    <p:sldId id="291" r:id="rId8"/>
    <p:sldId id="330" r:id="rId9"/>
    <p:sldId id="314" r:id="rId10"/>
    <p:sldId id="261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ORC" initials="N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F390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46" autoAdjust="0"/>
    <p:restoredTop sz="94660"/>
  </p:normalViewPr>
  <p:slideViewPr>
    <p:cSldViewPr>
      <p:cViewPr varScale="1">
        <p:scale>
          <a:sx n="83" d="100"/>
          <a:sy n="83" d="100"/>
        </p:scale>
        <p:origin x="77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D605FA-EB71-4E56-9577-B26F58B38E90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CFE41A-1A43-44C8-A315-C4EF7D652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35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B4671-0CC0-4C09-83A3-5719DC7E71D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49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32"/>
          <p:cNvSpPr>
            <a:spLocks noChangeArrowheads="1"/>
          </p:cNvSpPr>
          <p:nvPr userDrawn="1"/>
        </p:nvSpPr>
        <p:spPr bwMode="auto">
          <a:xfrm>
            <a:off x="453571" y="457199"/>
            <a:ext cx="8356600" cy="2950029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032"/>
          <p:cNvSpPr>
            <a:spLocks noChangeArrowheads="1"/>
          </p:cNvSpPr>
          <p:nvPr userDrawn="1"/>
        </p:nvSpPr>
        <p:spPr bwMode="auto">
          <a:xfrm>
            <a:off x="453571" y="3467100"/>
            <a:ext cx="8356600" cy="1409700"/>
          </a:xfrm>
          <a:prstGeom prst="rect">
            <a:avLst/>
          </a:pr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638800"/>
            <a:ext cx="327025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609600" y="3505200"/>
            <a:ext cx="8001000" cy="129540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609600" y="533400"/>
            <a:ext cx="8001000" cy="2819400"/>
          </a:xfrm>
        </p:spPr>
        <p:txBody>
          <a:bodyPr anchor="ctr"/>
          <a:lstStyle>
            <a:lvl1pPr marL="0" indent="0">
              <a:lnSpc>
                <a:spcPts val="3600"/>
              </a:lnSpc>
              <a:buFontTx/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9911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 no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219200"/>
            <a:ext cx="8229600" cy="47244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Footer Information Here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688690-BBF5-4E3E-8BE7-B23C6D953C7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797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/Contact">
    <p:bg>
      <p:bgPr>
        <a:solidFill>
          <a:srgbClr val="F390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 userDrawn="1"/>
        </p:nvSpPr>
        <p:spPr bwMode="auto">
          <a:xfrm>
            <a:off x="0" y="2590800"/>
            <a:ext cx="9144000" cy="114300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txBody>
          <a:bodyPr lIns="457200" tIns="91440" anchor="ctr"/>
          <a:lstStyle>
            <a:lvl1pPr algn="l" rtl="0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pPr>
              <a:defRPr/>
            </a:pP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Thank You!</a:t>
            </a:r>
          </a:p>
        </p:txBody>
      </p:sp>
      <p:pic>
        <p:nvPicPr>
          <p:cNvPr id="5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35" t="34460" r="16724" b="37500"/>
          <a:stretch>
            <a:fillRect/>
          </a:stretch>
        </p:blipFill>
        <p:spPr bwMode="auto">
          <a:xfrm>
            <a:off x="6248400" y="2746929"/>
            <a:ext cx="2734705" cy="986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86" t="40196" r="23738" b="43954"/>
          <a:stretch>
            <a:fillRect/>
          </a:stretch>
        </p:blipFill>
        <p:spPr bwMode="auto">
          <a:xfrm>
            <a:off x="2971800" y="5715000"/>
            <a:ext cx="34004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-1371600" y="1676400"/>
            <a:ext cx="18415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9144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>
              <a:lnSpc>
                <a:spcPts val="2500"/>
              </a:lnSpc>
              <a:defRPr/>
            </a:pPr>
            <a:endParaRPr lang="en-US" sz="1800" b="1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381000"/>
            <a:ext cx="7772400" cy="1676400"/>
          </a:xfrm>
        </p:spPr>
        <p:txBody>
          <a:bodyPr anchor="ctr"/>
          <a:lstStyle>
            <a:lvl1pPr marL="0" indent="0">
              <a:buNone/>
              <a:defRPr sz="20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0718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9"/>
          <p:cNvSpPr>
            <a:spLocks noChangeShapeType="1"/>
          </p:cNvSpPr>
          <p:nvPr userDrawn="1"/>
        </p:nvSpPr>
        <p:spPr bwMode="auto">
          <a:xfrm>
            <a:off x="0" y="6248400"/>
            <a:ext cx="9144000" cy="0"/>
          </a:xfrm>
          <a:prstGeom prst="line">
            <a:avLst/>
          </a:prstGeom>
          <a:noFill/>
          <a:ln w="76200">
            <a:solidFill>
              <a:srgbClr val="CCCC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2"/>
          </p:nvPr>
        </p:nvSpPr>
        <p:spPr>
          <a:xfrm>
            <a:off x="457200" y="1143000"/>
            <a:ext cx="8229600" cy="4724400"/>
          </a:xfrm>
        </p:spPr>
        <p:txBody>
          <a:bodyPr/>
          <a:lstStyle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362200" y="6400800"/>
            <a:ext cx="61341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Footer Information Here</a:t>
            </a:r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3688690-BBF5-4E3E-8BE7-B23C6D953C7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24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/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57200" y="1219200"/>
            <a:ext cx="8153400" cy="457200"/>
          </a:xfrm>
        </p:spPr>
        <p:txBody>
          <a:bodyPr/>
          <a:lstStyle>
            <a:lvl1pPr marL="0" indent="0">
              <a:buFontTx/>
              <a:buNone/>
              <a:defRPr sz="2000" b="1">
                <a:solidFill>
                  <a:srgbClr val="F3901D"/>
                </a:solidFill>
              </a:defRPr>
            </a:lvl1pPr>
            <a:lvl2pPr marL="457200" indent="0">
              <a:buFontTx/>
              <a:buNone/>
              <a:defRPr sz="2000" b="1">
                <a:solidFill>
                  <a:srgbClr val="F3901D"/>
                </a:solidFill>
              </a:defRPr>
            </a:lvl2pPr>
            <a:lvl3pPr marL="914400" indent="0">
              <a:buFontTx/>
              <a:buNone/>
              <a:defRPr sz="2000" b="1">
                <a:solidFill>
                  <a:srgbClr val="F3901D"/>
                </a:solidFill>
              </a:defRPr>
            </a:lvl3pPr>
            <a:lvl4pPr marL="1371600" indent="0">
              <a:buFontTx/>
              <a:buNone/>
              <a:defRPr sz="2000" b="1">
                <a:solidFill>
                  <a:srgbClr val="F3901D"/>
                </a:solidFill>
              </a:defRPr>
            </a:lvl4pPr>
            <a:lvl5pPr>
              <a:buFontTx/>
              <a:buNone/>
              <a:defRPr sz="2000" b="1">
                <a:solidFill>
                  <a:srgbClr val="F3901D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Line 9"/>
          <p:cNvSpPr>
            <a:spLocks noChangeShapeType="1"/>
          </p:cNvSpPr>
          <p:nvPr userDrawn="1"/>
        </p:nvSpPr>
        <p:spPr bwMode="auto">
          <a:xfrm>
            <a:off x="0" y="6248400"/>
            <a:ext cx="9144000" cy="0"/>
          </a:xfrm>
          <a:prstGeom prst="line">
            <a:avLst/>
          </a:prstGeom>
          <a:noFill/>
          <a:ln w="76200">
            <a:solidFill>
              <a:srgbClr val="CCCC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4"/>
          </p:nvPr>
        </p:nvSpPr>
        <p:spPr>
          <a:xfrm>
            <a:off x="457200" y="1752600"/>
            <a:ext cx="82296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362200" y="6400800"/>
            <a:ext cx="61341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Footer Information Here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3688690-BBF5-4E3E-8BE7-B23C6D953C7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3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or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3886200" cy="4724400"/>
          </a:xfrm>
        </p:spPr>
        <p:txBody>
          <a:bodyPr/>
          <a:lstStyle>
            <a:lvl1pPr marL="182880" marR="0" indent="-18288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3901D"/>
              </a:buClr>
              <a:buSzTx/>
              <a:buFont typeface="Arial" pitchFamily="34" charset="0"/>
              <a:buChar char="•"/>
              <a:tabLst/>
              <a:defRPr sz="2400"/>
            </a:lvl1pPr>
            <a:lvl2pPr marL="640080" marR="0" indent="-18288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sz="2000"/>
            </a:lvl2pPr>
            <a:lvl3pPr marL="1143000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3901D"/>
              </a:buClr>
              <a:buSzTx/>
              <a:buFont typeface="Arial" pitchFamily="34" charset="0"/>
              <a:buChar char="–"/>
              <a:tabLst/>
              <a:defRPr sz="2000"/>
            </a:lvl3pPr>
            <a:lvl4pPr marL="1600200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 sz="1800"/>
            </a:lvl4pPr>
            <a:lvl5pPr marL="182880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>
            <a:lvl1pPr marL="182880" marR="0" indent="-18288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3901D"/>
              </a:buClr>
              <a:buSzTx/>
              <a:buFont typeface="Arial" pitchFamily="34" charset="0"/>
              <a:buChar char="•"/>
              <a:tabLst/>
              <a:defRPr sz="2400"/>
            </a:lvl1pPr>
            <a:lvl2pPr marL="640080" marR="0" indent="-18288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sz="2400"/>
            </a:lvl2pPr>
            <a:lvl3pPr marL="1143000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3901D"/>
              </a:buClr>
              <a:buSzTx/>
              <a:buFont typeface="Arial" pitchFamily="34" charset="0"/>
              <a:buChar char="–"/>
              <a:tabLst/>
              <a:defRPr sz="2000"/>
            </a:lvl3pPr>
            <a:lvl4pPr marL="1600200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 sz="1800"/>
            </a:lvl4pPr>
            <a:lvl5pPr marL="182880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Footer Information Here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688690-BBF5-4E3E-8BE7-B23C6D953C7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15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 b="0">
                <a:solidFill>
                  <a:srgbClr val="F3901D"/>
                </a:solidFill>
              </a:defRPr>
            </a:lvl3pPr>
            <a:lvl4pPr marL="1371600" indent="0">
              <a:buFontTx/>
              <a:buNone/>
              <a:defRPr sz="1400" b="1"/>
            </a:lvl4pPr>
            <a:lvl5pPr>
              <a:buFontTx/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Footer Information Here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688690-BBF5-4E3E-8BE7-B23C6D953C7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232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NORC_ppt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866900"/>
            <a:ext cx="2057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2"/>
          <p:cNvSpPr>
            <a:spLocks noChangeArrowheads="1"/>
          </p:cNvSpPr>
          <p:nvPr userDrawn="1"/>
        </p:nvSpPr>
        <p:spPr bwMode="auto">
          <a:xfrm>
            <a:off x="6248400" y="1524000"/>
            <a:ext cx="304800" cy="1143000"/>
          </a:xfrm>
          <a:prstGeom prst="rect">
            <a:avLst/>
          </a:prstGeom>
          <a:solidFill>
            <a:srgbClr val="F390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1524000"/>
            <a:ext cx="6180138" cy="1143000"/>
          </a:xfrm>
          <a:prstGeom prst="rect">
            <a:avLst/>
          </a:prstGeom>
          <a:solidFill>
            <a:schemeClr val="bg2"/>
          </a:solidFill>
        </p:spPr>
        <p:txBody>
          <a:bodyPr lIns="457200" tIns="0" rIns="274320" bIns="0" anchor="ctr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3810000"/>
            <a:ext cx="7772400" cy="1066800"/>
          </a:xfrm>
        </p:spPr>
        <p:txBody>
          <a:bodyPr anchor="ctr"/>
          <a:lstStyle>
            <a:lvl1pPr marL="0" indent="0">
              <a:buNone/>
              <a:defRPr sz="2000" b="1" baseline="0">
                <a:solidFill>
                  <a:srgbClr val="F3901D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0841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/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2"/>
          <p:cNvSpPr>
            <a:spLocks noChangeArrowheads="1"/>
          </p:cNvSpPr>
          <p:nvPr userDrawn="1"/>
        </p:nvSpPr>
        <p:spPr bwMode="auto">
          <a:xfrm>
            <a:off x="6251575" y="1219200"/>
            <a:ext cx="301625" cy="4724400"/>
          </a:xfrm>
          <a:prstGeom prst="rect">
            <a:avLst/>
          </a:prstGeom>
          <a:solidFill>
            <a:srgbClr val="F390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Subtitle 2"/>
          <p:cNvSpPr>
            <a:spLocks noGrp="1"/>
          </p:cNvSpPr>
          <p:nvPr>
            <p:ph type="subTitle" idx="11"/>
          </p:nvPr>
        </p:nvSpPr>
        <p:spPr>
          <a:xfrm>
            <a:off x="6705600" y="2362200"/>
            <a:ext cx="1981200" cy="3581400"/>
          </a:xfrm>
        </p:spPr>
        <p:txBody>
          <a:bodyPr/>
          <a:lstStyle>
            <a:lvl1pPr marL="0" indent="0" algn="l">
              <a:buNone/>
              <a:defRPr sz="1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705600" y="1219200"/>
            <a:ext cx="1981200" cy="1066800"/>
          </a:xfrm>
        </p:spPr>
        <p:txBody>
          <a:bodyPr tIns="91440" bIns="0"/>
          <a:lstStyle>
            <a:lvl1pPr marL="0" indent="0">
              <a:lnSpc>
                <a:spcPts val="2500"/>
              </a:lnSpc>
              <a:spcBef>
                <a:spcPts val="0"/>
              </a:spcBef>
              <a:buFontTx/>
              <a:buNone/>
              <a:defRPr sz="1800" b="1" baseline="0">
                <a:solidFill>
                  <a:srgbClr val="F3901D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Footer Information Here</a:t>
            </a:r>
            <a:endParaRPr lang="en-US"/>
          </a:p>
        </p:txBody>
      </p:sp>
      <p:sp>
        <p:nvSpPr>
          <p:cNvPr id="1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219200"/>
            <a:ext cx="57150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3688690-BBF5-4E3E-8BE7-B23C6D953C7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483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 w/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32"/>
          <p:cNvSpPr>
            <a:spLocks noChangeArrowheads="1"/>
          </p:cNvSpPr>
          <p:nvPr userDrawn="1"/>
        </p:nvSpPr>
        <p:spPr bwMode="auto">
          <a:xfrm>
            <a:off x="6251575" y="1219200"/>
            <a:ext cx="301625" cy="4724400"/>
          </a:xfrm>
          <a:prstGeom prst="rect">
            <a:avLst/>
          </a:prstGeom>
          <a:solidFill>
            <a:srgbClr val="F390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219201"/>
            <a:ext cx="5715000" cy="4724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Footer Information Here</a:t>
            </a:r>
            <a:endParaRPr lang="en-US"/>
          </a:p>
        </p:txBody>
      </p:sp>
      <p:sp>
        <p:nvSpPr>
          <p:cNvPr id="18" name="Subtitle 2"/>
          <p:cNvSpPr>
            <a:spLocks noGrp="1"/>
          </p:cNvSpPr>
          <p:nvPr>
            <p:ph type="subTitle" idx="11"/>
          </p:nvPr>
        </p:nvSpPr>
        <p:spPr>
          <a:xfrm>
            <a:off x="6705600" y="2362200"/>
            <a:ext cx="1981200" cy="3581400"/>
          </a:xfrm>
        </p:spPr>
        <p:txBody>
          <a:bodyPr/>
          <a:lstStyle>
            <a:lvl1pPr marL="0" indent="0" algn="l">
              <a:buNone/>
              <a:defRPr sz="1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705600" y="1219200"/>
            <a:ext cx="1981200" cy="1066800"/>
          </a:xfrm>
        </p:spPr>
        <p:txBody>
          <a:bodyPr tIns="91440" bIns="0"/>
          <a:lstStyle>
            <a:lvl1pPr marL="0" indent="0">
              <a:lnSpc>
                <a:spcPts val="2500"/>
              </a:lnSpc>
              <a:spcBef>
                <a:spcPts val="0"/>
              </a:spcBef>
              <a:buFontTx/>
              <a:buNone/>
              <a:defRPr sz="1800" b="1" baseline="0">
                <a:solidFill>
                  <a:srgbClr val="F3901D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3688690-BBF5-4E3E-8BE7-B23C6D953C7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313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/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6238876" y="1219201"/>
            <a:ext cx="2447924" cy="4724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Footer Information Here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457200" y="1219200"/>
            <a:ext cx="5715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3688690-BBF5-4E3E-8BE7-B23C6D953C7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358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373965"/>
            <a:ext cx="1625770" cy="395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400800"/>
            <a:ext cx="5867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0" i="0" baseline="0">
                <a:solidFill>
                  <a:srgbClr val="BEB5AB"/>
                </a:solidFill>
                <a:latin typeface="+mn-lt"/>
                <a:ea typeface="ＭＳ Ｐゴシック" pitchFamily="-32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Footer Information Here</a:t>
            </a:r>
            <a:endParaRPr lang="en-US" dirty="0"/>
          </a:p>
        </p:txBody>
      </p:sp>
      <p:sp>
        <p:nvSpPr>
          <p:cNvPr id="1030" name="Line 9"/>
          <p:cNvSpPr>
            <a:spLocks noChangeShapeType="1"/>
          </p:cNvSpPr>
          <p:nvPr/>
        </p:nvSpPr>
        <p:spPr bwMode="auto">
          <a:xfrm>
            <a:off x="0" y="6248400"/>
            <a:ext cx="9144000" cy="0"/>
          </a:xfrm>
          <a:prstGeom prst="line">
            <a:avLst/>
          </a:prstGeom>
          <a:noFill/>
          <a:ln w="76200">
            <a:solidFill>
              <a:srgbClr val="CCCC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1"/>
          <p:cNvSpPr>
            <a:spLocks noChangeArrowheads="1"/>
          </p:cNvSpPr>
          <p:nvPr/>
        </p:nvSpPr>
        <p:spPr bwMode="auto">
          <a:xfrm>
            <a:off x="0" y="79375"/>
            <a:ext cx="304800" cy="831850"/>
          </a:xfrm>
          <a:prstGeom prst="rect">
            <a:avLst/>
          </a:prstGeom>
          <a:solidFill>
            <a:srgbClr val="F3901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9375"/>
            <a:ext cx="8382000" cy="831850"/>
          </a:xfrm>
          <a:prstGeom prst="rect">
            <a:avLst/>
          </a:prstGeom>
          <a:solidFill>
            <a:schemeClr val="bg2"/>
          </a:solidFill>
        </p:spPr>
        <p:txBody>
          <a:bodyPr vert="horz" lIns="22860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229600" y="6400801"/>
            <a:ext cx="609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2"/>
                </a:solidFill>
              </a:defRPr>
            </a:lvl1pPr>
          </a:lstStyle>
          <a:p>
            <a:fld id="{93688690-BBF5-4E3E-8BE7-B23C6D953C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8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-32" charset="-128"/>
          <a:cs typeface="ＭＳ Ｐゴシック" charset="0"/>
        </a:defRPr>
      </a:lvl2pPr>
      <a:lvl3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-32" charset="-128"/>
          <a:cs typeface="ＭＳ Ｐゴシック" charset="0"/>
        </a:defRPr>
      </a:lvl3pPr>
      <a:lvl4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-32" charset="-128"/>
          <a:cs typeface="ＭＳ Ｐゴシック" charset="0"/>
        </a:defRPr>
      </a:lvl4pPr>
      <a:lvl5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-32" charset="-128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-3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-3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-3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-32" charset="-128"/>
        </a:defRPr>
      </a:lvl9pPr>
    </p:titleStyle>
    <p:bodyStyle>
      <a:lvl1pPr marL="182563" indent="-182563" algn="l" rtl="0" eaLnBrk="1" fontAlgn="base" hangingPunct="1">
        <a:spcBef>
          <a:spcPct val="20000"/>
        </a:spcBef>
        <a:spcAft>
          <a:spcPct val="0"/>
        </a:spcAft>
        <a:buClr>
          <a:srgbClr val="F3901D"/>
        </a:buClr>
        <a:buFont typeface="Arial" pitchFamily="34" charset="0"/>
        <a:buChar char="•"/>
        <a:defRPr sz="2400">
          <a:solidFill>
            <a:srgbClr val="666666"/>
          </a:solidFill>
          <a:latin typeface="+mn-lt"/>
          <a:ea typeface="+mn-ea"/>
          <a:cs typeface="ＭＳ Ｐゴシック" charset="0"/>
        </a:defRPr>
      </a:lvl1pPr>
      <a:lvl2pPr marL="639763" indent="-182563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rgbClr val="666666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3901D"/>
        </a:buClr>
        <a:buFont typeface="Arial" pitchFamily="34" charset="0"/>
        <a:buChar char="–"/>
        <a:defRPr>
          <a:solidFill>
            <a:schemeClr val="accent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 b="1">
          <a:solidFill>
            <a:srgbClr val="666666"/>
          </a:solidFill>
          <a:latin typeface="+mn-lt"/>
          <a:ea typeface="+mn-ea"/>
        </a:defRPr>
      </a:lvl4pPr>
      <a:lvl5pPr marL="18288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666666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333333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333333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333333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333333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markovitz-carrie@norc.org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75154" y="3505200"/>
            <a:ext cx="8001000" cy="1295400"/>
          </a:xfr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</a:rPr>
              <a:t>Carrie E. Markovitz, PhD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09600" y="527958"/>
            <a:ext cx="8077200" cy="2819400"/>
          </a:xfrm>
        </p:spPr>
        <p:txBody>
          <a:bodyPr/>
          <a:lstStyle/>
          <a:p>
            <a:r>
              <a:rPr lang="en-US" sz="3600" dirty="0" smtClean="0"/>
              <a:t>Program Evaluation: Challenges and Recommendations</a:t>
            </a:r>
            <a:endParaRPr lang="en-US" sz="1000" dirty="0" smtClean="0"/>
          </a:p>
          <a:p>
            <a:endParaRPr lang="en-US" sz="1000" dirty="0" smtClean="0"/>
          </a:p>
          <a:p>
            <a:r>
              <a:rPr lang="en-US" sz="1800" dirty="0" smtClean="0"/>
              <a:t>July 23, 2015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6057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>
          <a:xfrm>
            <a:off x="416689" y="1066800"/>
            <a:ext cx="8229600" cy="47244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b="1" dirty="0" smtClean="0"/>
              <a:t>Produce </a:t>
            </a:r>
            <a:r>
              <a:rPr lang="en-US" b="1" dirty="0"/>
              <a:t>evidence that </a:t>
            </a:r>
            <a:r>
              <a:rPr lang="en-US" b="1" dirty="0" smtClean="0"/>
              <a:t>program </a:t>
            </a:r>
            <a:r>
              <a:rPr lang="en-US" b="1" dirty="0"/>
              <a:t>is meeting </a:t>
            </a:r>
            <a:r>
              <a:rPr lang="en-US" b="1" dirty="0" smtClean="0"/>
              <a:t>intended outcomes</a:t>
            </a:r>
          </a:p>
          <a:p>
            <a:pPr>
              <a:spcAft>
                <a:spcPts val="0"/>
              </a:spcAft>
            </a:pPr>
            <a:r>
              <a:rPr lang="en-US" b="1" dirty="0" smtClean="0"/>
              <a:t>Support and inform programmatic decisions:</a:t>
            </a:r>
          </a:p>
          <a:p>
            <a:pPr lvl="1"/>
            <a:r>
              <a:rPr lang="en-US" dirty="0" smtClean="0"/>
              <a:t>Program design and implementation</a:t>
            </a:r>
          </a:p>
          <a:p>
            <a:pPr lvl="1"/>
            <a:r>
              <a:rPr lang="en-US" dirty="0" smtClean="0"/>
              <a:t>Program investments</a:t>
            </a:r>
            <a:endParaRPr lang="en-US" dirty="0"/>
          </a:p>
          <a:p>
            <a:pPr lvl="1"/>
            <a:r>
              <a:rPr lang="en-US" dirty="0"/>
              <a:t>Program improvement</a:t>
            </a:r>
          </a:p>
          <a:p>
            <a:pPr lvl="1"/>
            <a:r>
              <a:rPr lang="en-US" dirty="0"/>
              <a:t>Implementing change</a:t>
            </a:r>
          </a:p>
          <a:p>
            <a:r>
              <a:rPr lang="en-US" b="1" dirty="0"/>
              <a:t>Required by program’s funders to </a:t>
            </a:r>
            <a:r>
              <a:rPr lang="en-US" b="1" dirty="0" smtClean="0"/>
              <a:t>inform </a:t>
            </a:r>
            <a:r>
              <a:rPr lang="en-US" b="1" dirty="0"/>
              <a:t>future funding opportunities</a:t>
            </a:r>
          </a:p>
          <a:p>
            <a:endParaRPr lang="en-US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Footer Information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3688690-BBF5-4E3E-8BE7-B23C6D953C7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</a:t>
            </a:r>
            <a:r>
              <a:rPr lang="en-US" dirty="0" smtClean="0"/>
              <a:t>Evaluation </a:t>
            </a:r>
            <a:r>
              <a:rPr lang="en-US" dirty="0"/>
              <a:t>I</a:t>
            </a:r>
            <a:r>
              <a:rPr lang="en-US" dirty="0" smtClean="0"/>
              <a:t>mportant</a:t>
            </a:r>
            <a:r>
              <a:rPr lang="en-US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36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b="1" dirty="0" smtClean="0"/>
          </a:p>
          <a:p>
            <a:pPr lvl="1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Footer Information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3688690-BBF5-4E3E-8BE7-B23C6D953C7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en-US" dirty="0" smtClean="0"/>
              <a:t>ommon </a:t>
            </a:r>
            <a:r>
              <a:rPr lang="en-US" dirty="0"/>
              <a:t>C</a:t>
            </a:r>
            <a:r>
              <a:rPr lang="en-US" dirty="0" smtClean="0"/>
              <a:t>hallenges in Program Evaluation</a:t>
            </a:r>
            <a:endParaRPr lang="en-US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416689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2563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3901D"/>
              </a:buClr>
              <a:buFont typeface="Arial" pitchFamily="34" charset="0"/>
              <a:buChar char="•"/>
              <a:defRPr sz="2400">
                <a:solidFill>
                  <a:srgbClr val="666666"/>
                </a:solidFill>
                <a:latin typeface="+mn-lt"/>
                <a:ea typeface="+mn-ea"/>
                <a:cs typeface="ＭＳ Ｐゴシック" charset="0"/>
              </a:defRPr>
            </a:lvl1pPr>
            <a:lvl2pPr marL="639763" indent="-182563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666666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3901D"/>
              </a:buClr>
              <a:buFont typeface="Arial" pitchFamily="34" charset="0"/>
              <a:buChar char="–"/>
              <a:defRPr sz="2000">
                <a:solidFill>
                  <a:schemeClr val="accent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 b="1">
                <a:solidFill>
                  <a:srgbClr val="666666"/>
                </a:solidFill>
                <a:latin typeface="+mn-lt"/>
                <a:ea typeface="+mn-ea"/>
              </a:defRPr>
            </a:lvl4pPr>
            <a:lvl5pPr marL="182880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666666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rgbClr val="333333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rgbClr val="333333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rgbClr val="333333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rgbClr val="333333"/>
                </a:solidFill>
                <a:latin typeface="+mn-lt"/>
                <a:ea typeface="+mn-ea"/>
              </a:defRPr>
            </a:lvl9pPr>
          </a:lstStyle>
          <a:p>
            <a:pPr>
              <a:spcAft>
                <a:spcPts val="0"/>
              </a:spcAft>
            </a:pPr>
            <a:r>
              <a:rPr lang="en-US" b="1" kern="0" dirty="0" smtClean="0"/>
              <a:t>Knowing where to begin</a:t>
            </a:r>
            <a:endParaRPr lang="en-US" b="1" kern="0" dirty="0"/>
          </a:p>
          <a:p>
            <a:pPr>
              <a:spcAft>
                <a:spcPts val="0"/>
              </a:spcAft>
            </a:pPr>
            <a:r>
              <a:rPr lang="en-US" b="1" kern="0" dirty="0" smtClean="0"/>
              <a:t>Lack of evaluation capacity within programs</a:t>
            </a:r>
          </a:p>
          <a:p>
            <a:pPr lvl="1">
              <a:spcAft>
                <a:spcPts val="0"/>
              </a:spcAft>
            </a:pPr>
            <a:r>
              <a:rPr lang="en-US" kern="0" dirty="0" smtClean="0"/>
              <a:t>Lack of knowledge among staff</a:t>
            </a:r>
          </a:p>
          <a:p>
            <a:pPr lvl="1">
              <a:spcAft>
                <a:spcPts val="0"/>
              </a:spcAft>
            </a:pPr>
            <a:r>
              <a:rPr lang="en-US" kern="0" dirty="0" smtClean="0"/>
              <a:t>Lack of resources (staff support, staff time, and/or funding)</a:t>
            </a:r>
          </a:p>
          <a:p>
            <a:pPr lvl="1">
              <a:spcAft>
                <a:spcPts val="0"/>
              </a:spcAft>
            </a:pPr>
            <a:r>
              <a:rPr lang="en-US" kern="0" dirty="0" smtClean="0"/>
              <a:t>Lack of infrastructure (data collection systems, tools/instruments, surveys/assessments, etc.)</a:t>
            </a:r>
          </a:p>
          <a:p>
            <a:pPr>
              <a:spcAft>
                <a:spcPts val="0"/>
              </a:spcAft>
            </a:pPr>
            <a:r>
              <a:rPr lang="en-US" b="1" kern="0" dirty="0"/>
              <a:t>M</a:t>
            </a:r>
            <a:r>
              <a:rPr lang="en-US" b="1" kern="0" dirty="0" smtClean="0"/>
              <a:t>anaging an evaluation and/or external evaluator</a:t>
            </a:r>
          </a:p>
          <a:p>
            <a:endParaRPr lang="en-US" b="1" kern="0" dirty="0"/>
          </a:p>
        </p:txBody>
      </p:sp>
    </p:spTree>
    <p:extLst>
      <p:ext uri="{BB962C8B-B14F-4D97-AF65-F5344CB8AC3E}">
        <p14:creationId xmlns:p14="http://schemas.microsoft.com/office/powerpoint/2010/main" val="236338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uccessful </a:t>
            </a:r>
            <a:r>
              <a:rPr lang="en-US" dirty="0"/>
              <a:t>A</a:t>
            </a:r>
            <a:r>
              <a:rPr lang="en-US" dirty="0" smtClean="0"/>
              <a:t>pproaches </a:t>
            </a:r>
            <a:r>
              <a:rPr lang="en-US" dirty="0"/>
              <a:t>to </a:t>
            </a:r>
            <a:r>
              <a:rPr lang="en-US" dirty="0" smtClean="0"/>
              <a:t>Evaluation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066800"/>
            <a:ext cx="7391400" cy="4525963"/>
          </a:xfrm>
          <a:prstGeom prst="rect">
            <a:avLst/>
          </a:prstGeom>
        </p:spPr>
        <p:txBody>
          <a:bodyPr/>
          <a:lstStyle/>
          <a:p>
            <a:r>
              <a:rPr lang="en-US" b="1" dirty="0" smtClean="0"/>
              <a:t>Define the program</a:t>
            </a:r>
          </a:p>
          <a:p>
            <a:pPr lvl="1"/>
            <a:r>
              <a:rPr lang="en-US" dirty="0" smtClean="0"/>
              <a:t>Ensure a consistent understanding of program </a:t>
            </a:r>
          </a:p>
          <a:p>
            <a:pPr lvl="1"/>
            <a:r>
              <a:rPr lang="en-US" dirty="0" smtClean="0"/>
              <a:t>Only evaluate program components that are ready for evaluation</a:t>
            </a:r>
            <a:endParaRPr lang="en-US" dirty="0"/>
          </a:p>
          <a:p>
            <a:r>
              <a:rPr lang="en-US" b="1" dirty="0" smtClean="0"/>
              <a:t>Define </a:t>
            </a:r>
            <a:r>
              <a:rPr lang="en-US" b="1" dirty="0"/>
              <a:t>the evaluation’s purpose and scope</a:t>
            </a:r>
            <a:endParaRPr lang="en-US" b="1" dirty="0" smtClean="0"/>
          </a:p>
          <a:p>
            <a:r>
              <a:rPr lang="en-US" b="1" dirty="0" smtClean="0"/>
              <a:t>Develop a culture of evaluation within your organization</a:t>
            </a:r>
          </a:p>
          <a:p>
            <a:pPr lvl="1"/>
            <a:r>
              <a:rPr lang="en-US" dirty="0" smtClean="0"/>
              <a:t>Prepare staff to participate in an evaluation</a:t>
            </a:r>
          </a:p>
          <a:p>
            <a:pPr lvl="1"/>
            <a:r>
              <a:rPr lang="en-US" dirty="0" smtClean="0"/>
              <a:t>Develop adequate data collection systems</a:t>
            </a:r>
          </a:p>
          <a:p>
            <a:pPr lvl="1"/>
            <a:r>
              <a:rPr lang="en-US" dirty="0" smtClean="0"/>
              <a:t>Communicate findings back to program staff, beneficiaries, and other stakeholders</a:t>
            </a:r>
            <a:endParaRPr lang="en-US" dirty="0" smtClean="0"/>
          </a:p>
          <a:p>
            <a:pPr lvl="1"/>
            <a:r>
              <a:rPr lang="en-US" dirty="0" smtClean="0"/>
              <a:t>Use your evaluation results</a:t>
            </a:r>
          </a:p>
          <a:p>
            <a:r>
              <a:rPr lang="en-US" b="1" dirty="0" smtClean="0"/>
              <a:t>(When appropriate) Hire an external evaluator</a:t>
            </a:r>
          </a:p>
        </p:txBody>
      </p:sp>
    </p:spTree>
    <p:extLst>
      <p:ext uri="{BB962C8B-B14F-4D97-AF65-F5344CB8AC3E}">
        <p14:creationId xmlns:p14="http://schemas.microsoft.com/office/powerpoint/2010/main" val="373015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Footer Information Here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3688690-BBF5-4E3E-8BE7-B23C6D953C7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Action Step for AmeriCorps Grantees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Don’t be afraid to start small</a:t>
            </a:r>
          </a:p>
          <a:p>
            <a:pPr lvl="1"/>
            <a:r>
              <a:rPr lang="en-US" dirty="0" smtClean="0"/>
              <a:t>Try to do something each year and build on your successes</a:t>
            </a:r>
          </a:p>
          <a:p>
            <a:pPr lvl="2"/>
            <a:r>
              <a:rPr lang="en-US" dirty="0" smtClean="0"/>
              <a:t>Develop a logic model of your program</a:t>
            </a:r>
          </a:p>
          <a:p>
            <a:pPr lvl="2"/>
            <a:r>
              <a:rPr lang="en-US" dirty="0" smtClean="0"/>
              <a:t>Survey of your members and/or service recipients</a:t>
            </a:r>
          </a:p>
          <a:p>
            <a:pPr lvl="2"/>
            <a:r>
              <a:rPr lang="en-US" dirty="0" smtClean="0"/>
              <a:t>Invest in data systems for regular collection of information for performance measurement</a:t>
            </a:r>
          </a:p>
          <a:p>
            <a:pPr lvl="2"/>
            <a:r>
              <a:rPr lang="en-US" dirty="0" smtClean="0"/>
              <a:t>Develop a relationship with an evaluator and/or university research department</a:t>
            </a:r>
          </a:p>
          <a:p>
            <a:pPr lvl="1"/>
            <a:r>
              <a:rPr lang="en-US" dirty="0"/>
              <a:t>Evaluation is not a “one and done” type of </a:t>
            </a:r>
            <a:r>
              <a:rPr lang="en-US" dirty="0" smtClean="0"/>
              <a:t>activity</a:t>
            </a:r>
          </a:p>
          <a:p>
            <a:pPr lvl="1"/>
            <a:r>
              <a:rPr lang="en-US" dirty="0" smtClean="0"/>
              <a:t>Make evaluation a part of your organizational thinking</a:t>
            </a:r>
          </a:p>
          <a:p>
            <a:pPr lvl="2"/>
            <a:r>
              <a:rPr lang="en-US" dirty="0" smtClean="0"/>
              <a:t>“We want to invest in this new approach/ How will we know if it’s working?”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49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Make evaluation </a:t>
            </a:r>
            <a:r>
              <a:rPr lang="en-US" b="1" dirty="0" smtClean="0"/>
              <a:t>part </a:t>
            </a:r>
            <a:r>
              <a:rPr lang="en-US" b="1" dirty="0"/>
              <a:t>of your regular program activities</a:t>
            </a:r>
            <a:endParaRPr lang="en-US" b="1" dirty="0"/>
          </a:p>
          <a:p>
            <a:pPr lvl="1"/>
            <a:r>
              <a:rPr lang="en-US" dirty="0" smtClean="0"/>
              <a:t>Develop a </a:t>
            </a:r>
            <a:r>
              <a:rPr lang="en-US" dirty="0"/>
              <a:t>l</a:t>
            </a:r>
            <a:r>
              <a:rPr lang="en-US" dirty="0" smtClean="0"/>
              <a:t>ong-term research </a:t>
            </a:r>
            <a:r>
              <a:rPr lang="en-US" dirty="0"/>
              <a:t>a</a:t>
            </a:r>
            <a:r>
              <a:rPr lang="en-US" dirty="0" smtClean="0"/>
              <a:t>genda:</a:t>
            </a:r>
            <a:endParaRPr lang="en-US" dirty="0"/>
          </a:p>
          <a:p>
            <a:pPr lvl="2"/>
            <a:r>
              <a:rPr lang="en-US" altLang="en-US" dirty="0" smtClean="0"/>
              <a:t>A series of intentional or planned program evaluations and/or research activities</a:t>
            </a:r>
          </a:p>
          <a:p>
            <a:pPr lvl="2"/>
            <a:r>
              <a:rPr lang="en-US" dirty="0" smtClean="0"/>
              <a:t>Similar to a strategic plan, a research agenda spans over several years</a:t>
            </a:r>
          </a:p>
          <a:p>
            <a:pPr lvl="1"/>
            <a:r>
              <a:rPr lang="en-US" dirty="0" smtClean="0"/>
              <a:t>Set aside funds each year to continue to build evaluation capacity</a:t>
            </a:r>
          </a:p>
          <a:p>
            <a:pPr lvl="1"/>
            <a:r>
              <a:rPr lang="en-US" dirty="0" smtClean="0"/>
              <a:t>Use evaluation findings to improve program practices</a:t>
            </a:r>
            <a:endParaRPr lang="en-US" dirty="0"/>
          </a:p>
          <a:p>
            <a:pPr marL="228600" lvl="1">
              <a:buFont typeface="Arial"/>
              <a:buChar char="•"/>
            </a:pPr>
            <a:r>
              <a:rPr lang="en-US" sz="2400" b="1" dirty="0">
                <a:cs typeface="ＭＳ Ｐゴシック" charset="0"/>
              </a:rPr>
              <a:t>Look for supplemental funding options for evaluation</a:t>
            </a:r>
          </a:p>
          <a:p>
            <a:pPr marL="731837" lvl="2">
              <a:buFont typeface="Arial"/>
              <a:buChar char="•"/>
            </a:pPr>
            <a:r>
              <a:rPr lang="en-US" dirty="0" smtClean="0"/>
              <a:t>Federal grants/ </a:t>
            </a:r>
            <a:r>
              <a:rPr lang="en-US" dirty="0" smtClean="0"/>
              <a:t>Foundation funding</a:t>
            </a:r>
          </a:p>
          <a:p>
            <a:pPr marL="731837" lvl="2">
              <a:buFont typeface="Arial"/>
              <a:buChar char="•"/>
            </a:pPr>
            <a:r>
              <a:rPr lang="en-US" dirty="0" smtClean="0"/>
              <a:t>University support (financial and in-kind)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Footer Information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3688690-BBF5-4E3E-8BE7-B23C6D953C7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Recommendations for Building Evaluation Capacity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48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further information contact…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type="body" idx="1"/>
          </p:nvPr>
        </p:nvSpPr>
        <p:spPr>
          <a:xfrm>
            <a:off x="2209800" y="3200400"/>
            <a:ext cx="4572000" cy="2362200"/>
          </a:xfrm>
        </p:spPr>
        <p:txBody>
          <a:bodyPr/>
          <a:lstStyle/>
          <a:p>
            <a:pPr marL="0" indent="0">
              <a:buNone/>
            </a:pPr>
            <a:r>
              <a:rPr lang="en-US" b="0" dirty="0" smtClean="0">
                <a:solidFill>
                  <a:schemeClr val="tx1"/>
                </a:solidFill>
              </a:rPr>
              <a:t>Carrie Markovitz, Ph.D.</a:t>
            </a:r>
          </a:p>
          <a:p>
            <a:pPr marL="0" indent="0">
              <a:buNone/>
            </a:pPr>
            <a:r>
              <a:rPr lang="en-US" b="0" dirty="0" smtClean="0">
                <a:solidFill>
                  <a:schemeClr val="tx1"/>
                </a:solidFill>
              </a:rPr>
              <a:t>Principal Research Scientist</a:t>
            </a:r>
          </a:p>
          <a:p>
            <a:pPr marL="0" indent="0">
              <a:buNone/>
            </a:pPr>
            <a:r>
              <a:rPr lang="en-US" b="0" dirty="0" smtClean="0">
                <a:solidFill>
                  <a:schemeClr val="tx1"/>
                </a:solidFill>
              </a:rPr>
              <a:t>NORC at the University of Chicago</a:t>
            </a:r>
          </a:p>
          <a:p>
            <a:pPr marL="0" indent="0">
              <a:buNone/>
            </a:pPr>
            <a:r>
              <a:rPr lang="en-US" b="0" dirty="0" smtClean="0">
                <a:solidFill>
                  <a:schemeClr val="tx1"/>
                </a:solidFill>
                <a:hlinkClick r:id="rId2"/>
              </a:rPr>
              <a:t>markovitz-carrie@norc.org</a:t>
            </a:r>
            <a:endParaRPr lang="en-US" b="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b="0" dirty="0" smtClean="0">
                <a:solidFill>
                  <a:schemeClr val="tx1"/>
                </a:solidFill>
              </a:rPr>
              <a:t>(301) 634-9388</a:t>
            </a:r>
            <a:endParaRPr lang="en-US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14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829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RC Template PowerPoint">
  <a:themeElements>
    <a:clrScheme name="NORC Color Scheme">
      <a:dk1>
        <a:srgbClr val="404040"/>
      </a:dk1>
      <a:lt1>
        <a:srgbClr val="FFFFFF"/>
      </a:lt1>
      <a:dk2>
        <a:srgbClr val="404040"/>
      </a:dk2>
      <a:lt2>
        <a:srgbClr val="CCCCCC"/>
      </a:lt2>
      <a:accent1>
        <a:srgbClr val="717074"/>
      </a:accent1>
      <a:accent2>
        <a:srgbClr val="F3901D"/>
      </a:accent2>
      <a:accent3>
        <a:srgbClr val="5C7F92"/>
      </a:accent3>
      <a:accent4>
        <a:srgbClr val="C6BF70"/>
      </a:accent4>
      <a:accent5>
        <a:srgbClr val="70A489"/>
      </a:accent5>
      <a:accent6>
        <a:srgbClr val="98002E"/>
      </a:accent6>
      <a:hlink>
        <a:srgbClr val="F3901D"/>
      </a:hlink>
      <a:folHlink>
        <a:srgbClr val="717074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32" charset="-128"/>
          </a:defRPr>
        </a:defPPr>
      </a:lstStyle>
    </a:lnDef>
    <a:txDef>
      <a:spPr>
        <a:solidFill>
          <a:schemeClr val="bg2"/>
        </a:solidFill>
        <a:ln>
          <a:noFill/>
        </a:ln>
      </a:spPr>
      <a:bodyPr lIns="228600" anchor="ctr" anchorCtr="0"/>
      <a:lstStyle>
        <a:defPPr>
          <a:defRPr dirty="0" smtClean="0"/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78E575E95FE341B5954C427979F220" ma:contentTypeVersion="5" ma:contentTypeDescription="Create a new document." ma:contentTypeScope="" ma:versionID="94db8f5e4a904c252199f146abc08d84">
  <xsd:schema xmlns:xsd="http://www.w3.org/2001/XMLSchema" xmlns:p="http://schemas.microsoft.com/office/2006/metadata/properties" targetNamespace="http://schemas.microsoft.com/office/2006/metadata/properties" ma:root="true" ma:fieldsID="daff7a8922ca223246d6f9669ee62a9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52267D-12DB-49F3-8695-FA5A8535A03B}">
  <ds:schemaRefs>
    <ds:schemaRef ds:uri="http://schemas.microsoft.com/office/2006/documentManagement/types"/>
    <ds:schemaRef ds:uri="http://www.w3.org/XML/1998/namespace"/>
    <ds:schemaRef ds:uri="http://purl.org/dc/dcmitype/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E78692C-AE39-4C78-8CE6-8496738A46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077407EE-719C-4461-943C-1F1A4D3A92B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NORC Template PowerPoint</Template>
  <TotalTime>1185</TotalTime>
  <Words>397</Words>
  <Application>Microsoft Office PowerPoint</Application>
  <PresentationFormat>On-screen Show (4:3)</PresentationFormat>
  <Paragraphs>65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ＭＳ Ｐゴシック</vt:lpstr>
      <vt:lpstr>Arial</vt:lpstr>
      <vt:lpstr>Calibri</vt:lpstr>
      <vt:lpstr>NORC Template PowerPoint</vt:lpstr>
      <vt:lpstr>PowerPoint Presentation</vt:lpstr>
      <vt:lpstr>Why is Evaluation Important?</vt:lpstr>
      <vt:lpstr>Common Challenges in Program Evaluation</vt:lpstr>
      <vt:lpstr>Successful Approaches to Evaluation </vt:lpstr>
      <vt:lpstr>One Action Step for AmeriCorps Grantees</vt:lpstr>
      <vt:lpstr>Recommendations for Building Evaluation Capacity</vt:lpstr>
      <vt:lpstr>For further information contact…</vt:lpstr>
      <vt:lpstr>PowerPoint Presentation</vt:lpstr>
    </vt:vector>
  </TitlesOfParts>
  <Company>NORC at the Univeristy of Chicago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Lanier</dc:creator>
  <cp:lastModifiedBy>Carrie Markovitz</cp:lastModifiedBy>
  <cp:revision>122</cp:revision>
  <dcterms:created xsi:type="dcterms:W3CDTF">2011-01-21T18:17:35Z</dcterms:created>
  <dcterms:modified xsi:type="dcterms:W3CDTF">2015-07-20T17:02:24Z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0x0101001B78E575E95FE341B5954C427979F220</vt:lpwstr>
  </property>
</Properties>
</file>