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8" r:id="rId2"/>
    <p:sldMasterId id="2147483680" r:id="rId3"/>
    <p:sldMasterId id="2147483690" r:id="rId4"/>
    <p:sldMasterId id="2147483701" r:id="rId5"/>
    <p:sldMasterId id="2147483711" r:id="rId6"/>
    <p:sldMasterId id="2147483721" r:id="rId7"/>
    <p:sldMasterId id="2147483732" r:id="rId8"/>
  </p:sldMasterIdLst>
  <p:notesMasterIdLst>
    <p:notesMasterId r:id="rId48"/>
  </p:notesMasterIdLst>
  <p:handoutMasterIdLst>
    <p:handoutMasterId r:id="rId49"/>
  </p:handoutMasterIdLst>
  <p:sldIdLst>
    <p:sldId id="267" r:id="rId9"/>
    <p:sldId id="280" r:id="rId10"/>
    <p:sldId id="281" r:id="rId11"/>
    <p:sldId id="282" r:id="rId12"/>
    <p:sldId id="304" r:id="rId13"/>
    <p:sldId id="314" r:id="rId14"/>
    <p:sldId id="315" r:id="rId15"/>
    <p:sldId id="316" r:id="rId16"/>
    <p:sldId id="297" r:id="rId17"/>
    <p:sldId id="328" r:id="rId18"/>
    <p:sldId id="298" r:id="rId19"/>
    <p:sldId id="295" r:id="rId20"/>
    <p:sldId id="329" r:id="rId21"/>
    <p:sldId id="331" r:id="rId22"/>
    <p:sldId id="305" r:id="rId23"/>
    <p:sldId id="299" r:id="rId24"/>
    <p:sldId id="337" r:id="rId25"/>
    <p:sldId id="347" r:id="rId26"/>
    <p:sldId id="326" r:id="rId27"/>
    <p:sldId id="332" r:id="rId28"/>
    <p:sldId id="335" r:id="rId29"/>
    <p:sldId id="339" r:id="rId30"/>
    <p:sldId id="340" r:id="rId31"/>
    <p:sldId id="306" r:id="rId32"/>
    <p:sldId id="334" r:id="rId33"/>
    <p:sldId id="300" r:id="rId34"/>
    <p:sldId id="317" r:id="rId35"/>
    <p:sldId id="319" r:id="rId36"/>
    <p:sldId id="307" r:id="rId37"/>
    <p:sldId id="310" r:id="rId38"/>
    <p:sldId id="348" r:id="rId39"/>
    <p:sldId id="323" r:id="rId40"/>
    <p:sldId id="342" r:id="rId41"/>
    <p:sldId id="343" r:id="rId42"/>
    <p:sldId id="344" r:id="rId43"/>
    <p:sldId id="345" r:id="rId44"/>
    <p:sldId id="346" r:id="rId45"/>
    <p:sldId id="291" r:id="rId46"/>
    <p:sldId id="292" r:id="rId4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49">
          <p15:clr>
            <a:srgbClr val="A4A3A4"/>
          </p15:clr>
        </p15:guide>
        <p15:guide id="2" pos="344">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niel, Carla" initials="GC" lastIdx="25" clrIdx="0"/>
  <p:cmAuthor id="1" name="Epstein, Diana" initials="DE" lastIdx="35" clrIdx="1"/>
  <p:cmAuthor id="2" name="DiTommaso, Adrienne (Guest)" initials="DA(" lastIdx="10" clrIdx="2"/>
  <p:cmAuthor id="3" name="NORC" initials="N" lastIdx="18"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5BAB"/>
    <a:srgbClr val="BBDDF7"/>
    <a:srgbClr val="74BCF0"/>
    <a:srgbClr val="A84531"/>
    <a:srgbClr val="FCCF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53" autoAdjust="0"/>
    <p:restoredTop sz="61101" autoAdjust="0"/>
  </p:normalViewPr>
  <p:slideViewPr>
    <p:cSldViewPr snapToGrid="0">
      <p:cViewPr varScale="1">
        <p:scale>
          <a:sx n="68" d="100"/>
          <a:sy n="68" d="100"/>
        </p:scale>
        <p:origin x="2628" y="78"/>
      </p:cViewPr>
      <p:guideLst>
        <p:guide orient="horz" pos="4249"/>
        <p:guide pos="344"/>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6" d="100"/>
          <a:sy n="66" d="100"/>
        </p:scale>
        <p:origin x="-1992" y="-102"/>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677F59-0F84-4DBC-BFD4-3113F8695FE0}" type="doc">
      <dgm:prSet loTypeId="urn:microsoft.com/office/officeart/2009/3/layout/StepUpProcess" loCatId="process" qsTypeId="urn:microsoft.com/office/officeart/2005/8/quickstyle/simple1" qsCatId="simple" csTypeId="urn:microsoft.com/office/officeart/2005/8/colors/accent6_5" csCatId="accent6" phldr="1"/>
      <dgm:spPr/>
      <dgm:t>
        <a:bodyPr/>
        <a:lstStyle/>
        <a:p>
          <a:endParaRPr lang="en-US"/>
        </a:p>
      </dgm:t>
    </dgm:pt>
    <dgm:pt modelId="{45BDE953-6FED-4416-A61E-3A0163E6184C}">
      <dgm:prSet phldrT="[Text]" custT="1"/>
      <dgm:spPr/>
      <dgm:t>
        <a:bodyPr/>
        <a:lstStyle/>
        <a:p>
          <a:pPr>
            <a:lnSpc>
              <a:spcPct val="80000"/>
            </a:lnSpc>
          </a:pPr>
          <a:endParaRPr lang="en-US" sz="1100" dirty="0">
            <a:latin typeface="+mj-lt"/>
          </a:endParaRPr>
        </a:p>
      </dgm:t>
    </dgm:pt>
    <dgm:pt modelId="{2CEC0E2C-CC6A-46D2-B5A3-674319964A17}" type="parTrans" cxnId="{736CD6D4-0A72-4B16-A39F-F65F5EE5E29D}">
      <dgm:prSet/>
      <dgm:spPr/>
      <dgm:t>
        <a:bodyPr/>
        <a:lstStyle/>
        <a:p>
          <a:endParaRPr lang="en-US"/>
        </a:p>
      </dgm:t>
    </dgm:pt>
    <dgm:pt modelId="{4C198F4F-1102-4B00-9B52-83B080F54998}" type="sibTrans" cxnId="{736CD6D4-0A72-4B16-A39F-F65F5EE5E29D}">
      <dgm:prSet/>
      <dgm:spPr/>
      <dgm:t>
        <a:bodyPr/>
        <a:lstStyle/>
        <a:p>
          <a:endParaRPr lang="en-US"/>
        </a:p>
      </dgm:t>
    </dgm:pt>
    <dgm:pt modelId="{4B246890-A7C7-4866-B2E6-A37D6B0F65C6}">
      <dgm:prSet phldrT="[Text]" custT="1"/>
      <dgm:spPr/>
      <dgm:t>
        <a:bodyPr/>
        <a:lstStyle/>
        <a:p>
          <a:pPr>
            <a:lnSpc>
              <a:spcPct val="80000"/>
            </a:lnSpc>
          </a:pPr>
          <a:r>
            <a:rPr lang="en-US" sz="1100" b="1" i="1" dirty="0" smtClean="0">
              <a:latin typeface="+mj-lt"/>
            </a:rPr>
            <a:t>Performance Measures - Outputs</a:t>
          </a:r>
          <a:endParaRPr lang="en-US" sz="1100" b="0" i="0" dirty="0" smtClean="0">
            <a:latin typeface="+mj-lt"/>
          </a:endParaRPr>
        </a:p>
        <a:p>
          <a:pPr>
            <a:lnSpc>
              <a:spcPct val="90000"/>
            </a:lnSpc>
          </a:pPr>
          <a:endParaRPr lang="en-US" sz="1100" dirty="0">
            <a:latin typeface="+mj-lt"/>
          </a:endParaRPr>
        </a:p>
      </dgm:t>
    </dgm:pt>
    <dgm:pt modelId="{4CF5E661-9120-41D2-A939-28A7D1515F1B}" type="parTrans" cxnId="{44CA746D-7344-4491-9D0B-64F4AF2CD938}">
      <dgm:prSet/>
      <dgm:spPr/>
      <dgm:t>
        <a:bodyPr/>
        <a:lstStyle/>
        <a:p>
          <a:endParaRPr lang="en-US"/>
        </a:p>
      </dgm:t>
    </dgm:pt>
    <dgm:pt modelId="{C89A25EE-5D7C-490C-8B01-9103D08B4F08}" type="sibTrans" cxnId="{44CA746D-7344-4491-9D0B-64F4AF2CD938}">
      <dgm:prSet/>
      <dgm:spPr/>
      <dgm:t>
        <a:bodyPr/>
        <a:lstStyle/>
        <a:p>
          <a:endParaRPr lang="en-US"/>
        </a:p>
      </dgm:t>
    </dgm:pt>
    <dgm:pt modelId="{DD1F3738-0F60-4459-970E-CEEB4BC80637}">
      <dgm:prSet phldrT="[Text]" custT="1"/>
      <dgm:spPr/>
      <dgm:t>
        <a:bodyPr/>
        <a:lstStyle/>
        <a:p>
          <a:pPr>
            <a:lnSpc>
              <a:spcPct val="80000"/>
            </a:lnSpc>
          </a:pPr>
          <a:r>
            <a:rPr lang="en-US" sz="1100" b="1" i="1" dirty="0" smtClean="0">
              <a:latin typeface="+mj-lt"/>
            </a:rPr>
            <a:t>Performance Measures - Outcomes</a:t>
          </a:r>
          <a:endParaRPr lang="en-US" sz="1100" b="0" i="0" dirty="0">
            <a:latin typeface="+mj-lt"/>
          </a:endParaRPr>
        </a:p>
      </dgm:t>
    </dgm:pt>
    <dgm:pt modelId="{AC8A35B4-B197-41CE-BA3F-CC0CE3167F4F}" type="parTrans" cxnId="{D0A9544D-E318-40F0-B0E5-B88790B817CE}">
      <dgm:prSet/>
      <dgm:spPr/>
      <dgm:t>
        <a:bodyPr/>
        <a:lstStyle/>
        <a:p>
          <a:endParaRPr lang="en-US"/>
        </a:p>
      </dgm:t>
    </dgm:pt>
    <dgm:pt modelId="{99F35781-EB03-4976-99B9-D776CD221593}" type="sibTrans" cxnId="{D0A9544D-E318-40F0-B0E5-B88790B817CE}">
      <dgm:prSet/>
      <dgm:spPr/>
      <dgm:t>
        <a:bodyPr/>
        <a:lstStyle/>
        <a:p>
          <a:endParaRPr lang="en-US"/>
        </a:p>
      </dgm:t>
    </dgm:pt>
    <dgm:pt modelId="{88007B43-5416-4159-8A2F-C279CA3D127A}">
      <dgm:prSet phldrT="[Text]" custT="1"/>
      <dgm:spPr/>
      <dgm:t>
        <a:bodyPr/>
        <a:lstStyle/>
        <a:p>
          <a:pPr>
            <a:lnSpc>
              <a:spcPct val="80000"/>
            </a:lnSpc>
          </a:pPr>
          <a:endParaRPr lang="en-US" sz="1100" b="0" dirty="0">
            <a:latin typeface="+mj-lt"/>
          </a:endParaRPr>
        </a:p>
      </dgm:t>
    </dgm:pt>
    <dgm:pt modelId="{96F52E96-020C-4F21-8291-9EC079910D90}" type="parTrans" cxnId="{6B118469-B83D-4FE8-8C52-3AC8A00268A5}">
      <dgm:prSet/>
      <dgm:spPr/>
      <dgm:t>
        <a:bodyPr/>
        <a:lstStyle/>
        <a:p>
          <a:endParaRPr lang="en-US"/>
        </a:p>
      </dgm:t>
    </dgm:pt>
    <dgm:pt modelId="{4536EF11-AD07-4775-9372-C9A865C433FB}" type="sibTrans" cxnId="{6B118469-B83D-4FE8-8C52-3AC8A00268A5}">
      <dgm:prSet/>
      <dgm:spPr/>
      <dgm:t>
        <a:bodyPr/>
        <a:lstStyle/>
        <a:p>
          <a:endParaRPr lang="en-US"/>
        </a:p>
      </dgm:t>
    </dgm:pt>
    <dgm:pt modelId="{80967076-6F67-46A6-8AF8-95C78ECBF40E}">
      <dgm:prSet phldrT="[Text]" custT="1"/>
      <dgm:spPr/>
      <dgm:t>
        <a:bodyPr/>
        <a:lstStyle/>
        <a:p>
          <a:pPr>
            <a:lnSpc>
              <a:spcPct val="80000"/>
            </a:lnSpc>
          </a:pPr>
          <a:endParaRPr lang="en-US" sz="1100" b="0" dirty="0">
            <a:solidFill>
              <a:schemeClr val="tx1"/>
            </a:solidFill>
            <a:latin typeface="+mj-lt"/>
          </a:endParaRPr>
        </a:p>
      </dgm:t>
    </dgm:pt>
    <dgm:pt modelId="{C655C835-B692-4B19-A898-AC8231DCED29}" type="parTrans" cxnId="{E49101E7-2C21-4554-8C2A-D663E562EBA8}">
      <dgm:prSet/>
      <dgm:spPr/>
      <dgm:t>
        <a:bodyPr/>
        <a:lstStyle/>
        <a:p>
          <a:endParaRPr lang="en-US"/>
        </a:p>
      </dgm:t>
    </dgm:pt>
    <dgm:pt modelId="{AFF64002-4DA3-4AFA-8EFE-3EF3AB4BD9E0}" type="sibTrans" cxnId="{E49101E7-2C21-4554-8C2A-D663E562EBA8}">
      <dgm:prSet/>
      <dgm:spPr/>
      <dgm:t>
        <a:bodyPr/>
        <a:lstStyle/>
        <a:p>
          <a:endParaRPr lang="en-US"/>
        </a:p>
      </dgm:t>
    </dgm:pt>
    <dgm:pt modelId="{38B7BE76-D23C-44C0-A7E6-B096C4B23317}" type="pres">
      <dgm:prSet presAssocID="{EC677F59-0F84-4DBC-BFD4-3113F8695FE0}" presName="rootnode" presStyleCnt="0">
        <dgm:presLayoutVars>
          <dgm:chMax/>
          <dgm:chPref/>
          <dgm:dir/>
          <dgm:animLvl val="lvl"/>
        </dgm:presLayoutVars>
      </dgm:prSet>
      <dgm:spPr/>
      <dgm:t>
        <a:bodyPr/>
        <a:lstStyle/>
        <a:p>
          <a:endParaRPr lang="en-US"/>
        </a:p>
      </dgm:t>
    </dgm:pt>
    <dgm:pt modelId="{294543DC-1338-406B-8F63-A62E6E4D1BB9}" type="pres">
      <dgm:prSet presAssocID="{45BDE953-6FED-4416-A61E-3A0163E6184C}" presName="composite" presStyleCnt="0"/>
      <dgm:spPr/>
    </dgm:pt>
    <dgm:pt modelId="{A06686E7-15DD-4A31-80BA-3580EB15DF93}" type="pres">
      <dgm:prSet presAssocID="{45BDE953-6FED-4416-A61E-3A0163E6184C}" presName="LShape" presStyleLbl="alignNode1" presStyleIdx="0" presStyleCnt="9" custLinFactNeighborX="-379" custLinFactNeighborY="-25966"/>
      <dgm:spPr>
        <a:solidFill>
          <a:schemeClr val="accent4">
            <a:lumMod val="75000"/>
            <a:alpha val="90000"/>
          </a:schemeClr>
        </a:solidFill>
        <a:ln>
          <a:solidFill>
            <a:schemeClr val="accent4">
              <a:lumMod val="75000"/>
              <a:alpha val="90000"/>
            </a:schemeClr>
          </a:solidFill>
        </a:ln>
      </dgm:spPr>
      <dgm:t>
        <a:bodyPr/>
        <a:lstStyle/>
        <a:p>
          <a:endParaRPr lang="en-US"/>
        </a:p>
      </dgm:t>
    </dgm:pt>
    <dgm:pt modelId="{9B648800-77DC-446B-9253-A546A638E7AB}" type="pres">
      <dgm:prSet presAssocID="{45BDE953-6FED-4416-A61E-3A0163E6184C}" presName="ParentText" presStyleLbl="revTx" presStyleIdx="0" presStyleCnt="5" custScaleY="138488" custLinFactNeighborX="6741" custLinFactNeighborY="489">
        <dgm:presLayoutVars>
          <dgm:chMax val="0"/>
          <dgm:chPref val="0"/>
          <dgm:bulletEnabled val="1"/>
        </dgm:presLayoutVars>
      </dgm:prSet>
      <dgm:spPr/>
      <dgm:t>
        <a:bodyPr/>
        <a:lstStyle/>
        <a:p>
          <a:endParaRPr lang="en-US"/>
        </a:p>
      </dgm:t>
    </dgm:pt>
    <dgm:pt modelId="{5167EDC6-5614-411A-95FE-ABEA5E9D23E3}" type="pres">
      <dgm:prSet presAssocID="{45BDE953-6FED-4416-A61E-3A0163E6184C}" presName="Triangle" presStyleLbl="alignNode1" presStyleIdx="1" presStyleCnt="9" custLinFactNeighborX="22932" custLinFactNeighborY="-51393"/>
      <dgm:spPr>
        <a:solidFill>
          <a:schemeClr val="accent4">
            <a:lumMod val="75000"/>
            <a:alpha val="85000"/>
          </a:schemeClr>
        </a:solidFill>
        <a:ln>
          <a:solidFill>
            <a:schemeClr val="accent4">
              <a:lumMod val="75000"/>
              <a:alpha val="85000"/>
            </a:schemeClr>
          </a:solidFill>
        </a:ln>
      </dgm:spPr>
      <dgm:t>
        <a:bodyPr/>
        <a:lstStyle/>
        <a:p>
          <a:endParaRPr lang="en-US"/>
        </a:p>
      </dgm:t>
    </dgm:pt>
    <dgm:pt modelId="{EF135305-827E-45EC-A5FC-69A0EE978CAA}" type="pres">
      <dgm:prSet presAssocID="{4C198F4F-1102-4B00-9B52-83B080F54998}" presName="sibTrans" presStyleCnt="0"/>
      <dgm:spPr/>
    </dgm:pt>
    <dgm:pt modelId="{9E30F10F-6B86-42DA-9D5B-89774C3993AC}" type="pres">
      <dgm:prSet presAssocID="{4C198F4F-1102-4B00-9B52-83B080F54998}" presName="space" presStyleCnt="0"/>
      <dgm:spPr/>
    </dgm:pt>
    <dgm:pt modelId="{A1A527E2-182B-48EF-A5A9-63EA9CE242AE}" type="pres">
      <dgm:prSet presAssocID="{4B246890-A7C7-4866-B2E6-A37D6B0F65C6}" presName="composite" presStyleCnt="0"/>
      <dgm:spPr/>
    </dgm:pt>
    <dgm:pt modelId="{B96D8278-3148-45A7-8AF9-20551C961F01}" type="pres">
      <dgm:prSet presAssocID="{4B246890-A7C7-4866-B2E6-A37D6B0F65C6}" presName="LShape" presStyleLbl="alignNode1" presStyleIdx="2" presStyleCnt="9" custLinFactNeighborX="-3478" custLinFactNeighborY="-21811"/>
      <dgm:spPr>
        <a:solidFill>
          <a:schemeClr val="accent4">
            <a:lumMod val="75000"/>
            <a:alpha val="80000"/>
          </a:schemeClr>
        </a:solidFill>
        <a:ln>
          <a:solidFill>
            <a:schemeClr val="accent4">
              <a:lumMod val="50000"/>
              <a:alpha val="80000"/>
            </a:schemeClr>
          </a:solidFill>
        </a:ln>
      </dgm:spPr>
      <dgm:t>
        <a:bodyPr/>
        <a:lstStyle/>
        <a:p>
          <a:endParaRPr lang="en-US"/>
        </a:p>
      </dgm:t>
    </dgm:pt>
    <dgm:pt modelId="{26B8EB1D-FBD2-4286-A8DE-C0CE6EA2DCCA}" type="pres">
      <dgm:prSet presAssocID="{4B246890-A7C7-4866-B2E6-A37D6B0F65C6}" presName="ParentText" presStyleLbl="revTx" presStyleIdx="1" presStyleCnt="5" custScaleX="99031" custScaleY="105244" custLinFactNeighborX="1383" custLinFactNeighborY="-7556">
        <dgm:presLayoutVars>
          <dgm:chMax val="0"/>
          <dgm:chPref val="0"/>
          <dgm:bulletEnabled val="1"/>
        </dgm:presLayoutVars>
      </dgm:prSet>
      <dgm:spPr/>
      <dgm:t>
        <a:bodyPr/>
        <a:lstStyle/>
        <a:p>
          <a:endParaRPr lang="en-US"/>
        </a:p>
      </dgm:t>
    </dgm:pt>
    <dgm:pt modelId="{FA218A40-C25D-4832-8264-7AF188AF39FC}" type="pres">
      <dgm:prSet presAssocID="{4B246890-A7C7-4866-B2E6-A37D6B0F65C6}" presName="Triangle" presStyleLbl="alignNode1" presStyleIdx="3" presStyleCnt="9" custLinFactNeighborX="-29519" custLinFactNeighborY="-33291"/>
      <dgm:spPr>
        <a:solidFill>
          <a:schemeClr val="accent4">
            <a:lumMod val="75000"/>
            <a:alpha val="75000"/>
          </a:schemeClr>
        </a:solidFill>
        <a:ln>
          <a:solidFill>
            <a:schemeClr val="accent4">
              <a:lumMod val="75000"/>
              <a:alpha val="75000"/>
            </a:schemeClr>
          </a:solidFill>
        </a:ln>
      </dgm:spPr>
      <dgm:t>
        <a:bodyPr/>
        <a:lstStyle/>
        <a:p>
          <a:endParaRPr lang="en-US"/>
        </a:p>
      </dgm:t>
    </dgm:pt>
    <dgm:pt modelId="{6F63773E-2CB0-4778-B653-87DB747C1610}" type="pres">
      <dgm:prSet presAssocID="{C89A25EE-5D7C-490C-8B01-9103D08B4F08}" presName="sibTrans" presStyleCnt="0"/>
      <dgm:spPr/>
    </dgm:pt>
    <dgm:pt modelId="{50376BBB-4AD9-4AE2-BCBE-2D87C5EBB891}" type="pres">
      <dgm:prSet presAssocID="{C89A25EE-5D7C-490C-8B01-9103D08B4F08}" presName="space" presStyleCnt="0"/>
      <dgm:spPr/>
    </dgm:pt>
    <dgm:pt modelId="{8C55591C-CA0C-46CD-AE09-F7C6B8CB9673}" type="pres">
      <dgm:prSet presAssocID="{DD1F3738-0F60-4459-970E-CEEB4BC80637}" presName="composite" presStyleCnt="0"/>
      <dgm:spPr/>
    </dgm:pt>
    <dgm:pt modelId="{7045B520-94D0-4F15-B720-EA6FCD9AAF57}" type="pres">
      <dgm:prSet presAssocID="{DD1F3738-0F60-4459-970E-CEEB4BC80637}" presName="LShape" presStyleLbl="alignNode1" presStyleIdx="4" presStyleCnt="9" custLinFactNeighborX="136" custLinFactNeighborY="-17590"/>
      <dgm:spPr>
        <a:solidFill>
          <a:schemeClr val="accent4">
            <a:lumMod val="75000"/>
            <a:alpha val="70000"/>
          </a:schemeClr>
        </a:solidFill>
        <a:ln>
          <a:solidFill>
            <a:schemeClr val="accent4">
              <a:lumMod val="50000"/>
              <a:alpha val="70000"/>
            </a:schemeClr>
          </a:solidFill>
        </a:ln>
      </dgm:spPr>
      <dgm:t>
        <a:bodyPr/>
        <a:lstStyle/>
        <a:p>
          <a:endParaRPr lang="en-US"/>
        </a:p>
      </dgm:t>
    </dgm:pt>
    <dgm:pt modelId="{B60D0F65-135A-4937-820F-28F2A6ECD037}" type="pres">
      <dgm:prSet presAssocID="{DD1F3738-0F60-4459-970E-CEEB4BC80637}" presName="ParentText" presStyleLbl="revTx" presStyleIdx="2" presStyleCnt="5" custLinFactNeighborX="6156" custLinFactNeighborY="-5521">
        <dgm:presLayoutVars>
          <dgm:chMax val="0"/>
          <dgm:chPref val="0"/>
          <dgm:bulletEnabled val="1"/>
        </dgm:presLayoutVars>
      </dgm:prSet>
      <dgm:spPr/>
      <dgm:t>
        <a:bodyPr/>
        <a:lstStyle/>
        <a:p>
          <a:endParaRPr lang="en-US"/>
        </a:p>
      </dgm:t>
    </dgm:pt>
    <dgm:pt modelId="{098DE30B-625D-4DA2-B5F3-879B7E5CE5A2}" type="pres">
      <dgm:prSet presAssocID="{DD1F3738-0F60-4459-970E-CEEB4BC80637}" presName="Triangle" presStyleLbl="alignNode1" presStyleIdx="5" presStyleCnt="9" custLinFactNeighborX="-23955" custLinFactNeighborY="-37635"/>
      <dgm:spPr>
        <a:solidFill>
          <a:schemeClr val="accent4">
            <a:lumMod val="75000"/>
            <a:alpha val="65000"/>
          </a:schemeClr>
        </a:solidFill>
        <a:ln>
          <a:solidFill>
            <a:schemeClr val="accent4">
              <a:lumMod val="50000"/>
              <a:alpha val="65000"/>
            </a:schemeClr>
          </a:solidFill>
        </a:ln>
      </dgm:spPr>
      <dgm:t>
        <a:bodyPr/>
        <a:lstStyle/>
        <a:p>
          <a:endParaRPr lang="en-US"/>
        </a:p>
      </dgm:t>
    </dgm:pt>
    <dgm:pt modelId="{27E92A5D-3C7B-4ED0-9EAA-0498E7DCFDA2}" type="pres">
      <dgm:prSet presAssocID="{99F35781-EB03-4976-99B9-D776CD221593}" presName="sibTrans" presStyleCnt="0"/>
      <dgm:spPr/>
    </dgm:pt>
    <dgm:pt modelId="{59783406-B76E-4635-9180-5F61CFFF34E0}" type="pres">
      <dgm:prSet presAssocID="{99F35781-EB03-4976-99B9-D776CD221593}" presName="space" presStyleCnt="0"/>
      <dgm:spPr/>
    </dgm:pt>
    <dgm:pt modelId="{72E5E12B-159A-4E9D-9FDA-50E1BAA2665B}" type="pres">
      <dgm:prSet presAssocID="{88007B43-5416-4159-8A2F-C279CA3D127A}" presName="composite" presStyleCnt="0"/>
      <dgm:spPr/>
    </dgm:pt>
    <dgm:pt modelId="{8B06DAFB-526D-4EDA-BD99-052992C0449A}" type="pres">
      <dgm:prSet presAssocID="{88007B43-5416-4159-8A2F-C279CA3D127A}" presName="LShape" presStyleLbl="alignNode1" presStyleIdx="6" presStyleCnt="9" custLinFactNeighborX="3428" custLinFactNeighborY="49792"/>
      <dgm:spPr>
        <a:solidFill>
          <a:schemeClr val="accent4">
            <a:lumMod val="75000"/>
            <a:alpha val="60000"/>
          </a:schemeClr>
        </a:solidFill>
        <a:ln>
          <a:solidFill>
            <a:schemeClr val="accent4">
              <a:lumMod val="50000"/>
              <a:alpha val="60000"/>
            </a:schemeClr>
          </a:solidFill>
        </a:ln>
      </dgm:spPr>
      <dgm:t>
        <a:bodyPr/>
        <a:lstStyle/>
        <a:p>
          <a:endParaRPr lang="en-US"/>
        </a:p>
      </dgm:t>
    </dgm:pt>
    <dgm:pt modelId="{5CA63F72-146A-4C89-A004-EA94E01B0D46}" type="pres">
      <dgm:prSet presAssocID="{88007B43-5416-4159-8A2F-C279CA3D127A}" presName="ParentText" presStyleLbl="revTx" presStyleIdx="3" presStyleCnt="5" custScaleY="205049" custLinFactNeighborX="3576" custLinFactNeighborY="94184">
        <dgm:presLayoutVars>
          <dgm:chMax val="0"/>
          <dgm:chPref val="0"/>
          <dgm:bulletEnabled val="1"/>
        </dgm:presLayoutVars>
      </dgm:prSet>
      <dgm:spPr/>
      <dgm:t>
        <a:bodyPr/>
        <a:lstStyle/>
        <a:p>
          <a:endParaRPr lang="en-US"/>
        </a:p>
      </dgm:t>
    </dgm:pt>
    <dgm:pt modelId="{E15CC189-25DA-483B-BF69-2B6407CA420C}" type="pres">
      <dgm:prSet presAssocID="{88007B43-5416-4159-8A2F-C279CA3D127A}" presName="Triangle" presStyleLbl="alignNode1" presStyleIdx="7" presStyleCnt="9" custLinFactY="100000" custLinFactNeighborX="243" custLinFactNeighborY="118954"/>
      <dgm:spPr>
        <a:solidFill>
          <a:schemeClr val="accent4">
            <a:lumMod val="75000"/>
            <a:alpha val="55000"/>
          </a:schemeClr>
        </a:solidFill>
        <a:ln>
          <a:solidFill>
            <a:schemeClr val="accent4">
              <a:lumMod val="50000"/>
              <a:alpha val="55000"/>
            </a:schemeClr>
          </a:solidFill>
        </a:ln>
      </dgm:spPr>
      <dgm:t>
        <a:bodyPr/>
        <a:lstStyle/>
        <a:p>
          <a:endParaRPr lang="en-US"/>
        </a:p>
      </dgm:t>
    </dgm:pt>
    <dgm:pt modelId="{C1EE8636-2EE9-4E1A-A037-D77CCD4560FE}" type="pres">
      <dgm:prSet presAssocID="{4536EF11-AD07-4775-9372-C9A865C433FB}" presName="sibTrans" presStyleCnt="0"/>
      <dgm:spPr/>
    </dgm:pt>
    <dgm:pt modelId="{28293832-609E-4260-A675-A6330F515A8E}" type="pres">
      <dgm:prSet presAssocID="{4536EF11-AD07-4775-9372-C9A865C433FB}" presName="space" presStyleCnt="0"/>
      <dgm:spPr/>
    </dgm:pt>
    <dgm:pt modelId="{228EBF7A-EF64-4AEA-8806-CCCCCA05B940}" type="pres">
      <dgm:prSet presAssocID="{80967076-6F67-46A6-8AF8-95C78ECBF40E}" presName="composite" presStyleCnt="0"/>
      <dgm:spPr/>
    </dgm:pt>
    <dgm:pt modelId="{9B8737D6-6789-4FF5-91FC-7B697D5EF84A}" type="pres">
      <dgm:prSet presAssocID="{80967076-6F67-46A6-8AF8-95C78ECBF40E}" presName="LShape" presStyleLbl="alignNode1" presStyleIdx="8" presStyleCnt="9" custLinFactNeighborX="580" custLinFactNeighborY="53616"/>
      <dgm:spPr>
        <a:solidFill>
          <a:schemeClr val="accent4">
            <a:lumMod val="75000"/>
            <a:alpha val="50000"/>
          </a:schemeClr>
        </a:solidFill>
        <a:ln>
          <a:solidFill>
            <a:schemeClr val="accent4">
              <a:lumMod val="50000"/>
              <a:alpha val="50000"/>
            </a:schemeClr>
          </a:solidFill>
        </a:ln>
      </dgm:spPr>
      <dgm:t>
        <a:bodyPr/>
        <a:lstStyle/>
        <a:p>
          <a:endParaRPr lang="en-US"/>
        </a:p>
      </dgm:t>
    </dgm:pt>
    <dgm:pt modelId="{F4FB101C-4DEF-4944-B296-534855521E61}" type="pres">
      <dgm:prSet presAssocID="{80967076-6F67-46A6-8AF8-95C78ECBF40E}" presName="ParentText" presStyleLbl="revTx" presStyleIdx="4" presStyleCnt="5" custLinFactNeighborX="10791" custLinFactNeighborY="42872">
        <dgm:presLayoutVars>
          <dgm:chMax val="0"/>
          <dgm:chPref val="0"/>
          <dgm:bulletEnabled val="1"/>
        </dgm:presLayoutVars>
      </dgm:prSet>
      <dgm:spPr/>
      <dgm:t>
        <a:bodyPr/>
        <a:lstStyle/>
        <a:p>
          <a:endParaRPr lang="en-US"/>
        </a:p>
      </dgm:t>
    </dgm:pt>
  </dgm:ptLst>
  <dgm:cxnLst>
    <dgm:cxn modelId="{6EE18758-507A-4451-8F43-2B3E6FDB3B05}" type="presOf" srcId="{45BDE953-6FED-4416-A61E-3A0163E6184C}" destId="{9B648800-77DC-446B-9253-A546A638E7AB}" srcOrd="0" destOrd="0" presId="urn:microsoft.com/office/officeart/2009/3/layout/StepUpProcess"/>
    <dgm:cxn modelId="{44CA746D-7344-4491-9D0B-64F4AF2CD938}" srcId="{EC677F59-0F84-4DBC-BFD4-3113F8695FE0}" destId="{4B246890-A7C7-4866-B2E6-A37D6B0F65C6}" srcOrd="1" destOrd="0" parTransId="{4CF5E661-9120-41D2-A939-28A7D1515F1B}" sibTransId="{C89A25EE-5D7C-490C-8B01-9103D08B4F08}"/>
    <dgm:cxn modelId="{E49101E7-2C21-4554-8C2A-D663E562EBA8}" srcId="{EC677F59-0F84-4DBC-BFD4-3113F8695FE0}" destId="{80967076-6F67-46A6-8AF8-95C78ECBF40E}" srcOrd="4" destOrd="0" parTransId="{C655C835-B692-4B19-A898-AC8231DCED29}" sibTransId="{AFF64002-4DA3-4AFA-8EFE-3EF3AB4BD9E0}"/>
    <dgm:cxn modelId="{BB8C3068-C4F4-4E29-AA1C-3FC150FD544A}" type="presOf" srcId="{DD1F3738-0F60-4459-970E-CEEB4BC80637}" destId="{B60D0F65-135A-4937-820F-28F2A6ECD037}" srcOrd="0" destOrd="0" presId="urn:microsoft.com/office/officeart/2009/3/layout/StepUpProcess"/>
    <dgm:cxn modelId="{736CD6D4-0A72-4B16-A39F-F65F5EE5E29D}" srcId="{EC677F59-0F84-4DBC-BFD4-3113F8695FE0}" destId="{45BDE953-6FED-4416-A61E-3A0163E6184C}" srcOrd="0" destOrd="0" parTransId="{2CEC0E2C-CC6A-46D2-B5A3-674319964A17}" sibTransId="{4C198F4F-1102-4B00-9B52-83B080F54998}"/>
    <dgm:cxn modelId="{D25A58EF-FB0A-4F33-8D89-95618B361C8C}" type="presOf" srcId="{4B246890-A7C7-4866-B2E6-A37D6B0F65C6}" destId="{26B8EB1D-FBD2-4286-A8DE-C0CE6EA2DCCA}" srcOrd="0" destOrd="0" presId="urn:microsoft.com/office/officeart/2009/3/layout/StepUpProcess"/>
    <dgm:cxn modelId="{7EA95111-4071-4A15-9514-4C6544521DDE}" type="presOf" srcId="{88007B43-5416-4159-8A2F-C279CA3D127A}" destId="{5CA63F72-146A-4C89-A004-EA94E01B0D46}" srcOrd="0" destOrd="0" presId="urn:microsoft.com/office/officeart/2009/3/layout/StepUpProcess"/>
    <dgm:cxn modelId="{D0A9544D-E318-40F0-B0E5-B88790B817CE}" srcId="{EC677F59-0F84-4DBC-BFD4-3113F8695FE0}" destId="{DD1F3738-0F60-4459-970E-CEEB4BC80637}" srcOrd="2" destOrd="0" parTransId="{AC8A35B4-B197-41CE-BA3F-CC0CE3167F4F}" sibTransId="{99F35781-EB03-4976-99B9-D776CD221593}"/>
    <dgm:cxn modelId="{7C426976-C971-4CFA-8F34-861FDED75C52}" type="presOf" srcId="{80967076-6F67-46A6-8AF8-95C78ECBF40E}" destId="{F4FB101C-4DEF-4944-B296-534855521E61}" srcOrd="0" destOrd="0" presId="urn:microsoft.com/office/officeart/2009/3/layout/StepUpProcess"/>
    <dgm:cxn modelId="{AD5D30A0-95E5-49D4-8F52-359E1B14F503}" type="presOf" srcId="{EC677F59-0F84-4DBC-BFD4-3113F8695FE0}" destId="{38B7BE76-D23C-44C0-A7E6-B096C4B23317}" srcOrd="0" destOrd="0" presId="urn:microsoft.com/office/officeart/2009/3/layout/StepUpProcess"/>
    <dgm:cxn modelId="{6B118469-B83D-4FE8-8C52-3AC8A00268A5}" srcId="{EC677F59-0F84-4DBC-BFD4-3113F8695FE0}" destId="{88007B43-5416-4159-8A2F-C279CA3D127A}" srcOrd="3" destOrd="0" parTransId="{96F52E96-020C-4F21-8291-9EC079910D90}" sibTransId="{4536EF11-AD07-4775-9372-C9A865C433FB}"/>
    <dgm:cxn modelId="{177F6C1B-32CF-47C6-BD50-A21780C8E2C8}" type="presParOf" srcId="{38B7BE76-D23C-44C0-A7E6-B096C4B23317}" destId="{294543DC-1338-406B-8F63-A62E6E4D1BB9}" srcOrd="0" destOrd="0" presId="urn:microsoft.com/office/officeart/2009/3/layout/StepUpProcess"/>
    <dgm:cxn modelId="{7A702F0F-4801-4FE0-800D-160D937E9CAF}" type="presParOf" srcId="{294543DC-1338-406B-8F63-A62E6E4D1BB9}" destId="{A06686E7-15DD-4A31-80BA-3580EB15DF93}" srcOrd="0" destOrd="0" presId="urn:microsoft.com/office/officeart/2009/3/layout/StepUpProcess"/>
    <dgm:cxn modelId="{76DF6064-B9BD-49CC-A685-C5594E080CD1}" type="presParOf" srcId="{294543DC-1338-406B-8F63-A62E6E4D1BB9}" destId="{9B648800-77DC-446B-9253-A546A638E7AB}" srcOrd="1" destOrd="0" presId="urn:microsoft.com/office/officeart/2009/3/layout/StepUpProcess"/>
    <dgm:cxn modelId="{600D976B-ED92-4C25-910E-7B19F4230CF3}" type="presParOf" srcId="{294543DC-1338-406B-8F63-A62E6E4D1BB9}" destId="{5167EDC6-5614-411A-95FE-ABEA5E9D23E3}" srcOrd="2" destOrd="0" presId="urn:microsoft.com/office/officeart/2009/3/layout/StepUpProcess"/>
    <dgm:cxn modelId="{436FF49D-0DB7-418A-9DC0-0B79EE6ABF27}" type="presParOf" srcId="{38B7BE76-D23C-44C0-A7E6-B096C4B23317}" destId="{EF135305-827E-45EC-A5FC-69A0EE978CAA}" srcOrd="1" destOrd="0" presId="urn:microsoft.com/office/officeart/2009/3/layout/StepUpProcess"/>
    <dgm:cxn modelId="{5FA6A294-60A2-425E-96C3-73C64B54F70D}" type="presParOf" srcId="{EF135305-827E-45EC-A5FC-69A0EE978CAA}" destId="{9E30F10F-6B86-42DA-9D5B-89774C3993AC}" srcOrd="0" destOrd="0" presId="urn:microsoft.com/office/officeart/2009/3/layout/StepUpProcess"/>
    <dgm:cxn modelId="{26AB7C9D-6C44-44D0-B74B-3A5B3A6631FE}" type="presParOf" srcId="{38B7BE76-D23C-44C0-A7E6-B096C4B23317}" destId="{A1A527E2-182B-48EF-A5A9-63EA9CE242AE}" srcOrd="2" destOrd="0" presId="urn:microsoft.com/office/officeart/2009/3/layout/StepUpProcess"/>
    <dgm:cxn modelId="{F7F5107C-9348-4CC7-A052-7FFB4721AA14}" type="presParOf" srcId="{A1A527E2-182B-48EF-A5A9-63EA9CE242AE}" destId="{B96D8278-3148-45A7-8AF9-20551C961F01}" srcOrd="0" destOrd="0" presId="urn:microsoft.com/office/officeart/2009/3/layout/StepUpProcess"/>
    <dgm:cxn modelId="{EC77A591-CE19-44B8-892F-4A765636F2F5}" type="presParOf" srcId="{A1A527E2-182B-48EF-A5A9-63EA9CE242AE}" destId="{26B8EB1D-FBD2-4286-A8DE-C0CE6EA2DCCA}" srcOrd="1" destOrd="0" presId="urn:microsoft.com/office/officeart/2009/3/layout/StepUpProcess"/>
    <dgm:cxn modelId="{6C141A0D-5375-491D-A92C-BCBF38826C5E}" type="presParOf" srcId="{A1A527E2-182B-48EF-A5A9-63EA9CE242AE}" destId="{FA218A40-C25D-4832-8264-7AF188AF39FC}" srcOrd="2" destOrd="0" presId="urn:microsoft.com/office/officeart/2009/3/layout/StepUpProcess"/>
    <dgm:cxn modelId="{35CE4431-8F8E-4242-A9AD-1F73D338F4A5}" type="presParOf" srcId="{38B7BE76-D23C-44C0-A7E6-B096C4B23317}" destId="{6F63773E-2CB0-4778-B653-87DB747C1610}" srcOrd="3" destOrd="0" presId="urn:microsoft.com/office/officeart/2009/3/layout/StepUpProcess"/>
    <dgm:cxn modelId="{9775C6F1-8A90-4AF4-996D-F109816F7547}" type="presParOf" srcId="{6F63773E-2CB0-4778-B653-87DB747C1610}" destId="{50376BBB-4AD9-4AE2-BCBE-2D87C5EBB891}" srcOrd="0" destOrd="0" presId="urn:microsoft.com/office/officeart/2009/3/layout/StepUpProcess"/>
    <dgm:cxn modelId="{F227E554-D78A-4853-A34C-89D1E24EDA6E}" type="presParOf" srcId="{38B7BE76-D23C-44C0-A7E6-B096C4B23317}" destId="{8C55591C-CA0C-46CD-AE09-F7C6B8CB9673}" srcOrd="4" destOrd="0" presId="urn:microsoft.com/office/officeart/2009/3/layout/StepUpProcess"/>
    <dgm:cxn modelId="{A230FC45-FB8F-4AF2-A0C4-04207986446A}" type="presParOf" srcId="{8C55591C-CA0C-46CD-AE09-F7C6B8CB9673}" destId="{7045B520-94D0-4F15-B720-EA6FCD9AAF57}" srcOrd="0" destOrd="0" presId="urn:microsoft.com/office/officeart/2009/3/layout/StepUpProcess"/>
    <dgm:cxn modelId="{27D6D023-2947-4402-B0D0-8BB07C04CD38}" type="presParOf" srcId="{8C55591C-CA0C-46CD-AE09-F7C6B8CB9673}" destId="{B60D0F65-135A-4937-820F-28F2A6ECD037}" srcOrd="1" destOrd="0" presId="urn:microsoft.com/office/officeart/2009/3/layout/StepUpProcess"/>
    <dgm:cxn modelId="{094A7189-A1A6-490C-9450-3A8B19EDA68C}" type="presParOf" srcId="{8C55591C-CA0C-46CD-AE09-F7C6B8CB9673}" destId="{098DE30B-625D-4DA2-B5F3-879B7E5CE5A2}" srcOrd="2" destOrd="0" presId="urn:microsoft.com/office/officeart/2009/3/layout/StepUpProcess"/>
    <dgm:cxn modelId="{932448C4-6D30-4E0A-ABA3-B50C802A3482}" type="presParOf" srcId="{38B7BE76-D23C-44C0-A7E6-B096C4B23317}" destId="{27E92A5D-3C7B-4ED0-9EAA-0498E7DCFDA2}" srcOrd="5" destOrd="0" presId="urn:microsoft.com/office/officeart/2009/3/layout/StepUpProcess"/>
    <dgm:cxn modelId="{90DC4F43-A5D5-4079-B70D-4F353D92DE06}" type="presParOf" srcId="{27E92A5D-3C7B-4ED0-9EAA-0498E7DCFDA2}" destId="{59783406-B76E-4635-9180-5F61CFFF34E0}" srcOrd="0" destOrd="0" presId="urn:microsoft.com/office/officeart/2009/3/layout/StepUpProcess"/>
    <dgm:cxn modelId="{DAE4C8B7-707C-475C-8038-34B667E62755}" type="presParOf" srcId="{38B7BE76-D23C-44C0-A7E6-B096C4B23317}" destId="{72E5E12B-159A-4E9D-9FDA-50E1BAA2665B}" srcOrd="6" destOrd="0" presId="urn:microsoft.com/office/officeart/2009/3/layout/StepUpProcess"/>
    <dgm:cxn modelId="{93B4A468-D601-49AD-BF09-BA3953503447}" type="presParOf" srcId="{72E5E12B-159A-4E9D-9FDA-50E1BAA2665B}" destId="{8B06DAFB-526D-4EDA-BD99-052992C0449A}" srcOrd="0" destOrd="0" presId="urn:microsoft.com/office/officeart/2009/3/layout/StepUpProcess"/>
    <dgm:cxn modelId="{8C3022AA-199E-4EE8-AF18-037677BFF1E8}" type="presParOf" srcId="{72E5E12B-159A-4E9D-9FDA-50E1BAA2665B}" destId="{5CA63F72-146A-4C89-A004-EA94E01B0D46}" srcOrd="1" destOrd="0" presId="urn:microsoft.com/office/officeart/2009/3/layout/StepUpProcess"/>
    <dgm:cxn modelId="{D81D9F7B-1F39-4B2E-87CC-70A5C9C47B80}" type="presParOf" srcId="{72E5E12B-159A-4E9D-9FDA-50E1BAA2665B}" destId="{E15CC189-25DA-483B-BF69-2B6407CA420C}" srcOrd="2" destOrd="0" presId="urn:microsoft.com/office/officeart/2009/3/layout/StepUpProcess"/>
    <dgm:cxn modelId="{39F6EAC1-392A-4456-80D5-14B5050EBBCE}" type="presParOf" srcId="{38B7BE76-D23C-44C0-A7E6-B096C4B23317}" destId="{C1EE8636-2EE9-4E1A-A037-D77CCD4560FE}" srcOrd="7" destOrd="0" presId="urn:microsoft.com/office/officeart/2009/3/layout/StepUpProcess"/>
    <dgm:cxn modelId="{6922CA98-699B-49DC-BB34-966A4A7DCB4A}" type="presParOf" srcId="{C1EE8636-2EE9-4E1A-A037-D77CCD4560FE}" destId="{28293832-609E-4260-A675-A6330F515A8E}" srcOrd="0" destOrd="0" presId="urn:microsoft.com/office/officeart/2009/3/layout/StepUpProcess"/>
    <dgm:cxn modelId="{68E3C61D-2110-426C-A2EB-7B5ECFC485A7}" type="presParOf" srcId="{38B7BE76-D23C-44C0-A7E6-B096C4B23317}" destId="{228EBF7A-EF64-4AEA-8806-CCCCCA05B940}" srcOrd="8" destOrd="0" presId="urn:microsoft.com/office/officeart/2009/3/layout/StepUpProcess"/>
    <dgm:cxn modelId="{195F4247-E94E-4AFD-923D-2D8CC10FDE6E}" type="presParOf" srcId="{228EBF7A-EF64-4AEA-8806-CCCCCA05B940}" destId="{9B8737D6-6789-4FF5-91FC-7B697D5EF84A}" srcOrd="0" destOrd="0" presId="urn:microsoft.com/office/officeart/2009/3/layout/StepUpProcess"/>
    <dgm:cxn modelId="{B877B07F-9AD9-422D-9557-A6DF2A892B4C}" type="presParOf" srcId="{228EBF7A-EF64-4AEA-8806-CCCCCA05B940}" destId="{F4FB101C-4DEF-4944-B296-534855521E61}"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0" tIns="46220" rIns="92440" bIns="46220"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2440" tIns="46220" rIns="92440" bIns="46220" rtlCol="0"/>
          <a:lstStyle>
            <a:lvl1pPr algn="r">
              <a:defRPr sz="1200"/>
            </a:lvl1pPr>
          </a:lstStyle>
          <a:p>
            <a:fld id="{95051657-A195-C741-98D3-F193726ADD88}" type="datetime1">
              <a:rPr lang="en-US" smtClean="0"/>
              <a:t>7/14/2015</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2440" tIns="46220" rIns="92440" bIns="46220" rtlCol="0" anchor="b"/>
          <a:lstStyle>
            <a:lvl1pPr algn="l">
              <a:defRPr sz="1200"/>
            </a:lvl1pPr>
          </a:lstStyle>
          <a:p>
            <a:r>
              <a:rPr lang="en-US" smtClean="0"/>
              <a:t>CNCS Template 2013</a:t>
            </a:r>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2440" tIns="46220" rIns="92440" bIns="46220" rtlCol="0" anchor="b"/>
          <a:lstStyle>
            <a:lvl1pPr algn="r">
              <a:defRPr sz="1200"/>
            </a:lvl1pPr>
          </a:lstStyle>
          <a:p>
            <a:fld id="{A50BA8FE-296D-B342-8830-4C85D2C049AF}" type="slidenum">
              <a:rPr lang="en-US" smtClean="0"/>
              <a:pPr/>
              <a:t>‹#›</a:t>
            </a:fld>
            <a:endParaRPr lang="en-US"/>
          </a:p>
        </p:txBody>
      </p:sp>
    </p:spTree>
    <p:extLst>
      <p:ext uri="{BB962C8B-B14F-4D97-AF65-F5344CB8AC3E}">
        <p14:creationId xmlns:p14="http://schemas.microsoft.com/office/powerpoint/2010/main" val="36044706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0" tIns="46220" rIns="92440" bIns="46220"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2440" tIns="46220" rIns="92440" bIns="46220" rtlCol="0"/>
          <a:lstStyle>
            <a:lvl1pPr algn="r">
              <a:defRPr sz="1200"/>
            </a:lvl1pPr>
          </a:lstStyle>
          <a:p>
            <a:fld id="{9DFB3D17-1147-6647-8C78-7959D1AD69A9}" type="datetime1">
              <a:rPr lang="en-US" smtClean="0"/>
              <a:t>7/14/2015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440" tIns="46220" rIns="92440" bIns="46220" rtlCol="0" anchor="ctr"/>
          <a:lstStyle/>
          <a:p>
            <a:endParaRPr lang="en-US"/>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2440" tIns="46220" rIns="92440" bIns="462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2440" tIns="46220" rIns="92440" bIns="46220" rtlCol="0" anchor="b"/>
          <a:lstStyle>
            <a:lvl1pPr algn="l">
              <a:defRPr sz="1200"/>
            </a:lvl1pPr>
          </a:lstStyle>
          <a:p>
            <a:r>
              <a:rPr lang="en-US" smtClean="0"/>
              <a:t>CNCS Template 2013</a:t>
            </a:r>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0" tIns="46220" rIns="92440" bIns="46220" rtlCol="0" anchor="b"/>
          <a:lstStyle>
            <a:lvl1pPr algn="r">
              <a:defRPr sz="1200"/>
            </a:lvl1pPr>
          </a:lstStyle>
          <a:p>
            <a:fld id="{DA910615-33E9-A44A-87B7-52BAF2946AF9}" type="slidenum">
              <a:rPr lang="en-US" smtClean="0"/>
              <a:pPr/>
              <a:t>‹#›</a:t>
            </a:fld>
            <a:endParaRPr lang="en-US"/>
          </a:p>
        </p:txBody>
      </p:sp>
    </p:spTree>
    <p:extLst>
      <p:ext uri="{BB962C8B-B14F-4D97-AF65-F5344CB8AC3E}">
        <p14:creationId xmlns:p14="http://schemas.microsoft.com/office/powerpoint/2010/main" val="40689806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a:t>Facilitator notes</a:t>
            </a:r>
            <a:r>
              <a:rPr lang="en-US" dirty="0"/>
              <a:t>: This presentation provides an overview of </a:t>
            </a:r>
            <a:r>
              <a:rPr lang="en-US" dirty="0" smtClean="0"/>
              <a:t>the different evaluation designs that can be used to conduct a program evaluation</a:t>
            </a:r>
            <a:r>
              <a:rPr lang="en-US" dirty="0"/>
              <a:t>. </a:t>
            </a:r>
          </a:p>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1</a:t>
            </a:fld>
            <a:endParaRPr lang="en-US"/>
          </a:p>
        </p:txBody>
      </p:sp>
    </p:spTree>
    <p:extLst>
      <p:ext uri="{BB962C8B-B14F-4D97-AF65-F5344CB8AC3E}">
        <p14:creationId xmlns:p14="http://schemas.microsoft.com/office/powerpoint/2010/main" val="3801480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u="sng" dirty="0"/>
              <a:t>Facilitator Notes</a:t>
            </a:r>
            <a:r>
              <a:rPr lang="en-US" dirty="0"/>
              <a:t>: </a:t>
            </a:r>
            <a:r>
              <a:rPr lang="en-US" dirty="0" smtClean="0"/>
              <a:t>On this slide, we present an example logic model for a hypothetical </a:t>
            </a:r>
            <a:r>
              <a:rPr lang="en-US" baseline="0" dirty="0" smtClean="0"/>
              <a:t>literacy program. Logic models come in many different forms and for this example, we use C</a:t>
            </a:r>
            <a:r>
              <a:rPr lang="en-US" dirty="0" smtClean="0"/>
              <a:t>NCS’s </a:t>
            </a:r>
            <a:r>
              <a:rPr lang="en-US" dirty="0"/>
              <a:t>NOFO template for a program logic model. </a:t>
            </a:r>
          </a:p>
          <a:p>
            <a:endParaRPr lang="en-US" dirty="0"/>
          </a:p>
          <a:p>
            <a:r>
              <a:rPr lang="en-US" dirty="0" smtClean="0"/>
              <a:t>This hypothetical</a:t>
            </a:r>
            <a:r>
              <a:rPr lang="en-US" baseline="0" dirty="0" smtClean="0"/>
              <a:t> program is designed to address the low literacy rates of elementary school students in California. </a:t>
            </a:r>
            <a:r>
              <a:rPr lang="en-US" dirty="0" smtClean="0"/>
              <a:t>In </a:t>
            </a:r>
            <a:r>
              <a:rPr lang="en-US" dirty="0"/>
              <a:t>this example program, a school district in California is implementing a </a:t>
            </a:r>
            <a:r>
              <a:rPr lang="en-US" dirty="0" smtClean="0"/>
              <a:t>literacy </a:t>
            </a:r>
            <a:r>
              <a:rPr lang="en-US" dirty="0"/>
              <a:t>program in several of their elementary schools. </a:t>
            </a:r>
            <a:r>
              <a:rPr lang="en-US" dirty="0" smtClean="0"/>
              <a:t>The program involves AmeriCorps </a:t>
            </a:r>
            <a:r>
              <a:rPr lang="en-US" dirty="0"/>
              <a:t>members </a:t>
            </a:r>
            <a:r>
              <a:rPr lang="en-US" dirty="0" smtClean="0"/>
              <a:t>delivering </a:t>
            </a:r>
            <a:r>
              <a:rPr lang="en-US" dirty="0"/>
              <a:t>one-on-one tutoring </a:t>
            </a:r>
            <a:r>
              <a:rPr lang="en-US" dirty="0" smtClean="0"/>
              <a:t>using </a:t>
            </a:r>
            <a:r>
              <a:rPr lang="en-US" dirty="0"/>
              <a:t>research-based interventions for elementary school students </a:t>
            </a:r>
            <a:r>
              <a:rPr lang="en-US" dirty="0" smtClean="0"/>
              <a:t>who are </a:t>
            </a:r>
            <a:r>
              <a:rPr lang="en-US" dirty="0"/>
              <a:t>not reading at pre-established targets. Once students are scoring on benchmark, they are graduated from the tutoring program. </a:t>
            </a:r>
          </a:p>
          <a:p>
            <a:endParaRPr lang="en-US" dirty="0" smtClean="0"/>
          </a:p>
          <a:p>
            <a:r>
              <a:rPr lang="en-US" dirty="0" smtClean="0"/>
              <a:t>The logic model we present here is a visual</a:t>
            </a:r>
            <a:r>
              <a:rPr lang="en-US" baseline="0" dirty="0" smtClean="0"/>
              <a:t> summary of this program. We’ll read through the logic model together, starting from the left column and moving progressively to the right.  </a:t>
            </a:r>
            <a:endParaRPr lang="en-US" dirty="0" smtClean="0"/>
          </a:p>
          <a:p>
            <a:endParaRPr lang="en-US" dirty="0"/>
          </a:p>
          <a:p>
            <a:r>
              <a:rPr lang="en-US" dirty="0" smtClean="0"/>
              <a:t>On the left side, we begin with the program’s investments, referred to as </a:t>
            </a:r>
            <a:r>
              <a:rPr lang="en-US" b="1" dirty="0" smtClean="0"/>
              <a:t>inputs</a:t>
            </a:r>
            <a:r>
              <a:rPr lang="en-US" dirty="0" smtClean="0"/>
              <a:t> o</a:t>
            </a:r>
            <a:r>
              <a:rPr lang="en-US" baseline="0" dirty="0" smtClean="0"/>
              <a:t>r resources. For this literacy program, this inclu</a:t>
            </a:r>
            <a:r>
              <a:rPr lang="en-US" dirty="0" smtClean="0"/>
              <a:t>des </a:t>
            </a:r>
          </a:p>
          <a:p>
            <a:pPr marL="171450" indent="-171450">
              <a:buFontTx/>
              <a:buChar char="-"/>
            </a:pPr>
            <a:r>
              <a:rPr lang="en-US" dirty="0" smtClean="0"/>
              <a:t>Funding</a:t>
            </a:r>
          </a:p>
          <a:p>
            <a:pPr marL="171450" indent="-171450">
              <a:buFontTx/>
              <a:buChar char="-"/>
            </a:pPr>
            <a:r>
              <a:rPr lang="en-US" dirty="0" smtClean="0"/>
              <a:t>Program staff</a:t>
            </a:r>
          </a:p>
          <a:p>
            <a:pPr marL="171450" indent="-171450">
              <a:buFontTx/>
              <a:buChar char="-"/>
            </a:pPr>
            <a:r>
              <a:rPr lang="en-US" dirty="0" smtClean="0"/>
              <a:t>AmeriCorps members</a:t>
            </a:r>
          </a:p>
          <a:p>
            <a:pPr marL="171450" indent="-171450">
              <a:buFontTx/>
              <a:buChar char="-"/>
            </a:pPr>
            <a:r>
              <a:rPr lang="en-US" dirty="0" smtClean="0"/>
              <a:t>Non-AmeriCorps volunteers </a:t>
            </a:r>
          </a:p>
          <a:p>
            <a:pPr marL="171450" indent="-171450">
              <a:buFontTx/>
              <a:buChar char="-"/>
            </a:pPr>
            <a:r>
              <a:rPr lang="en-US" dirty="0" smtClean="0"/>
              <a:t>Research </a:t>
            </a:r>
            <a:r>
              <a:rPr lang="en-US" dirty="0"/>
              <a:t>for identifying evidence-based </a:t>
            </a:r>
            <a:r>
              <a:rPr lang="en-US" dirty="0" smtClean="0"/>
              <a:t>literacy </a:t>
            </a:r>
            <a:r>
              <a:rPr lang="en-US" dirty="0"/>
              <a:t>interventions to be </a:t>
            </a:r>
            <a:r>
              <a:rPr lang="en-US" dirty="0" smtClean="0"/>
              <a:t>used </a:t>
            </a:r>
            <a:endParaRPr lang="en-US" dirty="0"/>
          </a:p>
          <a:p>
            <a:endParaRPr lang="en-US" dirty="0"/>
          </a:p>
          <a:p>
            <a:r>
              <a:rPr lang="en-US" dirty="0" smtClean="0"/>
              <a:t>Moving to the next</a:t>
            </a:r>
            <a:r>
              <a:rPr lang="en-US" baseline="0" dirty="0" smtClean="0"/>
              <a:t> column, if this program has these inputs, then it can carry out its planned </a:t>
            </a:r>
            <a:r>
              <a:rPr lang="en-US" b="1" baseline="0" dirty="0" smtClean="0"/>
              <a:t>activity</a:t>
            </a:r>
            <a:r>
              <a:rPr lang="en-US" baseline="0" dirty="0" smtClean="0"/>
              <a:t> which in this case is:</a:t>
            </a:r>
            <a:endParaRPr lang="en-US" dirty="0"/>
          </a:p>
          <a:p>
            <a:r>
              <a:rPr lang="en-US" dirty="0"/>
              <a:t>- </a:t>
            </a:r>
            <a:r>
              <a:rPr lang="en-US" dirty="0" smtClean="0"/>
              <a:t>One-on-one </a:t>
            </a:r>
            <a:r>
              <a:rPr lang="en-US" dirty="0"/>
              <a:t>tutoring to students scoring below expected benchmarks on assessment </a:t>
            </a:r>
            <a:r>
              <a:rPr lang="en-US" dirty="0" smtClean="0"/>
              <a:t>tests</a:t>
            </a:r>
            <a:endParaRPr lang="en-US" dirty="0"/>
          </a:p>
          <a:p>
            <a:pPr>
              <a:buFontTx/>
              <a:buChar char="-"/>
            </a:pPr>
            <a:endParaRPr lang="en-US" dirty="0"/>
          </a:p>
          <a:p>
            <a:r>
              <a:rPr lang="en-US" dirty="0" smtClean="0"/>
              <a:t>This activity will create or produce</a:t>
            </a:r>
            <a:r>
              <a:rPr lang="en-US" baseline="0" dirty="0" smtClean="0"/>
              <a:t> the following </a:t>
            </a:r>
            <a:r>
              <a:rPr lang="en-US" b="1" baseline="0" dirty="0" smtClean="0"/>
              <a:t>output</a:t>
            </a:r>
            <a:r>
              <a:rPr lang="en-US" baseline="0" dirty="0" smtClean="0"/>
              <a:t>, which refers to the product or evidence that the activity was carried out:</a:t>
            </a:r>
            <a:endParaRPr lang="en-US" dirty="0"/>
          </a:p>
          <a:p>
            <a:pPr marL="173326" indent="-173326">
              <a:buFontTx/>
              <a:buChar char="-"/>
            </a:pPr>
            <a:r>
              <a:rPr lang="en-US" dirty="0" smtClean="0"/>
              <a:t>#</a:t>
            </a:r>
            <a:r>
              <a:rPr lang="en-US" dirty="0" smtClean="0">
                <a:solidFill>
                  <a:srgbClr val="595959"/>
                </a:solidFill>
                <a:ea typeface="Calibri"/>
                <a:cs typeface="Times New Roman"/>
              </a:rPr>
              <a:t> </a:t>
            </a:r>
            <a:r>
              <a:rPr lang="en-US" dirty="0">
                <a:solidFill>
                  <a:srgbClr val="595959"/>
                </a:solidFill>
                <a:ea typeface="Calibri"/>
                <a:cs typeface="Times New Roman"/>
              </a:rPr>
              <a:t>students receiving tutoring </a:t>
            </a:r>
            <a:r>
              <a:rPr lang="en-US" dirty="0" smtClean="0">
                <a:solidFill>
                  <a:srgbClr val="595959"/>
                </a:solidFill>
                <a:ea typeface="Calibri"/>
                <a:cs typeface="Times New Roman"/>
              </a:rPr>
              <a:t>assistance</a:t>
            </a:r>
            <a:endParaRPr lang="en-US" dirty="0">
              <a:solidFill>
                <a:srgbClr val="595959"/>
              </a:solidFill>
              <a:ea typeface="Calibri"/>
              <a:cs typeface="Times New Roman"/>
            </a:endParaRPr>
          </a:p>
          <a:p>
            <a:pPr marL="173326" indent="-173326">
              <a:buFontTx/>
              <a:buChar char="-"/>
            </a:pPr>
            <a:endParaRPr lang="en-US" dirty="0"/>
          </a:p>
          <a:p>
            <a:r>
              <a:rPr lang="en-US" dirty="0" smtClean="0"/>
              <a:t>The </a:t>
            </a:r>
            <a:r>
              <a:rPr lang="en-US" dirty="0"/>
              <a:t>next column refers to the </a:t>
            </a:r>
            <a:r>
              <a:rPr lang="en-US" b="1" dirty="0"/>
              <a:t>short-term outcomes</a:t>
            </a:r>
            <a:r>
              <a:rPr lang="en-US" dirty="0"/>
              <a:t> </a:t>
            </a:r>
            <a:r>
              <a:rPr lang="en-US" dirty="0" smtClean="0"/>
              <a:t>of </a:t>
            </a:r>
            <a:r>
              <a:rPr lang="en-US" dirty="0"/>
              <a:t>the program. </a:t>
            </a:r>
            <a:r>
              <a:rPr lang="en-US" dirty="0" smtClean="0"/>
              <a:t>These are the</a:t>
            </a:r>
            <a:r>
              <a:rPr lang="en-US" baseline="0" dirty="0" smtClean="0"/>
              <a:t> immediate </a:t>
            </a:r>
            <a:r>
              <a:rPr lang="en-US" dirty="0" smtClean="0"/>
              <a:t>changes </a:t>
            </a:r>
            <a:r>
              <a:rPr lang="en-US" dirty="0"/>
              <a:t>that </a:t>
            </a:r>
            <a:r>
              <a:rPr lang="en-US" dirty="0" smtClean="0"/>
              <a:t>are expected to result </a:t>
            </a:r>
            <a:r>
              <a:rPr lang="en-US" dirty="0"/>
              <a:t>from </a:t>
            </a:r>
            <a:r>
              <a:rPr lang="en-US" dirty="0" smtClean="0"/>
              <a:t>program </a:t>
            </a:r>
            <a:r>
              <a:rPr lang="en-US" dirty="0"/>
              <a:t>services and activities. </a:t>
            </a:r>
            <a:r>
              <a:rPr lang="en-US" dirty="0" smtClean="0"/>
              <a:t>In the short-term, this hypothetical</a:t>
            </a:r>
            <a:r>
              <a:rPr lang="en-US" baseline="0" dirty="0" smtClean="0"/>
              <a:t> program expects to see an i</a:t>
            </a:r>
            <a:r>
              <a:rPr lang="en-US" dirty="0" smtClean="0">
                <a:solidFill>
                  <a:srgbClr val="595959"/>
                </a:solidFill>
                <a:ea typeface="Calibri"/>
                <a:cs typeface="Times New Roman"/>
              </a:rPr>
              <a:t>ncrease </a:t>
            </a:r>
            <a:r>
              <a:rPr lang="en-US" dirty="0">
                <a:solidFill>
                  <a:srgbClr val="595959"/>
                </a:solidFill>
                <a:ea typeface="Calibri"/>
                <a:cs typeface="Times New Roman"/>
              </a:rPr>
              <a:t>in </a:t>
            </a:r>
            <a:r>
              <a:rPr lang="en-US" dirty="0" smtClean="0">
                <a:solidFill>
                  <a:srgbClr val="595959"/>
                </a:solidFill>
                <a:ea typeface="Calibri"/>
                <a:cs typeface="Times New Roman"/>
              </a:rPr>
              <a:t>the number of students scoring </a:t>
            </a:r>
            <a:r>
              <a:rPr lang="en-US" dirty="0">
                <a:solidFill>
                  <a:srgbClr val="595959"/>
                </a:solidFill>
                <a:ea typeface="Calibri"/>
                <a:cs typeface="Times New Roman"/>
              </a:rPr>
              <a:t>at or above benchmark on literacy </a:t>
            </a:r>
            <a:r>
              <a:rPr lang="en-US" dirty="0" smtClean="0">
                <a:solidFill>
                  <a:srgbClr val="595959"/>
                </a:solidFill>
                <a:ea typeface="Calibri"/>
                <a:cs typeface="Times New Roman"/>
              </a:rPr>
              <a:t>assessments, as well</a:t>
            </a:r>
            <a:r>
              <a:rPr lang="en-US" baseline="0" dirty="0" smtClean="0">
                <a:solidFill>
                  <a:srgbClr val="595959"/>
                </a:solidFill>
                <a:ea typeface="Calibri"/>
                <a:cs typeface="Times New Roman"/>
              </a:rPr>
              <a:t> as i</a:t>
            </a:r>
            <a:r>
              <a:rPr lang="en-US" dirty="0" smtClean="0">
                <a:solidFill>
                  <a:srgbClr val="595959"/>
                </a:solidFill>
                <a:ea typeface="Calibri"/>
                <a:cs typeface="Times New Roman"/>
              </a:rPr>
              <a:t>mproved </a:t>
            </a:r>
            <a:r>
              <a:rPr lang="en-US" dirty="0">
                <a:solidFill>
                  <a:srgbClr val="595959"/>
                </a:solidFill>
                <a:ea typeface="Calibri"/>
                <a:cs typeface="Times New Roman"/>
              </a:rPr>
              <a:t>student </a:t>
            </a:r>
            <a:r>
              <a:rPr lang="en-US" dirty="0" smtClean="0">
                <a:solidFill>
                  <a:srgbClr val="595959"/>
                </a:solidFill>
                <a:ea typeface="Calibri"/>
                <a:cs typeface="Times New Roman"/>
              </a:rPr>
              <a:t>self-efficacy.</a:t>
            </a:r>
            <a:endParaRPr lang="en-US" dirty="0">
              <a:solidFill>
                <a:srgbClr val="595959"/>
              </a:solidFill>
              <a:ea typeface="Calibri"/>
              <a:cs typeface="Times New Roman"/>
            </a:endParaRPr>
          </a:p>
          <a:p>
            <a:pPr marL="173326" indent="-173326" defTabSz="462202">
              <a:buFontTx/>
              <a:buChar char="-"/>
              <a:defRPr/>
            </a:pPr>
            <a:endParaRPr lang="en-US" dirty="0"/>
          </a:p>
          <a:p>
            <a:pPr defTabSz="462202">
              <a:defRPr/>
            </a:pPr>
            <a:r>
              <a:rPr lang="en-US" dirty="0"/>
              <a:t>Moving to the </a:t>
            </a:r>
            <a:r>
              <a:rPr lang="en-US" b="1" dirty="0"/>
              <a:t>medium-term outcomes </a:t>
            </a:r>
            <a:r>
              <a:rPr lang="en-US" dirty="0"/>
              <a:t>column, </a:t>
            </a:r>
            <a:r>
              <a:rPr lang="en-US" dirty="0" smtClean="0"/>
              <a:t>thes</a:t>
            </a:r>
            <a:r>
              <a:rPr lang="en-US" baseline="0" dirty="0" smtClean="0"/>
              <a:t>e outcomes reflect </a:t>
            </a:r>
            <a:r>
              <a:rPr lang="en-US" dirty="0" smtClean="0"/>
              <a:t>changes </a:t>
            </a:r>
            <a:r>
              <a:rPr lang="en-US" dirty="0"/>
              <a:t>in behavior or action that that </a:t>
            </a:r>
            <a:r>
              <a:rPr lang="en-US" dirty="0" smtClean="0"/>
              <a:t>are expected to occur after </a:t>
            </a:r>
            <a:r>
              <a:rPr lang="en-US" dirty="0"/>
              <a:t>short-term outcomes have been </a:t>
            </a:r>
            <a:r>
              <a:rPr lang="en-US" dirty="0" smtClean="0"/>
              <a:t>achieved. The medium-term outcome for this hypothetical</a:t>
            </a:r>
            <a:r>
              <a:rPr lang="en-US" baseline="0" dirty="0" smtClean="0"/>
              <a:t> program is an i</a:t>
            </a:r>
            <a:r>
              <a:rPr lang="en-US" dirty="0" smtClean="0">
                <a:solidFill>
                  <a:srgbClr val="595959"/>
                </a:solidFill>
                <a:ea typeface="Calibri"/>
                <a:cs typeface="Times New Roman"/>
              </a:rPr>
              <a:t>ncrease </a:t>
            </a:r>
            <a:r>
              <a:rPr lang="en-US" dirty="0">
                <a:solidFill>
                  <a:srgbClr val="595959"/>
                </a:solidFill>
                <a:ea typeface="Calibri"/>
                <a:cs typeface="Times New Roman"/>
              </a:rPr>
              <a:t>in </a:t>
            </a:r>
            <a:r>
              <a:rPr lang="en-US" dirty="0" smtClean="0">
                <a:solidFill>
                  <a:srgbClr val="595959"/>
                </a:solidFill>
                <a:ea typeface="Calibri"/>
                <a:cs typeface="Times New Roman"/>
              </a:rPr>
              <a:t>the number </a:t>
            </a:r>
            <a:r>
              <a:rPr lang="en-US" dirty="0">
                <a:solidFill>
                  <a:srgbClr val="595959"/>
                </a:solidFill>
                <a:ea typeface="Calibri"/>
                <a:cs typeface="Times New Roman"/>
              </a:rPr>
              <a:t>of students reading on </a:t>
            </a:r>
            <a:r>
              <a:rPr lang="en-US" dirty="0" smtClean="0">
                <a:solidFill>
                  <a:srgbClr val="595959"/>
                </a:solidFill>
                <a:ea typeface="Calibri"/>
                <a:cs typeface="Times New Roman"/>
              </a:rPr>
              <a:t>grade-level.</a:t>
            </a:r>
            <a:endParaRPr lang="en-US" dirty="0"/>
          </a:p>
          <a:p>
            <a:endParaRPr lang="en-US" dirty="0"/>
          </a:p>
          <a:p>
            <a:r>
              <a:rPr lang="en-US" dirty="0"/>
              <a:t>The last column refers to </a:t>
            </a:r>
            <a:r>
              <a:rPr lang="en-US" b="1" dirty="0"/>
              <a:t>long-term outcomes</a:t>
            </a:r>
            <a:r>
              <a:rPr lang="en-US" dirty="0"/>
              <a:t>. If students </a:t>
            </a:r>
            <a:r>
              <a:rPr lang="en-US" dirty="0" smtClean="0"/>
              <a:t>are</a:t>
            </a:r>
            <a:r>
              <a:rPr lang="en-US" baseline="0" dirty="0" smtClean="0"/>
              <a:t> able to read on grade-level, the expected long-term outcome for this program is that students will be able to </a:t>
            </a:r>
            <a:r>
              <a:rPr lang="en-US" dirty="0" smtClean="0">
                <a:solidFill>
                  <a:srgbClr val="595959"/>
                </a:solidFill>
                <a:ea typeface="Calibri"/>
                <a:cs typeface="Times New Roman"/>
              </a:rPr>
              <a:t>maintain grade-level </a:t>
            </a:r>
            <a:r>
              <a:rPr lang="en-US" dirty="0">
                <a:solidFill>
                  <a:srgbClr val="595959"/>
                </a:solidFill>
                <a:ea typeface="Calibri"/>
                <a:cs typeface="Times New Roman"/>
              </a:rPr>
              <a:t>proficiency in </a:t>
            </a:r>
            <a:r>
              <a:rPr lang="en-US" dirty="0" smtClean="0">
                <a:solidFill>
                  <a:srgbClr val="595959"/>
                </a:solidFill>
                <a:ea typeface="Calibri"/>
                <a:cs typeface="Times New Roman"/>
              </a:rPr>
              <a:t>reading.</a:t>
            </a:r>
            <a:endParaRPr lang="en-US" dirty="0">
              <a:solidFill>
                <a:srgbClr val="595959"/>
              </a:solidFill>
              <a:ea typeface="Calibri"/>
              <a:cs typeface="Times New Roman"/>
            </a:endParaRPr>
          </a:p>
          <a:p>
            <a:pPr marL="173326" indent="-173326">
              <a:buFontTx/>
              <a:buChar char="-"/>
            </a:pPr>
            <a:endParaRPr lang="en-US" dirty="0">
              <a:solidFill>
                <a:srgbClr val="595959"/>
              </a:solidFill>
              <a:cs typeface="Times New Roman"/>
            </a:endParaRPr>
          </a:p>
          <a:p>
            <a:pPr marL="0" lvl="1" defTabSz="462202">
              <a:defRPr/>
            </a:pPr>
            <a:r>
              <a:rPr lang="en-US" dirty="0" smtClean="0"/>
              <a:t>We will use this example logic model throughout</a:t>
            </a:r>
            <a:r>
              <a:rPr lang="en-US" baseline="0" dirty="0" smtClean="0"/>
              <a:t> our </a:t>
            </a:r>
            <a:r>
              <a:rPr lang="en-US" dirty="0" smtClean="0"/>
              <a:t>presentation. </a:t>
            </a:r>
          </a:p>
          <a:p>
            <a:pPr marL="0" lvl="1" defTabSz="462202">
              <a:defRPr/>
            </a:pPr>
            <a:endParaRPr lang="en-US" dirty="0" smtClean="0">
              <a:cs typeface="Arial" panose="020B0604020202020204" pitchFamily="34" charset="0"/>
            </a:endParaRPr>
          </a:p>
          <a:p>
            <a:pPr marL="0" lvl="1" defTabSz="462202">
              <a:defRPr/>
            </a:pPr>
            <a:r>
              <a:rPr lang="en-US" dirty="0" smtClean="0">
                <a:cs typeface="Arial" panose="020B0604020202020204" pitchFamily="34" charset="0"/>
              </a:rPr>
              <a:t>For </a:t>
            </a:r>
            <a:r>
              <a:rPr lang="en-US" dirty="0">
                <a:cs typeface="Arial" panose="020B0604020202020204" pitchFamily="34" charset="0"/>
              </a:rPr>
              <a:t>a more detailed explanation of logic models, CNCS grantees should refer to the module, “How to Develop a Program Logic Model” located on the Knowledge Network.</a:t>
            </a:r>
            <a:endParaRPr lang="en-US" dirty="0"/>
          </a:p>
          <a:p>
            <a:endParaRPr lang="en-US" baseline="0" dirty="0" smtClean="0">
              <a:solidFill>
                <a:schemeClr val="tx1"/>
              </a:solidFill>
            </a:endParaRPr>
          </a:p>
          <a:p>
            <a:endParaRPr lang="en-US" baseline="0" dirty="0" smtClean="0">
              <a:solidFill>
                <a:schemeClr val="tx1"/>
              </a:solidFill>
            </a:endParaRPr>
          </a:p>
        </p:txBody>
      </p:sp>
      <p:sp>
        <p:nvSpPr>
          <p:cNvPr id="5" name="Slide Number Placeholder 4"/>
          <p:cNvSpPr>
            <a:spLocks noGrp="1"/>
          </p:cNvSpPr>
          <p:nvPr>
            <p:ph type="sldNum" sz="quarter" idx="11"/>
          </p:nvPr>
        </p:nvSpPr>
        <p:spPr/>
        <p:txBody>
          <a:bodyPr/>
          <a:lstStyle/>
          <a:p>
            <a:fld id="{DA910615-33E9-A44A-87B7-52BAF2946AF9}" type="slidenum">
              <a:rPr lang="en-US" smtClean="0"/>
              <a:pPr/>
              <a:t>10</a:t>
            </a:fld>
            <a:endParaRPr lang="en-US"/>
          </a:p>
        </p:txBody>
      </p:sp>
    </p:spTree>
    <p:extLst>
      <p:ext uri="{BB962C8B-B14F-4D97-AF65-F5344CB8AC3E}">
        <p14:creationId xmlns:p14="http://schemas.microsoft.com/office/powerpoint/2010/main" val="2384003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462177">
              <a:defRPr/>
            </a:pPr>
            <a:r>
              <a:rPr lang="en-US" u="sng" dirty="0"/>
              <a:t>Facilitator notes</a:t>
            </a:r>
            <a:r>
              <a:rPr lang="en-US" dirty="0"/>
              <a:t>: Once your program has a clear understanding of its program’s operations, processes, and intended outcomes through the development of a logic model, </a:t>
            </a:r>
            <a:r>
              <a:rPr lang="en-US" dirty="0" smtClean="0"/>
              <a:t>a second consideration is </a:t>
            </a:r>
            <a:r>
              <a:rPr lang="en-US" dirty="0"/>
              <a:t>the type of evaluation you want to complete on your program. Just as your program needs to have a specific purpose and scope, so does your evaluation. Thus, an important consideration in determining your evaluation design is defining the purpose and scope of your evaluation. Each evaluation should have a </a:t>
            </a:r>
            <a:r>
              <a:rPr lang="en-US" i="1" dirty="0"/>
              <a:t>primary</a:t>
            </a:r>
            <a:r>
              <a:rPr lang="en-US" dirty="0"/>
              <a:t> purpose around which it can be designed and planned, although it may have several other purposes. The stated purpose of the evaluation drives the expectations and sets the boundaries for what the evaluation can and cannot deliver.</a:t>
            </a:r>
          </a:p>
          <a:p>
            <a:pPr defTabSz="462177">
              <a:defRPr/>
            </a:pPr>
            <a:endParaRPr lang="en-US" dirty="0"/>
          </a:p>
          <a:p>
            <a:pPr defTabSz="462177">
              <a:defRPr/>
            </a:pPr>
            <a:r>
              <a:rPr lang="en-US" dirty="0"/>
              <a:t>In defining the purpose of the study, it is helpful to identify why the evaluation is being done, what you want to learn from the evaluation findings, and how the information collected and reported by the study will actually be used and by whom. For example, are program staff trying to understand how to operate the program more efficiently or identify barriers or constraints to implementation? Or does your program need to produce evidence that it is meeting its intended outcomes? Will the results be used by program staff to make changes to the program’s implementation? </a:t>
            </a:r>
            <a:r>
              <a:rPr lang="en-US" dirty="0" smtClean="0"/>
              <a:t>Could</a:t>
            </a:r>
            <a:r>
              <a:rPr lang="en-US" baseline="0" dirty="0" smtClean="0"/>
              <a:t> the results be used to generate interest from other funders? </a:t>
            </a:r>
            <a:r>
              <a:rPr lang="en-US" dirty="0" smtClean="0"/>
              <a:t>In </a:t>
            </a:r>
            <a:r>
              <a:rPr lang="en-US" dirty="0"/>
              <a:t>general, defining a specific purpose for your evaluation will allow you to set parameters around the design you use, data you collect and methods you will use. </a:t>
            </a:r>
          </a:p>
          <a:p>
            <a:pPr defTabSz="462177">
              <a:defRPr/>
            </a:pPr>
            <a:endParaRPr lang="en-US" dirty="0"/>
          </a:p>
          <a:p>
            <a:pPr defTabSz="462177">
              <a:defRPr/>
            </a:pPr>
            <a:r>
              <a:rPr lang="en-US" dirty="0"/>
              <a:t>Questions about why your evaluation is being done and how the information will be used should be discussed among a variety of program staff, and any other individuals who may be involved in the evaluation to ensure there is consensus as to what the evaluation will accomplish. </a:t>
            </a:r>
          </a:p>
        </p:txBody>
      </p:sp>
      <p:sp>
        <p:nvSpPr>
          <p:cNvPr id="5" name="Slide Number Placeholder 4"/>
          <p:cNvSpPr>
            <a:spLocks noGrp="1"/>
          </p:cNvSpPr>
          <p:nvPr>
            <p:ph type="sldNum" sz="quarter" idx="11"/>
          </p:nvPr>
        </p:nvSpPr>
        <p:spPr/>
        <p:txBody>
          <a:bodyPr/>
          <a:lstStyle/>
          <a:p>
            <a:fld id="{DA910615-33E9-A44A-87B7-52BAF2946AF9}"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404659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457165">
              <a:defRPr/>
            </a:pPr>
            <a:r>
              <a:rPr lang="en-US" u="sng" dirty="0"/>
              <a:t>Facilitator notes</a:t>
            </a:r>
            <a:r>
              <a:rPr lang="en-US" dirty="0" smtClean="0"/>
              <a:t>: A third consideration in selecting an evaluation design is which research questions you want the evaluation to address. Turnin</a:t>
            </a:r>
            <a:r>
              <a:rPr lang="en-US" baseline="0" dirty="0" smtClean="0"/>
              <a:t>g back now to a logic model, on this slide we present an example of how your logic model can be</a:t>
            </a:r>
            <a:r>
              <a:rPr lang="en-US" dirty="0" smtClean="0"/>
              <a:t> used to help you focus your evaluation by</a:t>
            </a:r>
            <a:r>
              <a:rPr lang="en-US" baseline="0" dirty="0" smtClean="0"/>
              <a:t> </a:t>
            </a:r>
            <a:r>
              <a:rPr lang="en-US" dirty="0" smtClean="0">
                <a:solidFill>
                  <a:schemeClr val="tx1"/>
                </a:solidFill>
              </a:rPr>
              <a:t>narrowing in on the primary question or questions you want to address. </a:t>
            </a:r>
          </a:p>
          <a:p>
            <a:pPr defTabSz="457165">
              <a:defRPr/>
            </a:pPr>
            <a:endParaRPr lang="en-US" dirty="0" smtClean="0">
              <a:solidFill>
                <a:schemeClr val="tx1"/>
              </a:solidFill>
            </a:endParaRPr>
          </a:p>
          <a:p>
            <a:pPr defTabSz="457165">
              <a:defRPr/>
            </a:pPr>
            <a:r>
              <a:rPr lang="en-US" dirty="0" smtClean="0"/>
              <a:t>The </a:t>
            </a:r>
            <a:r>
              <a:rPr lang="en-US" dirty="0"/>
              <a:t>graphic above </a:t>
            </a:r>
            <a:r>
              <a:rPr lang="en-US" dirty="0" smtClean="0"/>
              <a:t>provides an </a:t>
            </a:r>
            <a:r>
              <a:rPr lang="en-US" baseline="0" dirty="0" smtClean="0"/>
              <a:t>example of the </a:t>
            </a:r>
            <a:r>
              <a:rPr lang="en-US" dirty="0" smtClean="0"/>
              <a:t>types </a:t>
            </a:r>
            <a:r>
              <a:rPr lang="en-US" dirty="0"/>
              <a:t>of </a:t>
            </a:r>
            <a:r>
              <a:rPr lang="en-US" dirty="0" smtClean="0"/>
              <a:t>questions </a:t>
            </a:r>
            <a:r>
              <a:rPr lang="en-US" dirty="0"/>
              <a:t>that </a:t>
            </a:r>
            <a:r>
              <a:rPr lang="en-US" dirty="0" smtClean="0"/>
              <a:t>may be asked of</a:t>
            </a:r>
            <a:r>
              <a:rPr lang="en-US" baseline="0" dirty="0" smtClean="0"/>
              <a:t> </a:t>
            </a:r>
            <a:r>
              <a:rPr lang="en-US" dirty="0" smtClean="0"/>
              <a:t>each </a:t>
            </a:r>
            <a:r>
              <a:rPr lang="en-US" dirty="0"/>
              <a:t>component </a:t>
            </a:r>
            <a:r>
              <a:rPr lang="en-US" dirty="0" smtClean="0"/>
              <a:t>in</a:t>
            </a:r>
            <a:r>
              <a:rPr lang="en-US" baseline="0" dirty="0" smtClean="0"/>
              <a:t> a </a:t>
            </a:r>
            <a:r>
              <a:rPr lang="en-US" dirty="0" smtClean="0"/>
              <a:t>logic model: </a:t>
            </a:r>
            <a:endParaRPr lang="en-US" dirty="0"/>
          </a:p>
          <a:p>
            <a:pPr marL="171436" indent="-171436">
              <a:buFontTx/>
              <a:buChar char="-"/>
            </a:pPr>
            <a:r>
              <a:rPr lang="en-US" dirty="0" smtClean="0"/>
              <a:t>Questions related to </a:t>
            </a:r>
            <a:r>
              <a:rPr lang="en-US" b="1" dirty="0" smtClean="0"/>
              <a:t>inputs</a:t>
            </a:r>
            <a:r>
              <a:rPr lang="en-US" dirty="0" smtClean="0"/>
              <a:t> ask, “Are resources adequate to implement</a:t>
            </a:r>
            <a:r>
              <a:rPr lang="en-US" baseline="0" dirty="0" smtClean="0"/>
              <a:t> the program?” </a:t>
            </a:r>
          </a:p>
          <a:p>
            <a:pPr marL="171436" indent="-171436">
              <a:buFontTx/>
              <a:buChar char="-"/>
            </a:pPr>
            <a:r>
              <a:rPr lang="en-US" baseline="0" dirty="0" smtClean="0"/>
              <a:t>Questions related to </a:t>
            </a:r>
            <a:r>
              <a:rPr lang="en-US" b="1" baseline="0" dirty="0" smtClean="0"/>
              <a:t>activities</a:t>
            </a:r>
            <a:r>
              <a:rPr lang="en-US" baseline="0" dirty="0" smtClean="0"/>
              <a:t> ask, “Are activities delivered as intended?” </a:t>
            </a:r>
          </a:p>
          <a:p>
            <a:pPr marL="171436" indent="-171436">
              <a:buFontTx/>
              <a:buChar char="-"/>
            </a:pPr>
            <a:r>
              <a:rPr lang="en-US" baseline="0" dirty="0" smtClean="0"/>
              <a:t>Questions related to </a:t>
            </a:r>
            <a:r>
              <a:rPr lang="en-US" b="1" baseline="0" dirty="0" smtClean="0"/>
              <a:t>outputs</a:t>
            </a:r>
            <a:r>
              <a:rPr lang="en-US" baseline="0" dirty="0" smtClean="0"/>
              <a:t> ask, “How many, how much was produced?” </a:t>
            </a:r>
          </a:p>
          <a:p>
            <a:pPr marL="171436" indent="-171436">
              <a:buFontTx/>
              <a:buChar char="-"/>
            </a:pPr>
            <a:r>
              <a:rPr lang="en-US" baseline="0" dirty="0" smtClean="0"/>
              <a:t>Questions related to </a:t>
            </a:r>
            <a:r>
              <a:rPr lang="en-US" b="1" baseline="0" dirty="0" smtClean="0"/>
              <a:t>outcomes </a:t>
            </a:r>
            <a:r>
              <a:rPr lang="en-US" b="0" baseline="0" dirty="0" smtClean="0"/>
              <a:t>ask</a:t>
            </a:r>
            <a:r>
              <a:rPr lang="en-US" b="1" baseline="0" dirty="0" smtClean="0"/>
              <a:t>, </a:t>
            </a:r>
            <a:r>
              <a:rPr lang="en-US" b="0" baseline="0" dirty="0" smtClean="0"/>
              <a:t>“What changes occurred as a result of the program?”</a:t>
            </a:r>
          </a:p>
          <a:p>
            <a:pPr defTabSz="457165">
              <a:defRPr/>
            </a:pPr>
            <a:endParaRPr lang="en-US" dirty="0" smtClean="0"/>
          </a:p>
          <a:p>
            <a:pPr defTabSz="457165">
              <a:defRPr/>
            </a:pPr>
            <a:r>
              <a:rPr lang="en-US" dirty="0" smtClean="0"/>
              <a:t>As you can see at</a:t>
            </a:r>
            <a:r>
              <a:rPr lang="en-US" baseline="0" dirty="0" smtClean="0"/>
              <a:t> the bottom of this graphic, in order to answer each of these questions, </a:t>
            </a:r>
            <a:r>
              <a:rPr lang="en-US" dirty="0" smtClean="0"/>
              <a:t>indicators (</a:t>
            </a:r>
            <a:r>
              <a:rPr lang="en-US" dirty="0"/>
              <a:t>i.e., the evidence or information that represents the phenomenon in question)</a:t>
            </a:r>
            <a:r>
              <a:rPr lang="en-US" dirty="0" smtClean="0"/>
              <a:t> and their data sources will need to be identified. When developing research questions based on your program’s logic model, ensure that questions are stated in a way that is clear and measurable in order for them to be answerable.</a:t>
            </a:r>
          </a:p>
          <a:p>
            <a:pPr defTabSz="457165">
              <a:defRPr/>
            </a:pPr>
            <a:endParaRPr lang="en-US" dirty="0" smtClean="0"/>
          </a:p>
          <a:p>
            <a:pPr defTabSz="457165">
              <a:defRPr/>
            </a:pPr>
            <a:r>
              <a:rPr lang="en-US" dirty="0" smtClean="0"/>
              <a:t>Once you identify the questions you want to answer, this information will </a:t>
            </a:r>
            <a:r>
              <a:rPr lang="en-US" baseline="0" dirty="0" smtClean="0"/>
              <a:t>guide your selection of the type of evaluation design-- process or outcomes-- required to answer your questions.</a:t>
            </a:r>
            <a:endParaRPr lang="en-US" dirty="0" smtClean="0"/>
          </a:p>
        </p:txBody>
      </p:sp>
      <p:sp>
        <p:nvSpPr>
          <p:cNvPr id="5" name="Slide Number Placeholder 4"/>
          <p:cNvSpPr>
            <a:spLocks noGrp="1"/>
          </p:cNvSpPr>
          <p:nvPr>
            <p:ph type="sldNum" sz="quarter" idx="11"/>
          </p:nvPr>
        </p:nvSpPr>
        <p:spPr/>
        <p:txBody>
          <a:bodyPr/>
          <a:lstStyle/>
          <a:p>
            <a:fld id="{DA910615-33E9-A44A-87B7-52BAF2946AF9}"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386931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202">
              <a:defRPr/>
            </a:pPr>
            <a:r>
              <a:rPr lang="en-US" u="sng" dirty="0" smtClean="0"/>
              <a:t>Facilitator Notes</a:t>
            </a:r>
            <a:r>
              <a:rPr lang="en-US" dirty="0" smtClean="0"/>
              <a:t>: A</a:t>
            </a:r>
            <a:r>
              <a:rPr lang="en-US" baseline="0" dirty="0" smtClean="0"/>
              <a:t> fourth consideration </a:t>
            </a:r>
            <a:r>
              <a:rPr lang="en-US" dirty="0" smtClean="0"/>
              <a:t>in </a:t>
            </a:r>
            <a:r>
              <a:rPr lang="en-US" baseline="0" dirty="0" smtClean="0"/>
              <a:t>selecting an evaluation design is</a:t>
            </a:r>
            <a:r>
              <a:rPr lang="en-US" dirty="0" smtClean="0"/>
              <a:t> what resources (staff time, funding, evaluation expertise) are available to carry out the evaluation. Because most programs have limited resources that can be put towards an evaluation, it is important to note that </a:t>
            </a:r>
            <a:r>
              <a:rPr lang="en-US" baseline="0" dirty="0" smtClean="0">
                <a:solidFill>
                  <a:schemeClr val="tx1"/>
                </a:solidFill>
              </a:rPr>
              <a:t>it is not necessary to evaluate every aspect of your program all at once as depicted in your logic model. Y</a:t>
            </a:r>
            <a:r>
              <a:rPr lang="en-US" dirty="0" smtClean="0">
                <a:solidFill>
                  <a:schemeClr val="tx1"/>
                </a:solidFill>
              </a:rPr>
              <a:t>our evaluation can</a:t>
            </a:r>
            <a:r>
              <a:rPr lang="en-US" baseline="0" dirty="0" smtClean="0">
                <a:solidFill>
                  <a:schemeClr val="tx1"/>
                </a:solidFill>
              </a:rPr>
              <a:t> have a narrow focus (e.g., only address questions about one of your program’s service activities and desired outcomes) or it can have a broader focus (e.g., address questions about each of your program’s service activities and desired outcomes), depending on the information you hope to gain from your evaluation and the resources you have available. </a:t>
            </a:r>
          </a:p>
          <a:p>
            <a:pPr defTabSz="462202">
              <a:defRPr/>
            </a:pPr>
            <a:endParaRPr lang="en-US" baseline="0" dirty="0" smtClean="0">
              <a:solidFill>
                <a:schemeClr val="tx1"/>
              </a:solidFill>
            </a:endParaRPr>
          </a:p>
          <a:p>
            <a:pPr defTabSz="462202">
              <a:defRPr/>
            </a:pPr>
            <a:r>
              <a:rPr lang="en-US" baseline="0" dirty="0" smtClean="0">
                <a:solidFill>
                  <a:schemeClr val="tx1"/>
                </a:solidFill>
              </a:rPr>
              <a:t>It is important to note that evaluation is not a one-time activity. Program evaluation should be thought of as part of a series of activities over time that align with the life cycle of your program. Ultimately a series of evaluations will build upon one another and generate more knowledge and evidence of your program’s effectiveness over time. </a:t>
            </a:r>
            <a:r>
              <a:rPr lang="en-US" i="1" baseline="0" dirty="0" smtClean="0">
                <a:solidFill>
                  <a:schemeClr val="tx1"/>
                </a:solidFill>
              </a:rPr>
              <a:t>Facilitator may want to refer back to slide 6 to reiterate that CNCS sees value in </a:t>
            </a:r>
            <a:r>
              <a:rPr lang="en-US" altLang="en-US" sz="1200" i="1" dirty="0" smtClean="0"/>
              <a:t>infusing evaluative thinking and knowledge into every phase of a program’s life cycle – program development, implementation, improvement, and replication/scaling. </a:t>
            </a:r>
          </a:p>
          <a:p>
            <a:pPr defTabSz="462202">
              <a:defRPr/>
            </a:pPr>
            <a:endParaRPr lang="en-US" i="1" baseline="0" dirty="0" smtClean="0">
              <a:solidFill>
                <a:schemeClr val="tx1"/>
              </a:solidFill>
            </a:endParaRPr>
          </a:p>
          <a:p>
            <a:pPr defTabSz="462202">
              <a:defRPr/>
            </a:pPr>
            <a:r>
              <a:rPr lang="en-US" baseline="0" dirty="0" smtClean="0">
                <a:solidFill>
                  <a:schemeClr val="tx1"/>
                </a:solidFill>
              </a:rPr>
              <a:t>We noted also that your funders’ evaluation requirements are another consideration in selecting an evaluation design. We will discuss CNCS’ evaluation design requirements for large and small grantees towards the end of this presentation. </a:t>
            </a:r>
          </a:p>
        </p:txBody>
      </p:sp>
      <p:sp>
        <p:nvSpPr>
          <p:cNvPr id="5" name="Slide Number Placeholder 4"/>
          <p:cNvSpPr>
            <a:spLocks noGrp="1"/>
          </p:cNvSpPr>
          <p:nvPr>
            <p:ph type="sldNum" sz="quarter" idx="11"/>
          </p:nvPr>
        </p:nvSpPr>
        <p:spPr/>
        <p:txBody>
          <a:bodyPr/>
          <a:lstStyle/>
          <a:p>
            <a:fld id="{DA910615-33E9-A44A-87B7-52BAF2946AF9}" type="slidenum">
              <a:rPr lang="en-US" smtClean="0"/>
              <a:pPr/>
              <a:t>13</a:t>
            </a:fld>
            <a:endParaRPr lang="en-US"/>
          </a:p>
        </p:txBody>
      </p:sp>
    </p:spTree>
    <p:extLst>
      <p:ext uri="{BB962C8B-B14F-4D97-AF65-F5344CB8AC3E}">
        <p14:creationId xmlns:p14="http://schemas.microsoft.com/office/powerpoint/2010/main" val="2303863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457165">
              <a:defRPr/>
            </a:pPr>
            <a:r>
              <a:rPr lang="en-US" u="sng" dirty="0" smtClean="0">
                <a:solidFill>
                  <a:schemeClr val="tx1"/>
                </a:solidFill>
                <a:latin typeface="+mn-lt"/>
              </a:rPr>
              <a:t>Facilitator notes</a:t>
            </a:r>
            <a:r>
              <a:rPr lang="en-US" u="none" dirty="0" smtClean="0">
                <a:solidFill>
                  <a:schemeClr val="tx1"/>
                </a:solidFill>
                <a:latin typeface="+mn-lt"/>
              </a:rPr>
              <a:t>: Now that we’ve presented </a:t>
            </a:r>
            <a:r>
              <a:rPr lang="en-US" u="none" strike="noStrike" dirty="0" smtClean="0">
                <a:solidFill>
                  <a:schemeClr val="tx1"/>
                </a:solidFill>
                <a:latin typeface="+mn-lt"/>
              </a:rPr>
              <a:t>the </a:t>
            </a:r>
            <a:r>
              <a:rPr lang="en-US" u="none" baseline="0" dirty="0" smtClean="0">
                <a:solidFill>
                  <a:schemeClr val="tx1"/>
                </a:solidFill>
                <a:latin typeface="+mn-lt"/>
              </a:rPr>
              <a:t>key considerations in selecting an evaluation design, we will discuss some of the different types of evaluation designs in more detail. </a:t>
            </a:r>
          </a:p>
          <a:p>
            <a:pPr marL="0" lvl="1" defTabSz="457165">
              <a:defRPr/>
            </a:pPr>
            <a:endParaRPr lang="en-US" u="none" baseline="0" dirty="0" smtClean="0">
              <a:solidFill>
                <a:schemeClr val="tx1"/>
              </a:solidFill>
              <a:latin typeface="+mn-lt"/>
            </a:endParaRPr>
          </a:p>
          <a:p>
            <a:pPr marL="0" lvl="1" defTabSz="457165">
              <a:defRPr/>
            </a:pPr>
            <a:r>
              <a:rPr lang="en-US" u="none" baseline="0" dirty="0" smtClean="0">
                <a:solidFill>
                  <a:schemeClr val="tx1"/>
                </a:solidFill>
                <a:latin typeface="+mn-lt"/>
              </a:rPr>
              <a:t>First, p</a:t>
            </a:r>
            <a:r>
              <a:rPr lang="en-US" u="none" dirty="0" smtClean="0">
                <a:solidFill>
                  <a:schemeClr val="tx1"/>
                </a:solidFill>
                <a:latin typeface="+mn-lt"/>
              </a:rPr>
              <a:t>lease recall that a</a:t>
            </a:r>
            <a:r>
              <a:rPr lang="en-US" u="none" baseline="0" dirty="0" smtClean="0">
                <a:solidFill>
                  <a:schemeClr val="tx1"/>
                </a:solidFill>
                <a:latin typeface="+mn-lt"/>
              </a:rPr>
              <a:t> logic model essentially has two “sides,” a process and an outcomes side. Similar to what is reflected in the logic model, a process evaluation focuses on answering questions about your program’s inputs, activities, and outputs, while an outcome evaluation answers questions about what changes occurred as a result of your program, as measured by your short, medium, and long-term outcomes. Process or implementation evaluations answer questions such as “</a:t>
            </a:r>
            <a:r>
              <a:rPr lang="en-US" dirty="0" smtClean="0">
                <a:solidFill>
                  <a:prstClr val="black"/>
                </a:solidFill>
                <a:latin typeface="+mn-lt"/>
                <a:cs typeface="Arial" pitchFamily="34" charset="0"/>
              </a:rPr>
              <a:t>What did you do and how well did you do it?</a:t>
            </a:r>
            <a:r>
              <a:rPr lang="en-US" u="none" baseline="0" dirty="0" smtClean="0">
                <a:solidFill>
                  <a:schemeClr val="tx1"/>
                </a:solidFill>
                <a:latin typeface="+mn-lt"/>
              </a:rPr>
              <a:t>” while outcome evaluations answer questions such as “</a:t>
            </a:r>
            <a:r>
              <a:rPr lang="en-US" dirty="0" smtClean="0">
                <a:solidFill>
                  <a:prstClr val="black"/>
                </a:solidFill>
                <a:latin typeface="+mn-lt"/>
                <a:cs typeface="Arial" pitchFamily="34" charset="0"/>
              </a:rPr>
              <a:t>What difference did your program make?</a:t>
            </a:r>
            <a:r>
              <a:rPr lang="en-US" u="none" baseline="0" dirty="0" smtClean="0">
                <a:solidFill>
                  <a:schemeClr val="tx1"/>
                </a:solidFill>
                <a:latin typeface="+mn-lt"/>
              </a:rPr>
              <a:t>” </a:t>
            </a:r>
            <a:r>
              <a:rPr lang="en-US" altLang="en-US" baseline="0" dirty="0" smtClean="0">
                <a:latin typeface="+mn-lt"/>
              </a:rPr>
              <a:t>Next, we are going to discuss each of these designs starting with the process evaluation. </a:t>
            </a:r>
            <a:endParaRPr lang="en-US" altLang="en-US" dirty="0" smtClean="0">
              <a:latin typeface="+mn-lt"/>
            </a:endParaRPr>
          </a:p>
          <a:p>
            <a:pPr marL="0" lvl="1" defTabSz="457165">
              <a:defRPr/>
            </a:pPr>
            <a:endParaRPr lang="en-US" u="none" baseline="0" dirty="0" smtClean="0">
              <a:solidFill>
                <a:schemeClr val="tx1"/>
              </a:solidFill>
              <a:latin typeface="+mn-lt"/>
            </a:endParaRPr>
          </a:p>
          <a:p>
            <a:pPr defTabSz="457165">
              <a:defRPr/>
            </a:pPr>
            <a:endParaRPr lang="en-US" u="none" baseline="0" dirty="0" smtClean="0">
              <a:solidFill>
                <a:schemeClr val="tx1"/>
              </a:solidFill>
              <a:latin typeface="+mn-lt"/>
            </a:endParaRPr>
          </a:p>
          <a:p>
            <a:pPr defTabSz="457165">
              <a:defRPr/>
            </a:pPr>
            <a:endParaRPr lang="en-US" baseline="0" dirty="0" smtClean="0">
              <a:solidFill>
                <a:schemeClr val="tx1"/>
              </a:solidFill>
              <a:latin typeface="+mn-lt"/>
            </a:endParaRPr>
          </a:p>
          <a:p>
            <a:pPr defTabSz="457165">
              <a:defRPr/>
            </a:pPr>
            <a:endParaRPr lang="en-US" dirty="0">
              <a:latin typeface="+mn-lt"/>
            </a:endParaRPr>
          </a:p>
          <a:p>
            <a:endParaRPr lang="en-US" dirty="0">
              <a:latin typeface="+mn-lt"/>
            </a:endParaRPr>
          </a:p>
        </p:txBody>
      </p:sp>
      <p:sp>
        <p:nvSpPr>
          <p:cNvPr id="5" name="Slide Number Placeholder 4"/>
          <p:cNvSpPr>
            <a:spLocks noGrp="1"/>
          </p:cNvSpPr>
          <p:nvPr>
            <p:ph type="sldNum" sz="quarter" idx="11"/>
          </p:nvPr>
        </p:nvSpPr>
        <p:spPr/>
        <p:txBody>
          <a:bodyPr/>
          <a:lstStyle/>
          <a:p>
            <a:fld id="{DA910615-33E9-A44A-87B7-52BAF2946AF9}"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335196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a:t>Facilitators Notes</a:t>
            </a:r>
            <a:r>
              <a:rPr lang="en-US" dirty="0"/>
              <a:t>: A process evaluation can be used to document what a program is doing and to what extent and how consistently the program demonstrates fidelity to </a:t>
            </a:r>
            <a:r>
              <a:rPr lang="en-US" dirty="0" smtClean="0"/>
              <a:t>the program’s logic</a:t>
            </a:r>
            <a:r>
              <a:rPr lang="en-US" baseline="0" dirty="0" smtClean="0"/>
              <a:t> </a:t>
            </a:r>
            <a:r>
              <a:rPr lang="en-US" dirty="0" smtClean="0"/>
              <a:t>model</a:t>
            </a:r>
            <a:r>
              <a:rPr lang="en-US" dirty="0"/>
              <a:t>. The results of a process evaluation are most often used to change or improve the program. </a:t>
            </a:r>
          </a:p>
          <a:p>
            <a:endParaRPr lang="en-US" dirty="0"/>
          </a:p>
          <a:p>
            <a:pPr marL="0" lvl="2" defTabSz="462202">
              <a:defRPr/>
            </a:pPr>
            <a:r>
              <a:rPr lang="en-US" dirty="0"/>
              <a:t>Process evaluations are </a:t>
            </a:r>
            <a:r>
              <a:rPr lang="en-US" dirty="0">
                <a:cs typeface="Arial" panose="020B0604020202020204" pitchFamily="34" charset="0"/>
              </a:rPr>
              <a:t>able to address research questions </a:t>
            </a:r>
            <a:r>
              <a:rPr lang="en-US" strike="noStrike" dirty="0" smtClean="0">
                <a:cs typeface="Arial" panose="020B0604020202020204" pitchFamily="34" charset="0"/>
              </a:rPr>
              <a:t>about </a:t>
            </a:r>
            <a:r>
              <a:rPr lang="en-US" dirty="0" smtClean="0">
                <a:cs typeface="Arial" panose="020B0604020202020204" pitchFamily="34" charset="0"/>
              </a:rPr>
              <a:t>why </a:t>
            </a:r>
            <a:r>
              <a:rPr lang="en-US" dirty="0">
                <a:cs typeface="Arial" panose="020B0604020202020204" pitchFamily="34" charset="0"/>
              </a:rPr>
              <a:t>a project is or is not successful, which can be very </a:t>
            </a:r>
            <a:r>
              <a:rPr lang="en-US" dirty="0" smtClean="0">
                <a:cs typeface="Arial" panose="020B0604020202020204" pitchFamily="34" charset="0"/>
              </a:rPr>
              <a:t>helpful for program </a:t>
            </a:r>
            <a:r>
              <a:rPr lang="en-US" dirty="0">
                <a:cs typeface="Arial" panose="020B0604020202020204" pitchFamily="34" charset="0"/>
              </a:rPr>
              <a:t>staff and stakeholders because the results are useful for improving program practices. To answer the types of research questions associated with a process evaluation generally a comparison group is not necessary. The collection of both qualitative and quantitative data through interviews, surveys, and program administrative data is usually preferred</a:t>
            </a:r>
            <a:r>
              <a:rPr lang="en-US" dirty="0" smtClean="0">
                <a:cs typeface="Arial" panose="020B0604020202020204" pitchFamily="34" charset="0"/>
              </a:rPr>
              <a:t>. Additionally,</a:t>
            </a:r>
            <a:r>
              <a:rPr lang="en-US" baseline="0" dirty="0" smtClean="0">
                <a:cs typeface="Arial" panose="020B0604020202020204" pitchFamily="34" charset="0"/>
              </a:rPr>
              <a:t> process evaluations mostly rely on simple descriptive statistics (means, frequencies, etc.) and do not require advanced statistical methods. </a:t>
            </a:r>
            <a:r>
              <a:rPr lang="en-US" dirty="0" smtClean="0">
                <a:cs typeface="Arial" panose="020B0604020202020204" pitchFamily="34" charset="0"/>
              </a:rPr>
              <a:t> </a:t>
            </a:r>
          </a:p>
          <a:p>
            <a:pPr marL="0" lvl="2" defTabSz="462202">
              <a:defRPr/>
            </a:pPr>
            <a:endParaRPr lang="en-US" dirty="0" smtClean="0">
              <a:cs typeface="Arial" panose="020B0604020202020204" pitchFamily="34" charset="0"/>
            </a:endParaRPr>
          </a:p>
          <a:p>
            <a:pPr marL="0" lvl="2" defTabSz="462202">
              <a:defRPr/>
            </a:pPr>
            <a:r>
              <a:rPr lang="en-US" dirty="0" smtClean="0">
                <a:cs typeface="Arial" panose="020B0604020202020204" pitchFamily="34" charset="0"/>
              </a:rPr>
              <a:t>It is</a:t>
            </a:r>
            <a:r>
              <a:rPr lang="en-US" baseline="0" dirty="0" smtClean="0">
                <a:cs typeface="Arial" panose="020B0604020202020204" pitchFamily="34" charset="0"/>
              </a:rPr>
              <a:t> also worth noting that </a:t>
            </a:r>
            <a:r>
              <a:rPr lang="en-US" dirty="0" smtClean="0">
                <a:cs typeface="Arial" panose="020B0604020202020204" pitchFamily="34" charset="0"/>
              </a:rPr>
              <a:t>the </a:t>
            </a:r>
            <a:r>
              <a:rPr lang="en-US" dirty="0">
                <a:cs typeface="Arial" panose="020B0604020202020204" pitchFamily="34" charset="0"/>
              </a:rPr>
              <a:t>results </a:t>
            </a:r>
            <a:r>
              <a:rPr lang="en-US" dirty="0" smtClean="0">
                <a:cs typeface="Arial" panose="020B0604020202020204" pitchFamily="34" charset="0"/>
              </a:rPr>
              <a:t>of process evaluations are </a:t>
            </a:r>
            <a:r>
              <a:rPr lang="en-US" dirty="0">
                <a:cs typeface="Arial" panose="020B0604020202020204" pitchFamily="34" charset="0"/>
              </a:rPr>
              <a:t>usually not generalizable, meaning that they can not be applied to similar program models being implemented in locations other than those participating in the evaluation. </a:t>
            </a:r>
          </a:p>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15</a:t>
            </a:fld>
            <a:endParaRPr lang="en-US"/>
          </a:p>
        </p:txBody>
      </p:sp>
    </p:spTree>
    <p:extLst>
      <p:ext uri="{BB962C8B-B14F-4D97-AF65-F5344CB8AC3E}">
        <p14:creationId xmlns:p14="http://schemas.microsoft.com/office/powerpoint/2010/main" val="436219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u="sng" dirty="0" smtClean="0"/>
              <a:t>Facilitators</a:t>
            </a:r>
            <a:r>
              <a:rPr lang="en-US" u="sng" baseline="0" dirty="0" smtClean="0"/>
              <a:t> Notes</a:t>
            </a:r>
            <a:r>
              <a:rPr lang="en-US" baseline="0" dirty="0" smtClean="0"/>
              <a:t>: Process evaluations can be used to answer one or more of a number of questions about a program, including, but not limited to:</a:t>
            </a:r>
          </a:p>
          <a:p>
            <a:pPr marL="231101" lvl="1">
              <a:buFont typeface="Arial"/>
              <a:buChar char="•"/>
            </a:pPr>
            <a:r>
              <a:rPr lang="en-US" altLang="en-US" dirty="0">
                <a:solidFill>
                  <a:schemeClr val="tx1">
                    <a:lumMod val="65000"/>
                    <a:lumOff val="35000"/>
                  </a:schemeClr>
                </a:solidFill>
              </a:rPr>
              <a:t>Is the program being implemented as designed or planned?</a:t>
            </a:r>
          </a:p>
          <a:p>
            <a:pPr lvl="1">
              <a:buFont typeface="Arial"/>
              <a:buChar char="–"/>
            </a:pPr>
            <a:r>
              <a:rPr lang="en-US" altLang="en-US" dirty="0">
                <a:solidFill>
                  <a:schemeClr val="tx1">
                    <a:lumMod val="65000"/>
                    <a:lumOff val="35000"/>
                  </a:schemeClr>
                </a:solidFill>
              </a:rPr>
              <a:t>Is the program being implemented the same way at each site?</a:t>
            </a:r>
          </a:p>
          <a:p>
            <a:pPr lvl="1">
              <a:buFont typeface="Arial"/>
              <a:buChar char="–"/>
            </a:pPr>
            <a:r>
              <a:rPr lang="en-US" dirty="0">
                <a:solidFill>
                  <a:schemeClr val="tx1">
                    <a:lumMod val="65000"/>
                    <a:lumOff val="35000"/>
                  </a:schemeClr>
                </a:solidFill>
              </a:rPr>
              <a:t>Is the program reaching the intended target population with the appropriate services at the planned rate and "dosage"?</a:t>
            </a:r>
            <a:r>
              <a:rPr lang="en-US" altLang="en-US" dirty="0">
                <a:solidFill>
                  <a:schemeClr val="tx1">
                    <a:lumMod val="65000"/>
                    <a:lumOff val="35000"/>
                  </a:schemeClr>
                </a:solidFill>
              </a:rPr>
              <a:t> </a:t>
            </a:r>
          </a:p>
          <a:p>
            <a:pPr marL="231101" lvl="1">
              <a:buFont typeface="Arial"/>
              <a:buChar char="•"/>
            </a:pPr>
            <a:r>
              <a:rPr lang="en-US" dirty="0">
                <a:solidFill>
                  <a:schemeClr val="tx1">
                    <a:lumMod val="65000"/>
                    <a:lumOff val="35000"/>
                  </a:schemeClr>
                </a:solidFill>
              </a:rPr>
              <a:t>Are there any components of the program that are not working well? Why or why not?</a:t>
            </a:r>
          </a:p>
          <a:p>
            <a:pPr marL="231101" lvl="1">
              <a:buFont typeface="Arial"/>
              <a:buChar char="•"/>
            </a:pPr>
            <a:r>
              <a:rPr lang="en-US" altLang="en-US" dirty="0">
                <a:solidFill>
                  <a:schemeClr val="tx1">
                    <a:lumMod val="65000"/>
                    <a:lumOff val="35000"/>
                  </a:schemeClr>
                </a:solidFill>
              </a:rPr>
              <a:t>Are </a:t>
            </a:r>
            <a:r>
              <a:rPr lang="en-US" altLang="en-US" dirty="0" smtClean="0">
                <a:solidFill>
                  <a:schemeClr val="tx1">
                    <a:lumMod val="65000"/>
                    <a:lumOff val="35000"/>
                  </a:schemeClr>
                </a:solidFill>
              </a:rPr>
              <a:t>program beneficiaries </a:t>
            </a:r>
            <a:r>
              <a:rPr lang="en-US" altLang="en-US" dirty="0">
                <a:solidFill>
                  <a:schemeClr val="tx1">
                    <a:lumMod val="65000"/>
                    <a:lumOff val="35000"/>
                  </a:schemeClr>
                </a:solidFill>
              </a:rPr>
              <a:t>generally satisfied with the program? Why or why not?</a:t>
            </a:r>
          </a:p>
          <a:p>
            <a:pPr marL="231101" lvl="1">
              <a:buFont typeface="Arial"/>
              <a:buChar char="•"/>
            </a:pPr>
            <a:r>
              <a:rPr lang="en-US" altLang="en-US" dirty="0">
                <a:solidFill>
                  <a:schemeClr val="tx1">
                    <a:lumMod val="65000"/>
                    <a:lumOff val="35000"/>
                  </a:schemeClr>
                </a:solidFill>
              </a:rPr>
              <a:t>Are the resources adequate for the successful implementation of the program?</a:t>
            </a:r>
          </a:p>
          <a:p>
            <a:endParaRPr lang="en-US" altLang="en-US" baseline="0" dirty="0" smtClean="0"/>
          </a:p>
          <a:p>
            <a:endParaRPr lang="en-US" altLang="en-US" dirty="0" smtClean="0"/>
          </a:p>
        </p:txBody>
      </p:sp>
      <p:sp>
        <p:nvSpPr>
          <p:cNvPr id="4" name="Slide Number Placeholder 3"/>
          <p:cNvSpPr>
            <a:spLocks noGrp="1"/>
          </p:cNvSpPr>
          <p:nvPr>
            <p:ph type="sldNum" sz="quarter" idx="5"/>
          </p:nvPr>
        </p:nvSpPr>
        <p:spPr/>
        <p:txBody>
          <a:bodyPr/>
          <a:lstStyle/>
          <a:p>
            <a:pPr>
              <a:defRPr/>
            </a:pPr>
            <a:fld id="{3D579999-49D3-4CF0-9E15-4B719071F687}" type="slidenum">
              <a:rPr lang="en-US">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3884615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Facilitator</a:t>
            </a:r>
            <a:r>
              <a:rPr lang="en-US" u="sng" baseline="0" dirty="0" smtClean="0"/>
              <a:t> Notes</a:t>
            </a:r>
            <a:r>
              <a:rPr lang="en-US" baseline="0" dirty="0" smtClean="0"/>
              <a:t>: The program </a:t>
            </a:r>
            <a:r>
              <a:rPr lang="en-US" sz="1200" kern="1200" dirty="0" smtClean="0">
                <a:solidFill>
                  <a:schemeClr val="tx1"/>
                </a:solidFill>
                <a:effectLst/>
                <a:latin typeface="+mn-lt"/>
                <a:ea typeface="+mn-ea"/>
                <a:cs typeface="+mn-cs"/>
              </a:rPr>
              <a:t>will explore these research questions by examining the following types of data:</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Program and school level administrative data and site visits to the schools to examine the fidelity of program implementation.</a:t>
            </a:r>
            <a:r>
              <a:rPr lang="en-US" sz="1200" kern="1200" baseline="0" dirty="0" smtClean="0">
                <a:solidFill>
                  <a:schemeClr val="tx1"/>
                </a:solidFill>
                <a:effectLst/>
                <a:latin typeface="+mn-lt"/>
                <a:ea typeface="+mn-ea"/>
                <a:cs typeface="+mn-cs"/>
              </a:rPr>
              <a:t> The site visits will consistent of o</a:t>
            </a:r>
            <a:r>
              <a:rPr lang="en-US" sz="1200" kern="1200" dirty="0" smtClean="0">
                <a:solidFill>
                  <a:schemeClr val="tx1"/>
                </a:solidFill>
                <a:effectLst/>
                <a:latin typeface="+mn-lt"/>
                <a:ea typeface="+mn-ea"/>
                <a:cs typeface="+mn-cs"/>
              </a:rPr>
              <a:t>bservations of literacy intervention with individual students, interviews with school staff and administration, and several focus groups with teachers and students. </a:t>
            </a:r>
            <a:endParaRPr lang="en-US" dirty="0" smtClean="0">
              <a:effectLst/>
            </a:endParaRPr>
          </a:p>
          <a:p>
            <a:endParaRPr lang="en-US" dirty="0" smtClean="0">
              <a:effectLst/>
            </a:endParaRPr>
          </a:p>
          <a:p>
            <a:r>
              <a:rPr lang="en-US" dirty="0" smtClean="0">
                <a:effectLst/>
              </a:rPr>
              <a:t>For</a:t>
            </a:r>
            <a:r>
              <a:rPr lang="en-US" baseline="0" dirty="0" smtClean="0">
                <a:effectLst/>
              </a:rPr>
              <a:t> the analysis, information gathered through these various sources will be compared across sources to identify themes that may emerge based on the consistency of responses. Information gathered through interviews and focus groups can sometimes be confirmed through the use of other quantitative data sources, such as administrative records. For example, a teacher may comment in a focus group that their school struggled with implementing the program because so many of their families regularly move during the school year due to employment issues, so students don’t end up receiving the full intervention. Other teachers and the school principal also point out this same barrier to implementation. Administrative records showing large numbers of students transferring into and out of the school during the school year can be used to confirm their point. </a:t>
            </a:r>
            <a:endParaRPr lang="en-US" dirty="0" smtClean="0"/>
          </a:p>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17</a:t>
            </a:fld>
            <a:endParaRPr lang="en-US"/>
          </a:p>
        </p:txBody>
      </p:sp>
    </p:spTree>
    <p:extLst>
      <p:ext uri="{BB962C8B-B14F-4D97-AF65-F5344CB8AC3E}">
        <p14:creationId xmlns:p14="http://schemas.microsoft.com/office/powerpoint/2010/main" val="353559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pairs or groups of 3 at your tables:</a:t>
            </a:r>
          </a:p>
          <a:p>
            <a:r>
              <a:rPr lang="en-US" dirty="0" smtClean="0"/>
              <a:t>--Briefly</a:t>
            </a:r>
            <a:r>
              <a:rPr lang="en-US" baseline="0" dirty="0" smtClean="0"/>
              <a:t> explain your program design--member activities and dosage (frequency, intensity, duration)</a:t>
            </a:r>
          </a:p>
          <a:p>
            <a:r>
              <a:rPr lang="en-US" baseline="0" dirty="0" smtClean="0"/>
              <a:t>--Talk about the kinds of things you would want to look at to see if your program is being implemented as intended</a:t>
            </a:r>
          </a:p>
          <a:p>
            <a:r>
              <a:rPr lang="en-US" baseline="0" dirty="0" smtClean="0"/>
              <a:t>	Example: Your program requires beneficiaries to complete fifteen hours of job training.  How many individuals complete the full fifteen hours?</a:t>
            </a:r>
          </a:p>
          <a:p>
            <a:r>
              <a:rPr lang="en-US" baseline="0" dirty="0" smtClean="0"/>
              <a:t>--Discuss where/how you would collect data on these things?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A910615-33E9-A44A-87B7-52BAF2946AF9}" type="slidenum">
              <a:rPr lang="en-US" smtClean="0"/>
              <a:pPr/>
              <a:t>18</a:t>
            </a:fld>
            <a:endParaRPr lang="en-US"/>
          </a:p>
        </p:txBody>
      </p:sp>
    </p:spTree>
    <p:extLst>
      <p:ext uri="{BB962C8B-B14F-4D97-AF65-F5344CB8AC3E}">
        <p14:creationId xmlns:p14="http://schemas.microsoft.com/office/powerpoint/2010/main" val="2330508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Facilitator Notes</a:t>
            </a:r>
            <a:r>
              <a:rPr lang="en-US" dirty="0" smtClean="0"/>
              <a:t>: To</a:t>
            </a:r>
            <a:r>
              <a:rPr lang="en-US" baseline="0" dirty="0" smtClean="0"/>
              <a:t> show how a process evaluation might be designed, we offer a facilitated group exercise using the literacy program presented earlier. </a:t>
            </a:r>
          </a:p>
          <a:p>
            <a:endParaRPr lang="en-US" dirty="0"/>
          </a:p>
          <a:p>
            <a:r>
              <a:rPr lang="en-US" dirty="0"/>
              <a:t>As explained previously, a school district in California is implementing a </a:t>
            </a:r>
            <a:r>
              <a:rPr lang="en-US" dirty="0" smtClean="0"/>
              <a:t>literacy </a:t>
            </a:r>
            <a:r>
              <a:rPr lang="en-US" dirty="0"/>
              <a:t>program using an existing model. The program wants to know, “Is the literacy program being implemented consistent with the </a:t>
            </a:r>
            <a:r>
              <a:rPr lang="en-US" dirty="0" smtClean="0"/>
              <a:t>program’s logic model and theory of change?” </a:t>
            </a:r>
            <a:r>
              <a:rPr lang="en-US" dirty="0"/>
              <a:t>We will develop together a basic example of a general approach to designing a process evaluation to answer this question. </a:t>
            </a:r>
          </a:p>
          <a:p>
            <a:r>
              <a:rPr lang="en-US" dirty="0"/>
              <a:t> </a:t>
            </a:r>
            <a:endParaRPr lang="en-US" sz="1100" dirty="0"/>
          </a:p>
          <a:p>
            <a:r>
              <a:rPr lang="en-US" dirty="0"/>
              <a:t>First, we should turn back to the logic model of the program (Handout #1). We want to think about the program and what are our major design considerations:</a:t>
            </a:r>
          </a:p>
          <a:p>
            <a:pPr marL="173326" indent="-173326">
              <a:buFont typeface="Arial" panose="020B0604020202020204" pitchFamily="34" charset="0"/>
              <a:buChar char="•"/>
            </a:pPr>
            <a:r>
              <a:rPr lang="en-US" b="0" dirty="0" smtClean="0"/>
              <a:t>What to measure</a:t>
            </a:r>
          </a:p>
          <a:p>
            <a:pPr marL="173326" indent="-173326">
              <a:buFont typeface="Arial" panose="020B0604020202020204" pitchFamily="34" charset="0"/>
              <a:buChar char="•"/>
            </a:pPr>
            <a:r>
              <a:rPr lang="en-US" b="0" dirty="0" smtClean="0"/>
              <a:t>Who to include in the evaluation</a:t>
            </a:r>
          </a:p>
          <a:p>
            <a:pPr marL="173326" indent="-173326">
              <a:buFont typeface="Arial" panose="020B0604020202020204" pitchFamily="34" charset="0"/>
              <a:buChar char="•"/>
            </a:pPr>
            <a:r>
              <a:rPr lang="en-US" b="0" dirty="0" smtClean="0"/>
              <a:t>When and how often data will be collected</a:t>
            </a:r>
          </a:p>
          <a:p>
            <a:pPr marL="173326" indent="-173326">
              <a:buFont typeface="Arial" panose="020B0604020202020204" pitchFamily="34" charset="0"/>
              <a:buChar char="•"/>
            </a:pPr>
            <a:r>
              <a:rPr lang="en-US" b="0" dirty="0" smtClean="0"/>
              <a:t>What </a:t>
            </a:r>
            <a:r>
              <a:rPr lang="en-US" dirty="0" smtClean="0"/>
              <a:t>methods will be used to collect data</a:t>
            </a:r>
          </a:p>
          <a:p>
            <a:endParaRPr lang="en-US" dirty="0"/>
          </a:p>
          <a:p>
            <a:endParaRPr lang="en-US" dirty="0" smtClean="0">
              <a:effectLst/>
            </a:endParaRPr>
          </a:p>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19</a:t>
            </a:fld>
            <a:endParaRPr lang="en-US"/>
          </a:p>
        </p:txBody>
      </p:sp>
    </p:spTree>
    <p:extLst>
      <p:ext uri="{BB962C8B-B14F-4D97-AF65-F5344CB8AC3E}">
        <p14:creationId xmlns:p14="http://schemas.microsoft.com/office/powerpoint/2010/main" val="916916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202">
              <a:defRPr/>
            </a:pPr>
            <a:r>
              <a:rPr lang="en-US" u="sng" baseline="0" dirty="0" smtClean="0"/>
              <a:t>Facilitator notes:</a:t>
            </a:r>
            <a:r>
              <a:rPr lang="en-US" baseline="0" dirty="0" smtClean="0"/>
              <a:t> For this presentation, we have identified a number of learning objectives.  </a:t>
            </a:r>
          </a:p>
          <a:p>
            <a:pPr defTabSz="462202">
              <a:defRPr/>
            </a:pPr>
            <a:endParaRPr lang="en-US" dirty="0"/>
          </a:p>
          <a:p>
            <a:pPr defTabSz="462202">
              <a:defRPr/>
            </a:pPr>
            <a:r>
              <a:rPr lang="en-US" dirty="0"/>
              <a:t>By the end of this presentation, you will be able to: </a:t>
            </a:r>
          </a:p>
          <a:p>
            <a:r>
              <a:rPr lang="en-US" dirty="0"/>
              <a:t>- </a:t>
            </a:r>
            <a:r>
              <a:rPr lang="en-US" dirty="0" smtClean="0"/>
              <a:t>Explain evaluation </a:t>
            </a:r>
            <a:r>
              <a:rPr lang="en-US" dirty="0"/>
              <a:t>design </a:t>
            </a:r>
          </a:p>
          <a:p>
            <a:r>
              <a:rPr lang="en-US" dirty="0"/>
              <a:t>- Describe the differences between types of evaluation designs</a:t>
            </a:r>
          </a:p>
          <a:p>
            <a:r>
              <a:rPr lang="en-US" dirty="0"/>
              <a:t>- Identify the key elements of each type of evaluation design</a:t>
            </a:r>
          </a:p>
          <a:p>
            <a:r>
              <a:rPr lang="en-US" dirty="0"/>
              <a:t>- Understand the key considerations in selecting a design for conducting an evaluation of your </a:t>
            </a:r>
            <a:r>
              <a:rPr lang="en-US" dirty="0" smtClean="0"/>
              <a:t>AmeriCorps </a:t>
            </a:r>
            <a:r>
              <a:rPr lang="en-US" dirty="0"/>
              <a:t>program</a:t>
            </a:r>
          </a:p>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2</a:t>
            </a:fld>
            <a:endParaRPr lang="en-US"/>
          </a:p>
        </p:txBody>
      </p:sp>
    </p:spTree>
    <p:extLst>
      <p:ext uri="{BB962C8B-B14F-4D97-AF65-F5344CB8AC3E}">
        <p14:creationId xmlns:p14="http://schemas.microsoft.com/office/powerpoint/2010/main" val="3585800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u="sng" dirty="0" smtClean="0"/>
              <a:t>Facilitator notes</a:t>
            </a:r>
            <a:r>
              <a:rPr lang="en-US" dirty="0" smtClean="0"/>
              <a:t>:</a:t>
            </a:r>
            <a:r>
              <a:rPr lang="en-US" dirty="0" smtClean="0">
                <a:solidFill>
                  <a:schemeClr val="tx1"/>
                </a:solidFill>
              </a:rPr>
              <a:t> For this exercise, </a:t>
            </a:r>
            <a:r>
              <a:rPr lang="en-US" dirty="0" smtClean="0"/>
              <a:t>we </a:t>
            </a:r>
            <a:r>
              <a:rPr lang="en-US" i="0" baseline="0" dirty="0" smtClean="0"/>
              <a:t>provide you with a crosswalk that can be created to help you think through the process of determining the major design considerations for the given research question</a:t>
            </a:r>
            <a:r>
              <a:rPr lang="en-US" baseline="0" dirty="0" smtClean="0">
                <a:solidFill>
                  <a:schemeClr val="tx1"/>
                </a:solidFill>
              </a:rPr>
              <a:t>. </a:t>
            </a:r>
            <a:r>
              <a:rPr lang="en-US" baseline="0" dirty="0" smtClean="0"/>
              <a:t>We encourage all of you to participate and provide your input as we design a process evaluation for this program together.</a:t>
            </a:r>
            <a:endParaRPr lang="en-US" baseline="0" dirty="0" smtClean="0">
              <a:solidFill>
                <a:schemeClr val="tx1"/>
              </a:solidFill>
            </a:endParaRPr>
          </a:p>
          <a:p>
            <a:endParaRPr lang="en-US" baseline="0" dirty="0" smtClean="0">
              <a:solidFill>
                <a:schemeClr val="tx1"/>
              </a:solidFill>
            </a:endParaRPr>
          </a:p>
          <a:p>
            <a:r>
              <a:rPr lang="en-US" dirty="0" smtClean="0">
                <a:solidFill>
                  <a:schemeClr val="tx1"/>
                </a:solidFill>
              </a:rPr>
              <a:t>The first column begins the research question under study.</a:t>
            </a:r>
            <a:r>
              <a:rPr lang="en-US" baseline="0" dirty="0" smtClean="0">
                <a:solidFill>
                  <a:schemeClr val="tx1"/>
                </a:solidFill>
              </a:rPr>
              <a:t> </a:t>
            </a:r>
            <a:r>
              <a:rPr lang="en-US" dirty="0" smtClean="0"/>
              <a:t>The main research question for the process evaluation concerns whether the literacy program is being implemented as designed. </a:t>
            </a:r>
          </a:p>
          <a:p>
            <a:endParaRPr lang="en-US" dirty="0" smtClean="0"/>
          </a:p>
          <a:p>
            <a:r>
              <a:rPr lang="en-US" dirty="0" smtClean="0"/>
              <a:t>Moving</a:t>
            </a:r>
            <a:r>
              <a:rPr lang="en-US" baseline="0" dirty="0" smtClean="0"/>
              <a:t> to the next column, w</a:t>
            </a:r>
            <a:r>
              <a:rPr lang="en-US" dirty="0" smtClean="0"/>
              <a:t>hat might be some potential indicators for assessing fidelity to the program model? </a:t>
            </a:r>
          </a:p>
          <a:p>
            <a:r>
              <a:rPr lang="en-US" dirty="0" smtClean="0"/>
              <a:t>Below are possible responses:</a:t>
            </a:r>
          </a:p>
          <a:p>
            <a:pPr marL="171450" indent="-171450">
              <a:buFontTx/>
              <a:buChar char="-"/>
            </a:pPr>
            <a:r>
              <a:rPr lang="en-US" dirty="0" smtClean="0"/>
              <a:t>member use of program curriculum during tutoring sessions</a:t>
            </a:r>
          </a:p>
          <a:p>
            <a:pPr marL="171450" indent="-171450">
              <a:buFontTx/>
              <a:buChar char="-"/>
            </a:pPr>
            <a:r>
              <a:rPr lang="en-US" dirty="0" smtClean="0"/>
              <a:t>the duration of sessions</a:t>
            </a:r>
          </a:p>
          <a:p>
            <a:pPr marL="171450" indent="-171450">
              <a:buFontTx/>
              <a:buChar char="-"/>
            </a:pPr>
            <a:r>
              <a:rPr lang="en-US" dirty="0" smtClean="0"/>
              <a:t>student attendance rates at sessions</a:t>
            </a:r>
          </a:p>
          <a:p>
            <a:pPr marL="0" indent="0">
              <a:buFontTx/>
              <a:buNone/>
            </a:pPr>
            <a:endParaRPr lang="en-US" dirty="0" smtClean="0"/>
          </a:p>
          <a:p>
            <a:pPr marL="0" indent="0">
              <a:buFontTx/>
              <a:buNone/>
            </a:pPr>
            <a:r>
              <a:rPr lang="en-US" dirty="0" smtClean="0"/>
              <a:t>Next, who or</a:t>
            </a:r>
            <a:r>
              <a:rPr lang="en-US" baseline="0" dirty="0" smtClean="0"/>
              <a:t> from what sources might we be able to obtain this information?  </a:t>
            </a:r>
          </a:p>
          <a:p>
            <a:pPr marL="0" indent="0">
              <a:buFontTx/>
              <a:buNone/>
            </a:pPr>
            <a:r>
              <a:rPr lang="en-US" baseline="0" dirty="0" smtClean="0"/>
              <a:t>Possible responses include:</a:t>
            </a:r>
          </a:p>
          <a:p>
            <a:pPr marL="171450" indent="-171450">
              <a:buFontTx/>
              <a:buChar char="-"/>
            </a:pPr>
            <a:r>
              <a:rPr lang="en-US" baseline="0" dirty="0" smtClean="0"/>
              <a:t>AmeriCorps members</a:t>
            </a:r>
          </a:p>
          <a:p>
            <a:pPr marL="171450" indent="-171450">
              <a:buFontTx/>
              <a:buChar char="-"/>
            </a:pPr>
            <a:r>
              <a:rPr lang="en-US" baseline="0" dirty="0" smtClean="0"/>
              <a:t>Evaluator</a:t>
            </a:r>
          </a:p>
          <a:p>
            <a:pPr marL="171450" indent="-171450">
              <a:buFontTx/>
              <a:buChar char="-"/>
            </a:pPr>
            <a:endParaRPr lang="en-US" baseline="0" dirty="0" smtClean="0"/>
          </a:p>
          <a:p>
            <a:pPr marL="0" indent="0">
              <a:buFontTx/>
              <a:buNone/>
            </a:pPr>
            <a:r>
              <a:rPr lang="en-US" baseline="0" dirty="0" smtClean="0"/>
              <a:t>Depending on the audience’s responses on the indicators, other possibilities include teachers, parents, school administrators, etc. </a:t>
            </a:r>
          </a:p>
          <a:p>
            <a:pPr marL="0" indent="0">
              <a:buFontTx/>
              <a:buNone/>
            </a:pPr>
            <a:endParaRPr lang="en-US" baseline="0" dirty="0" smtClean="0"/>
          </a:p>
          <a:p>
            <a:pPr marL="0" indent="0">
              <a:buFontTx/>
              <a:buNone/>
            </a:pPr>
            <a:r>
              <a:rPr lang="en-US" baseline="0" dirty="0" smtClean="0"/>
              <a:t>Moving to the next column, when and who would collect this information?</a:t>
            </a:r>
          </a:p>
          <a:p>
            <a:pPr marL="0" indent="0">
              <a:buFontTx/>
              <a:buNone/>
            </a:pPr>
            <a:r>
              <a:rPr lang="en-US" baseline="0" dirty="0" smtClean="0"/>
              <a:t>Possible responses include:</a:t>
            </a:r>
          </a:p>
          <a:p>
            <a:pPr marL="171450" indent="-171450">
              <a:buFontTx/>
              <a:buChar char="-"/>
            </a:pPr>
            <a:r>
              <a:rPr lang="en-US" baseline="0" dirty="0" smtClean="0"/>
              <a:t>Member tutoring logs quarterly</a:t>
            </a:r>
          </a:p>
          <a:p>
            <a:pPr marL="171450" indent="-171450">
              <a:buFontTx/>
              <a:buChar char="-"/>
            </a:pPr>
            <a:r>
              <a:rPr lang="en-US" baseline="0" dirty="0" smtClean="0"/>
              <a:t>Quarterly observation by the evaluator using structured observation protocols</a:t>
            </a:r>
          </a:p>
          <a:p>
            <a:pPr marL="0" indent="0">
              <a:buFontTx/>
              <a:buNone/>
            </a:pPr>
            <a:r>
              <a:rPr lang="en-US" dirty="0" smtClean="0"/>
              <a:t> </a:t>
            </a:r>
          </a:p>
          <a:p>
            <a:r>
              <a:rPr lang="en-US" dirty="0" smtClean="0"/>
              <a:t>Once the data have been gathered, what approaches would you use to </a:t>
            </a:r>
            <a:r>
              <a:rPr lang="en-US" baseline="0" dirty="0" smtClean="0"/>
              <a:t>analyze the data?</a:t>
            </a:r>
            <a:endParaRPr lang="en-US" dirty="0" smtClean="0"/>
          </a:p>
          <a:p>
            <a:r>
              <a:rPr lang="en-US" dirty="0" smtClean="0"/>
              <a:t>Possible</a:t>
            </a:r>
            <a:r>
              <a:rPr lang="en-US" baseline="0" dirty="0" smtClean="0"/>
              <a:t> responses include:</a:t>
            </a:r>
          </a:p>
          <a:p>
            <a:pPr marL="171450" indent="-171450">
              <a:buFontTx/>
              <a:buChar char="-"/>
            </a:pPr>
            <a:r>
              <a:rPr lang="en-US" dirty="0" smtClean="0"/>
              <a:t>Simple descriptive statistics can be generated from the quantitative data such as frequencies on the use of the curriculum and averages on the duration of workshop and participant attendance rates.</a:t>
            </a:r>
          </a:p>
          <a:p>
            <a:pPr marL="171450" indent="-171450">
              <a:buFontTx/>
              <a:buChar char="-"/>
            </a:pPr>
            <a:r>
              <a:rPr lang="en-US" dirty="0" smtClean="0"/>
              <a:t>Qualitative data that have been collected may be thematically coded and analyzed. </a:t>
            </a:r>
          </a:p>
          <a:p>
            <a:pPr marL="171450" indent="-171450">
              <a:buFontTx/>
              <a:buChar char="-"/>
            </a:pPr>
            <a:endParaRPr lang="en-US" dirty="0" smtClean="0"/>
          </a:p>
          <a:p>
            <a:pPr marL="0" indent="0">
              <a:buFontTx/>
              <a:buNone/>
            </a:pPr>
            <a:r>
              <a:rPr lang="en-US" dirty="0" smtClean="0"/>
              <a:t>Taken together, analyses of all the collected data are then used to assess the extent to which the program was implemented as designed. </a:t>
            </a:r>
            <a:endParaRPr lang="en-US" baseline="0" dirty="0" smtClean="0"/>
          </a:p>
        </p:txBody>
      </p:sp>
      <p:sp>
        <p:nvSpPr>
          <p:cNvPr id="5" name="Slide Number Placeholder 4"/>
          <p:cNvSpPr>
            <a:spLocks noGrp="1"/>
          </p:cNvSpPr>
          <p:nvPr>
            <p:ph type="sldNum" sz="quarter" idx="11"/>
          </p:nvPr>
        </p:nvSpPr>
        <p:spPr/>
        <p:txBody>
          <a:bodyPr/>
          <a:lstStyle/>
          <a:p>
            <a:fld id="{DA910615-33E9-A44A-87B7-52BAF2946AF9}" type="slidenum">
              <a:rPr lang="en-US" smtClean="0"/>
              <a:pPr/>
              <a:t>20</a:t>
            </a:fld>
            <a:endParaRPr lang="en-US"/>
          </a:p>
        </p:txBody>
      </p:sp>
    </p:spTree>
    <p:extLst>
      <p:ext uri="{BB962C8B-B14F-4D97-AF65-F5344CB8AC3E}">
        <p14:creationId xmlns:p14="http://schemas.microsoft.com/office/powerpoint/2010/main" val="6796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Facilitator notes</a:t>
            </a:r>
            <a:r>
              <a:rPr lang="en-US" dirty="0" smtClean="0"/>
              <a:t>:</a:t>
            </a:r>
            <a:r>
              <a:rPr lang="en-US" i="1" dirty="0" smtClean="0"/>
              <a:t> This slide is only intended to be an example for the facilitator who</a:t>
            </a:r>
            <a:r>
              <a:rPr lang="en-US" i="1" baseline="0" dirty="0" smtClean="0"/>
              <a:t> may or may not elect to present this to the audience. The group exercise will likely yield a different set of indicators, data sources, timing of data collection, and methods for data analysis than the examples listed here.   </a:t>
            </a:r>
            <a:endParaRPr lang="en-US" i="0" baseline="0" dirty="0" smtClean="0"/>
          </a:p>
        </p:txBody>
      </p:sp>
      <p:sp>
        <p:nvSpPr>
          <p:cNvPr id="5" name="Slide Number Placeholder 4"/>
          <p:cNvSpPr>
            <a:spLocks noGrp="1"/>
          </p:cNvSpPr>
          <p:nvPr>
            <p:ph type="sldNum" sz="quarter" idx="11"/>
          </p:nvPr>
        </p:nvSpPr>
        <p:spPr/>
        <p:txBody>
          <a:bodyPr/>
          <a:lstStyle/>
          <a:p>
            <a:fld id="{DA910615-33E9-A44A-87B7-52BAF2946AF9}" type="slidenum">
              <a:rPr lang="en-US" smtClean="0"/>
              <a:pPr/>
              <a:t>21</a:t>
            </a:fld>
            <a:endParaRPr lang="en-US"/>
          </a:p>
        </p:txBody>
      </p:sp>
    </p:spTree>
    <p:extLst>
      <p:ext uri="{BB962C8B-B14F-4D97-AF65-F5344CB8AC3E}">
        <p14:creationId xmlns:p14="http://schemas.microsoft.com/office/powerpoint/2010/main" val="67967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u="sng" dirty="0" smtClean="0"/>
              <a:t>Facilitator notes</a:t>
            </a:r>
            <a:r>
              <a:rPr lang="en-US" dirty="0" smtClean="0"/>
              <a:t>:</a:t>
            </a:r>
            <a:r>
              <a:rPr lang="en-US" dirty="0" smtClean="0">
                <a:solidFill>
                  <a:schemeClr val="tx1"/>
                </a:solidFill>
              </a:rPr>
              <a:t> (Optional facilitated</a:t>
            </a:r>
            <a:r>
              <a:rPr lang="en-US" baseline="0" dirty="0" smtClean="0">
                <a:solidFill>
                  <a:schemeClr val="tx1"/>
                </a:solidFill>
              </a:rPr>
              <a:t> or group exercise</a:t>
            </a:r>
            <a:r>
              <a:rPr lang="en-US" dirty="0" smtClean="0">
                <a:solidFill>
                  <a:schemeClr val="tx1"/>
                </a:solidFill>
              </a:rPr>
              <a:t>)</a:t>
            </a:r>
            <a:r>
              <a:rPr lang="en-US" baseline="0" dirty="0" smtClean="0">
                <a:solidFill>
                  <a:schemeClr val="tx1"/>
                </a:solidFill>
              </a:rPr>
              <a:t> </a:t>
            </a:r>
          </a:p>
          <a:p>
            <a:endParaRPr lang="en-US" dirty="0" smtClean="0">
              <a:solidFill>
                <a:schemeClr val="tx1"/>
              </a:solidFill>
            </a:endParaRPr>
          </a:p>
          <a:p>
            <a:r>
              <a:rPr lang="en-US" dirty="0" smtClean="0">
                <a:solidFill>
                  <a:schemeClr val="tx1"/>
                </a:solidFill>
              </a:rPr>
              <a:t>For this next exercise, </a:t>
            </a:r>
            <a:r>
              <a:rPr lang="en-US" dirty="0" smtClean="0"/>
              <a:t>we are going to divide up into small groups and develop a process evaluation for a literacy program. W</a:t>
            </a:r>
            <a:r>
              <a:rPr lang="en-US" sz="1200" kern="1200" dirty="0" smtClean="0">
                <a:solidFill>
                  <a:schemeClr val="tx1"/>
                </a:solidFill>
                <a:effectLst/>
                <a:latin typeface="+mn-lt"/>
                <a:ea typeface="+mn-ea"/>
                <a:cs typeface="+mn-cs"/>
              </a:rPr>
              <a:t>e will be using the same literacy program, but focus on a different research question. </a:t>
            </a:r>
            <a:r>
              <a:rPr lang="en-US" dirty="0" smtClean="0"/>
              <a:t>A</a:t>
            </a:r>
            <a:r>
              <a:rPr lang="en-US" dirty="0" smtClean="0">
                <a:solidFill>
                  <a:schemeClr val="tx1"/>
                </a:solidFill>
              </a:rPr>
              <a:t>gain </a:t>
            </a:r>
            <a:r>
              <a:rPr lang="en-US" dirty="0" smtClean="0"/>
              <a:t>we </a:t>
            </a:r>
            <a:r>
              <a:rPr lang="en-US" i="0" baseline="0" dirty="0" smtClean="0"/>
              <a:t>provide you with a crosswalk to help you think through the process of determining the major design considerations for the given research question</a:t>
            </a:r>
            <a:r>
              <a:rPr lang="en-US" baseline="0" dirty="0" smtClean="0">
                <a:solidFill>
                  <a:schemeClr val="tx1"/>
                </a:solidFill>
              </a:rPr>
              <a:t>. In considering your approach to this research question on the satisfaction of program beneficiaries, it is important to consider </a:t>
            </a:r>
            <a:r>
              <a:rPr lang="en-US" baseline="0" dirty="0" smtClean="0"/>
              <a:t>who are the beneficiaries of the literacy program (Students, parents, teachers, schools). These different groups should be kept in mind when filling out the crosswalk. Similar to our earlier exercise, we’d like for you to fill out this crosswalk for a process evaluation of the literacy program. </a:t>
            </a:r>
            <a:r>
              <a:rPr lang="en-US" dirty="0" smtClean="0"/>
              <a:t>Once everyone</a:t>
            </a:r>
            <a:r>
              <a:rPr lang="en-US" baseline="0" dirty="0" smtClean="0"/>
              <a:t> has </a:t>
            </a:r>
            <a:r>
              <a:rPr lang="en-US" dirty="0" smtClean="0"/>
              <a:t>completed the exercise, we will share</a:t>
            </a:r>
            <a:r>
              <a:rPr lang="en-US" baseline="0" dirty="0" smtClean="0"/>
              <a:t> the various answers that the groups came up with. </a:t>
            </a:r>
            <a:endParaRPr lang="en-US" dirty="0" smtClean="0"/>
          </a:p>
          <a:p>
            <a:endParaRPr lang="en-US" dirty="0" smtClean="0"/>
          </a:p>
          <a:p>
            <a:r>
              <a:rPr lang="en-US" dirty="0" smtClean="0"/>
              <a:t>(Asking</a:t>
            </a:r>
            <a:r>
              <a:rPr lang="en-US" baseline="0" dirty="0" smtClean="0"/>
              <a:t> the whole group now) </a:t>
            </a:r>
            <a:r>
              <a:rPr lang="en-US" dirty="0" smtClean="0"/>
              <a:t>What are some possible</a:t>
            </a:r>
            <a:r>
              <a:rPr lang="en-US" baseline="0" dirty="0" smtClean="0"/>
              <a:t> ways to assess the satisfaction levels of each group of program beneficiaries? </a:t>
            </a:r>
            <a:endParaRPr lang="en-US" dirty="0" smtClean="0"/>
          </a:p>
          <a:p>
            <a:endParaRPr lang="en-US" baseline="0" dirty="0" smtClean="0">
              <a:solidFill>
                <a:schemeClr val="tx1"/>
              </a:solidFill>
            </a:endParaRPr>
          </a:p>
          <a:p>
            <a:r>
              <a:rPr lang="en-US" dirty="0" smtClean="0">
                <a:solidFill>
                  <a:schemeClr val="tx1"/>
                </a:solidFill>
              </a:rPr>
              <a:t>The first column begins the research question under study.</a:t>
            </a:r>
            <a:r>
              <a:rPr lang="en-US" baseline="0" dirty="0" smtClean="0">
                <a:solidFill>
                  <a:schemeClr val="tx1"/>
                </a:solidFill>
              </a:rPr>
              <a:t> </a:t>
            </a:r>
            <a:r>
              <a:rPr lang="en-US" dirty="0" smtClean="0"/>
              <a:t>The </a:t>
            </a:r>
            <a:r>
              <a:rPr lang="en-US" dirty="0"/>
              <a:t>main research question for the process evaluation </a:t>
            </a:r>
            <a:r>
              <a:rPr lang="en-US" dirty="0" smtClean="0"/>
              <a:t>concerns </a:t>
            </a:r>
            <a:r>
              <a:rPr lang="en-US" dirty="0"/>
              <a:t>whether </a:t>
            </a:r>
            <a:r>
              <a:rPr lang="en-US" dirty="0" smtClean="0"/>
              <a:t>program beneficiaries are satisfied with the literacy program. </a:t>
            </a:r>
          </a:p>
          <a:p>
            <a:endParaRPr lang="en-US" dirty="0" smtClean="0"/>
          </a:p>
          <a:p>
            <a:r>
              <a:rPr lang="en-US" dirty="0" smtClean="0"/>
              <a:t>Moving</a:t>
            </a:r>
            <a:r>
              <a:rPr lang="en-US" baseline="0" dirty="0" smtClean="0"/>
              <a:t> to the next column, w</a:t>
            </a:r>
            <a:r>
              <a:rPr lang="en-US" dirty="0" smtClean="0"/>
              <a:t>hat might be some potential </a:t>
            </a:r>
            <a:r>
              <a:rPr lang="en-US" dirty="0"/>
              <a:t>indicators for assessing </a:t>
            </a:r>
            <a:r>
              <a:rPr lang="en-US" dirty="0" smtClean="0"/>
              <a:t>program satisfaction by beneficiary</a:t>
            </a:r>
            <a:r>
              <a:rPr lang="en-US" baseline="0" dirty="0" smtClean="0"/>
              <a:t> group (students, parents, teachers, schools)</a:t>
            </a:r>
            <a:r>
              <a:rPr lang="en-US" dirty="0" smtClean="0"/>
              <a:t>? 	</a:t>
            </a:r>
          </a:p>
          <a:p>
            <a:r>
              <a:rPr lang="en-US" dirty="0" smtClean="0"/>
              <a:t>Below are possible responses:</a:t>
            </a:r>
          </a:p>
          <a:p>
            <a:pPr marL="171450" indent="-171450">
              <a:buFontTx/>
              <a:buChar char="-"/>
            </a:pPr>
            <a:r>
              <a:rPr lang="en-US" dirty="0" smtClean="0"/>
              <a:t>Satisfaction levels</a:t>
            </a:r>
          </a:p>
          <a:p>
            <a:pPr marL="171450" indent="-171450">
              <a:buFontTx/>
              <a:buChar char="-"/>
            </a:pPr>
            <a:r>
              <a:rPr lang="en-US" dirty="0" smtClean="0"/>
              <a:t>Continued student attendance</a:t>
            </a:r>
          </a:p>
          <a:p>
            <a:pPr marL="0" indent="0">
              <a:buFontTx/>
              <a:buNone/>
            </a:pPr>
            <a:endParaRPr lang="en-US" dirty="0" smtClean="0"/>
          </a:p>
          <a:p>
            <a:pPr marL="0" indent="0">
              <a:buFontTx/>
              <a:buNone/>
            </a:pPr>
            <a:r>
              <a:rPr lang="en-US" dirty="0" smtClean="0"/>
              <a:t>Next, who or</a:t>
            </a:r>
            <a:r>
              <a:rPr lang="en-US" baseline="0" dirty="0" smtClean="0"/>
              <a:t> from what sources might we be able to obtain this information?  </a:t>
            </a:r>
          </a:p>
          <a:p>
            <a:pPr marL="0" indent="0">
              <a:buFontTx/>
              <a:buNone/>
            </a:pPr>
            <a:r>
              <a:rPr lang="en-US" baseline="0" dirty="0" smtClean="0"/>
              <a:t>Possible responses include:</a:t>
            </a:r>
          </a:p>
          <a:p>
            <a:pPr marL="171450" indent="-171450">
              <a:buFontTx/>
              <a:buChar char="-"/>
            </a:pPr>
            <a:r>
              <a:rPr lang="en-US" baseline="0" dirty="0" smtClean="0"/>
              <a:t>Parents</a:t>
            </a:r>
          </a:p>
          <a:p>
            <a:pPr marL="171450" indent="-171450">
              <a:buFontTx/>
              <a:buChar char="-"/>
            </a:pPr>
            <a:r>
              <a:rPr lang="en-US" baseline="0" dirty="0" smtClean="0"/>
              <a:t>Teachers</a:t>
            </a:r>
          </a:p>
          <a:p>
            <a:pPr marL="171450" indent="-171450">
              <a:buFontTx/>
              <a:buChar char="-"/>
            </a:pPr>
            <a:r>
              <a:rPr lang="en-US" baseline="0" dirty="0" smtClean="0"/>
              <a:t>School administrators</a:t>
            </a:r>
          </a:p>
          <a:p>
            <a:pPr marL="171450" indent="-171450">
              <a:buFontTx/>
              <a:buChar char="-"/>
            </a:pPr>
            <a:r>
              <a:rPr lang="en-US" baseline="0" dirty="0" smtClean="0"/>
              <a:t>AmeriCorps members</a:t>
            </a:r>
          </a:p>
          <a:p>
            <a:pPr marL="0" indent="0">
              <a:buFontTx/>
              <a:buNone/>
            </a:pPr>
            <a:endParaRPr lang="en-US" baseline="0" dirty="0" smtClean="0"/>
          </a:p>
          <a:p>
            <a:pPr marL="0" indent="0">
              <a:buFontTx/>
              <a:buNone/>
            </a:pPr>
            <a:r>
              <a:rPr lang="en-US" baseline="0" dirty="0" smtClean="0"/>
              <a:t>Moving to the next column, when and who would collect this information?</a:t>
            </a:r>
          </a:p>
          <a:p>
            <a:pPr marL="0" indent="0">
              <a:buFontTx/>
              <a:buNone/>
            </a:pPr>
            <a:r>
              <a:rPr lang="en-US" baseline="0" dirty="0" smtClean="0"/>
              <a:t>Possible responses include:</a:t>
            </a:r>
          </a:p>
          <a:p>
            <a:pPr marL="171450" indent="-171450">
              <a:buFontTx/>
              <a:buChar char="-"/>
            </a:pPr>
            <a:r>
              <a:rPr lang="en-US" dirty="0" smtClean="0"/>
              <a:t>Parent survey sent home with students by the schools at the end of tutoring</a:t>
            </a:r>
          </a:p>
          <a:p>
            <a:pPr marL="171450" indent="-171450">
              <a:buFontTx/>
              <a:buChar char="-"/>
            </a:pPr>
            <a:r>
              <a:rPr lang="en-US" dirty="0" smtClean="0"/>
              <a:t>Focus</a:t>
            </a:r>
            <a:r>
              <a:rPr lang="en-US" baseline="0" dirty="0" smtClean="0"/>
              <a:t> groups with teachers </a:t>
            </a:r>
            <a:r>
              <a:rPr lang="en-US" dirty="0" smtClean="0"/>
              <a:t>at the end of each semester</a:t>
            </a:r>
            <a:r>
              <a:rPr lang="en-US" baseline="0" dirty="0" smtClean="0"/>
              <a:t> facilitated by the evaluator</a:t>
            </a:r>
            <a:endParaRPr lang="en-US" dirty="0" smtClean="0"/>
          </a:p>
          <a:p>
            <a:pPr marL="171450" indent="-171450">
              <a:buFontTx/>
              <a:buChar char="-"/>
            </a:pPr>
            <a:r>
              <a:rPr lang="en-US" dirty="0" smtClean="0"/>
              <a:t>Interviews</a:t>
            </a:r>
            <a:r>
              <a:rPr lang="en-US" baseline="0" dirty="0" smtClean="0"/>
              <a:t> with school administrators </a:t>
            </a:r>
            <a:r>
              <a:rPr lang="en-US" dirty="0" smtClean="0"/>
              <a:t>at the end of the school year </a:t>
            </a:r>
            <a:r>
              <a:rPr lang="en-US" baseline="0" dirty="0" smtClean="0"/>
              <a:t>conducted by the evaluator</a:t>
            </a:r>
          </a:p>
          <a:p>
            <a:pPr marL="171450" indent="-171450">
              <a:buFontTx/>
              <a:buChar char="-"/>
            </a:pPr>
            <a:r>
              <a:rPr lang="en-US" baseline="0" dirty="0" smtClean="0"/>
              <a:t>Member tutoring logs quarterly</a:t>
            </a:r>
          </a:p>
          <a:p>
            <a:pPr marL="0" indent="0">
              <a:buFontTx/>
              <a:buNone/>
            </a:pPr>
            <a:r>
              <a:rPr lang="en-US" dirty="0" smtClean="0"/>
              <a:t> </a:t>
            </a:r>
          </a:p>
          <a:p>
            <a:r>
              <a:rPr lang="en-US" dirty="0" smtClean="0"/>
              <a:t>Once </a:t>
            </a:r>
            <a:r>
              <a:rPr lang="en-US" dirty="0"/>
              <a:t>the data have been gathered, </a:t>
            </a:r>
            <a:r>
              <a:rPr lang="en-US" dirty="0" smtClean="0"/>
              <a:t>what approaches would you use to </a:t>
            </a:r>
            <a:r>
              <a:rPr lang="en-US" baseline="0" dirty="0" smtClean="0"/>
              <a:t>analyze the data?</a:t>
            </a:r>
            <a:endParaRPr lang="en-US" dirty="0" smtClean="0"/>
          </a:p>
          <a:p>
            <a:r>
              <a:rPr lang="en-US" dirty="0" smtClean="0"/>
              <a:t>Possible</a:t>
            </a:r>
            <a:r>
              <a:rPr lang="en-US" baseline="0" dirty="0" smtClean="0"/>
              <a:t> responses include:</a:t>
            </a:r>
          </a:p>
          <a:p>
            <a:pPr marL="171450" indent="-171450">
              <a:buFontTx/>
              <a:buChar char="-"/>
            </a:pPr>
            <a:r>
              <a:rPr lang="en-US" dirty="0" smtClean="0"/>
              <a:t>Simple </a:t>
            </a:r>
            <a:r>
              <a:rPr lang="en-US" dirty="0"/>
              <a:t>descriptive statistics can be generated from the quantitative </a:t>
            </a:r>
            <a:r>
              <a:rPr lang="en-US" dirty="0" smtClean="0"/>
              <a:t>survey data </a:t>
            </a:r>
            <a:r>
              <a:rPr lang="en-US" dirty="0"/>
              <a:t>such as </a:t>
            </a:r>
            <a:r>
              <a:rPr lang="en-US" dirty="0" smtClean="0"/>
              <a:t>average satisfaction levels and participant </a:t>
            </a:r>
            <a:r>
              <a:rPr lang="en-US" dirty="0"/>
              <a:t>attendance </a:t>
            </a:r>
            <a:r>
              <a:rPr lang="en-US" dirty="0" smtClean="0"/>
              <a:t>rates.</a:t>
            </a:r>
          </a:p>
          <a:p>
            <a:pPr marL="171450" indent="-171450">
              <a:buFontTx/>
              <a:buChar char="-"/>
            </a:pPr>
            <a:r>
              <a:rPr lang="en-US" dirty="0" smtClean="0"/>
              <a:t>Qualitative </a:t>
            </a:r>
            <a:r>
              <a:rPr lang="en-US" dirty="0"/>
              <a:t>data that have been collected may be thematically coded and analyzed. </a:t>
            </a:r>
            <a:endParaRPr lang="en-US" dirty="0" smtClean="0"/>
          </a:p>
          <a:p>
            <a:pPr marL="171450" indent="-171450">
              <a:buFontTx/>
              <a:buChar char="-"/>
            </a:pPr>
            <a:endParaRPr lang="en-US" dirty="0" smtClean="0"/>
          </a:p>
          <a:p>
            <a:pPr marL="0" indent="0">
              <a:buFontTx/>
              <a:buNone/>
            </a:pPr>
            <a:r>
              <a:rPr lang="en-US" dirty="0" smtClean="0"/>
              <a:t>Taken </a:t>
            </a:r>
            <a:r>
              <a:rPr lang="en-US" dirty="0"/>
              <a:t>together, analyses of all the collected data are then used to assess </a:t>
            </a:r>
            <a:r>
              <a:rPr lang="en-US" dirty="0" smtClean="0"/>
              <a:t>beneficiary satisfaction with the program.   </a:t>
            </a:r>
            <a:endParaRPr lang="en-US" baseline="0" dirty="0" smtClean="0"/>
          </a:p>
        </p:txBody>
      </p:sp>
      <p:sp>
        <p:nvSpPr>
          <p:cNvPr id="5" name="Slide Number Placeholder 4"/>
          <p:cNvSpPr>
            <a:spLocks noGrp="1"/>
          </p:cNvSpPr>
          <p:nvPr>
            <p:ph type="sldNum" sz="quarter" idx="11"/>
          </p:nvPr>
        </p:nvSpPr>
        <p:spPr/>
        <p:txBody>
          <a:bodyPr/>
          <a:lstStyle/>
          <a:p>
            <a:fld id="{DA910615-33E9-A44A-87B7-52BAF2946AF9}" type="slidenum">
              <a:rPr lang="en-US" smtClean="0"/>
              <a:pPr/>
              <a:t>22</a:t>
            </a:fld>
            <a:endParaRPr lang="en-US"/>
          </a:p>
        </p:txBody>
      </p:sp>
    </p:spTree>
    <p:extLst>
      <p:ext uri="{BB962C8B-B14F-4D97-AF65-F5344CB8AC3E}">
        <p14:creationId xmlns:p14="http://schemas.microsoft.com/office/powerpoint/2010/main" val="67967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Facilitator notes</a:t>
            </a:r>
            <a:r>
              <a:rPr lang="en-US" dirty="0" smtClean="0"/>
              <a:t>:</a:t>
            </a:r>
            <a:r>
              <a:rPr lang="en-US" i="1" dirty="0" smtClean="0"/>
              <a:t> This slide is only intended to be an example for the facilitator who</a:t>
            </a:r>
            <a:r>
              <a:rPr lang="en-US" i="1" baseline="0" dirty="0" smtClean="0"/>
              <a:t> may or may not elect to present this to the audience. The group exercise will likely yield a different set of indicators, data sources, timing of data collection, and methods for data analysis than the examples listed here.   </a:t>
            </a:r>
            <a:endParaRPr lang="en-US" i="0" baseline="0" dirty="0" smtClean="0"/>
          </a:p>
        </p:txBody>
      </p:sp>
      <p:sp>
        <p:nvSpPr>
          <p:cNvPr id="5" name="Slide Number Placeholder 4"/>
          <p:cNvSpPr>
            <a:spLocks noGrp="1"/>
          </p:cNvSpPr>
          <p:nvPr>
            <p:ph type="sldNum" sz="quarter" idx="11"/>
          </p:nvPr>
        </p:nvSpPr>
        <p:spPr/>
        <p:txBody>
          <a:bodyPr/>
          <a:lstStyle/>
          <a:p>
            <a:fld id="{DA910615-33E9-A44A-87B7-52BAF2946AF9}" type="slidenum">
              <a:rPr lang="en-US" smtClean="0"/>
              <a:pPr/>
              <a:t>23</a:t>
            </a:fld>
            <a:endParaRPr lang="en-US"/>
          </a:p>
        </p:txBody>
      </p:sp>
    </p:spTree>
    <p:extLst>
      <p:ext uri="{BB962C8B-B14F-4D97-AF65-F5344CB8AC3E}">
        <p14:creationId xmlns:p14="http://schemas.microsoft.com/office/powerpoint/2010/main" val="67967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Facilitators Notes</a:t>
            </a:r>
            <a:r>
              <a:rPr lang="en-US" dirty="0"/>
              <a:t>: An </a:t>
            </a:r>
            <a:r>
              <a:rPr lang="en-US" dirty="0" smtClean="0"/>
              <a:t>outcome </a:t>
            </a:r>
            <a:r>
              <a:rPr lang="en-US" dirty="0"/>
              <a:t>or impact evaluation can be used to </a:t>
            </a:r>
            <a:r>
              <a:rPr lang="en-US" dirty="0" smtClean="0"/>
              <a:t>determine </a:t>
            </a:r>
            <a:r>
              <a:rPr lang="en-US" dirty="0"/>
              <a:t>the results or effects of a program. These types of evaluations generally measure changes in program </a:t>
            </a:r>
            <a:r>
              <a:rPr lang="en-US" dirty="0" smtClean="0"/>
              <a:t>beneficiaries</a:t>
            </a:r>
            <a:r>
              <a:rPr lang="en-US" dirty="0"/>
              <a:t>' knowledge, attitudes, or behaviors thought to result from the program. </a:t>
            </a:r>
            <a:r>
              <a:rPr lang="en-US" dirty="0" smtClean="0"/>
              <a:t>Outcome </a:t>
            </a:r>
            <a:r>
              <a:rPr lang="en-US" dirty="0"/>
              <a:t>or impact </a:t>
            </a:r>
            <a:r>
              <a:rPr lang="en-US" dirty="0" smtClean="0"/>
              <a:t>evaluations </a:t>
            </a:r>
            <a:r>
              <a:rPr lang="en-US" dirty="0"/>
              <a:t>are best implemented after a program has had sufficient time to mature and is no longer undergoing refinement of its central model. </a:t>
            </a:r>
            <a:endParaRPr lang="en-US" dirty="0" smtClean="0"/>
          </a:p>
          <a:p>
            <a:endParaRPr lang="en-US" dirty="0" smtClean="0"/>
          </a:p>
          <a:p>
            <a:r>
              <a:rPr lang="en-US" dirty="0" smtClean="0"/>
              <a:t>More </a:t>
            </a:r>
            <a:r>
              <a:rPr lang="en-US" dirty="0"/>
              <a:t>rigorous </a:t>
            </a:r>
            <a:r>
              <a:rPr lang="en-US" dirty="0" smtClean="0"/>
              <a:t>outcome evaluations</a:t>
            </a:r>
            <a:r>
              <a:rPr lang="en-US" dirty="0"/>
              <a:t>, such as quasi-experimental and experimental design studies, include a comparison group against which to measure changes in program beneficiaries. </a:t>
            </a:r>
            <a:r>
              <a:rPr lang="en-US" dirty="0" smtClean="0"/>
              <a:t>These types of outcome evaluation designs</a:t>
            </a:r>
            <a:r>
              <a:rPr lang="en-US" baseline="0" dirty="0" smtClean="0"/>
              <a:t> are referred to as impact evaluations. T</a:t>
            </a:r>
            <a:r>
              <a:rPr lang="en-US" dirty="0" smtClean="0"/>
              <a:t>he use of a comparison group provides</a:t>
            </a:r>
            <a:r>
              <a:rPr lang="en-US" baseline="0" dirty="0" smtClean="0"/>
              <a:t> additional evidence </a:t>
            </a:r>
            <a:r>
              <a:rPr lang="en-US" dirty="0" smtClean="0"/>
              <a:t>that observed changes in program beneficiaries were due to the program or intervention. Thus, impact evaluations are better</a:t>
            </a:r>
            <a:r>
              <a:rPr lang="en-US" baseline="0" dirty="0" smtClean="0"/>
              <a:t> able</a:t>
            </a:r>
            <a:r>
              <a:rPr lang="en-US" dirty="0" smtClean="0"/>
              <a:t> to measure or estimate the </a:t>
            </a:r>
            <a:r>
              <a:rPr lang="en-US" b="1" i="0" dirty="0" smtClean="0"/>
              <a:t>impact </a:t>
            </a:r>
            <a:r>
              <a:rPr lang="en-US" dirty="0" smtClean="0"/>
              <a:t>of the program on beneficiaries. These </a:t>
            </a:r>
            <a:r>
              <a:rPr lang="en-US" dirty="0"/>
              <a:t>types of studies typically require quantitative data collection and often employ advanced statistical methods for analyzing data. </a:t>
            </a:r>
            <a:endParaRPr lang="en-US" dirty="0" smtClean="0"/>
          </a:p>
        </p:txBody>
      </p:sp>
      <p:sp>
        <p:nvSpPr>
          <p:cNvPr id="5" name="Slide Number Placeholder 4"/>
          <p:cNvSpPr>
            <a:spLocks noGrp="1"/>
          </p:cNvSpPr>
          <p:nvPr>
            <p:ph type="sldNum" sz="quarter" idx="11"/>
          </p:nvPr>
        </p:nvSpPr>
        <p:spPr/>
        <p:txBody>
          <a:bodyPr/>
          <a:lstStyle/>
          <a:p>
            <a:fld id="{DA910615-33E9-A44A-87B7-52BAF2946AF9}" type="slidenum">
              <a:rPr lang="en-US" smtClean="0"/>
              <a:pPr/>
              <a:t>24</a:t>
            </a:fld>
            <a:endParaRPr lang="en-US"/>
          </a:p>
        </p:txBody>
      </p:sp>
    </p:spTree>
    <p:extLst>
      <p:ext uri="{BB962C8B-B14F-4D97-AF65-F5344CB8AC3E}">
        <p14:creationId xmlns:p14="http://schemas.microsoft.com/office/powerpoint/2010/main" val="17020070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448696">
              <a:defRPr/>
            </a:pPr>
            <a:r>
              <a:rPr lang="en-US" u="sng" dirty="0"/>
              <a:t>Facilitator Notes</a:t>
            </a:r>
            <a:r>
              <a:rPr lang="en-US" dirty="0"/>
              <a:t>: As previously explained, the more rigorous </a:t>
            </a:r>
            <a:r>
              <a:rPr lang="en-US" dirty="0" smtClean="0"/>
              <a:t>outcome evaluations</a:t>
            </a:r>
            <a:r>
              <a:rPr lang="en-US" dirty="0"/>
              <a:t>, such as quasi-experimental and experimental design studies, include a comparison </a:t>
            </a:r>
            <a:r>
              <a:rPr lang="en-US" dirty="0" smtClean="0"/>
              <a:t>or control group,</a:t>
            </a:r>
            <a:r>
              <a:rPr lang="en-US" baseline="0" dirty="0" smtClean="0"/>
              <a:t> which is a group of individuals </a:t>
            </a:r>
            <a:r>
              <a:rPr lang="en-US" dirty="0" smtClean="0"/>
              <a:t>that either receive a different intervention than the one being evaluated or no intervention at all. A </a:t>
            </a:r>
            <a:r>
              <a:rPr lang="en-US" dirty="0"/>
              <a:t>comparison or </a:t>
            </a:r>
            <a:r>
              <a:rPr lang="en-US" dirty="0" smtClean="0"/>
              <a:t>control group is </a:t>
            </a:r>
            <a:r>
              <a:rPr lang="en-US" dirty="0"/>
              <a:t>necessary for deriving an estimate of the </a:t>
            </a:r>
            <a:r>
              <a:rPr lang="en-US" dirty="0" smtClean="0"/>
              <a:t>program’s </a:t>
            </a:r>
            <a:r>
              <a:rPr lang="en-US" dirty="0"/>
              <a:t>impact by comparing the amount of change or improvement between comparison/control groups and those who </a:t>
            </a:r>
            <a:r>
              <a:rPr lang="en-US" dirty="0" smtClean="0"/>
              <a:t>participated </a:t>
            </a:r>
            <a:r>
              <a:rPr lang="en-US" dirty="0"/>
              <a:t>in the program. </a:t>
            </a:r>
            <a:r>
              <a:rPr lang="en-US" dirty="0" smtClean="0"/>
              <a:t>The term comparison group is associated with a quasi-experimental design and the </a:t>
            </a:r>
            <a:r>
              <a:rPr lang="en-US" dirty="0"/>
              <a:t>term control group is used when the evaluation employs an experimental </a:t>
            </a:r>
            <a:r>
              <a:rPr lang="en-US" dirty="0" smtClean="0"/>
              <a:t>design.</a:t>
            </a:r>
            <a:endParaRPr lang="en-US" dirty="0"/>
          </a:p>
          <a:p>
            <a:pPr defTabSz="448696">
              <a:defRPr/>
            </a:pPr>
            <a:endParaRPr lang="en-US" dirty="0"/>
          </a:p>
          <a:p>
            <a:pPr defTabSz="448696">
              <a:defRPr/>
            </a:pPr>
            <a:r>
              <a:rPr lang="en-US" dirty="0"/>
              <a:t>It is important to note that a </a:t>
            </a:r>
            <a:r>
              <a:rPr lang="en-US" dirty="0" smtClean="0"/>
              <a:t>comparison group </a:t>
            </a:r>
            <a:r>
              <a:rPr lang="en-US" dirty="0"/>
              <a:t>is not just individuals who do not participate in the program. It’s important to be thoughtful in your selection of a comparison group to ensure that they are as similar as possible to those individuals enrolled in your program. This is key to ensuring that evaluation findings are unbiased, </a:t>
            </a:r>
            <a:r>
              <a:rPr lang="en-US" dirty="0" smtClean="0"/>
              <a:t>valid, </a:t>
            </a:r>
            <a:r>
              <a:rPr lang="en-US" dirty="0"/>
              <a:t>and reliable. </a:t>
            </a:r>
            <a:r>
              <a:rPr lang="en-US" dirty="0" smtClean="0"/>
              <a:t>Including </a:t>
            </a:r>
            <a:r>
              <a:rPr lang="en-US" dirty="0"/>
              <a:t>a comparison group enables you to answer specific questions related to causality – such as, what would have happened to people if they did not receive the intervention your program offers (i.e., whether the observed changes can be attributed to your intervention</a:t>
            </a:r>
            <a:r>
              <a:rPr lang="en-US" dirty="0" smtClean="0"/>
              <a:t>). In most cases, you will want an experienced evaluator to use statistical matching to ensure that your comparison group is as similar as possible to the group of program beneficiaries in your evaluation</a:t>
            </a:r>
            <a:r>
              <a:rPr lang="en-US" baseline="0" dirty="0" smtClean="0"/>
              <a:t>.</a:t>
            </a:r>
          </a:p>
          <a:p>
            <a:pPr defTabSz="448696">
              <a:defRPr/>
            </a:pPr>
            <a:endParaRPr lang="en-US" baseline="0" dirty="0" smtClean="0"/>
          </a:p>
          <a:p>
            <a:pPr defTabSz="448696">
              <a:defRPr/>
            </a:pPr>
            <a:r>
              <a:rPr lang="en-US" baseline="0" dirty="0" smtClean="0"/>
              <a:t>We will discuss </a:t>
            </a:r>
            <a:r>
              <a:rPr lang="en-US" sz="1200" kern="1200" dirty="0" smtClean="0">
                <a:solidFill>
                  <a:schemeClr val="tx1"/>
                </a:solidFill>
                <a:effectLst/>
                <a:latin typeface="+mn-lt"/>
                <a:ea typeface="+mn-ea"/>
                <a:cs typeface="+mn-cs"/>
              </a:rPr>
              <a:t>how comparison and control groups are different later in the presentation. </a:t>
            </a:r>
            <a:endParaRPr lang="en-US" dirty="0" smtClean="0"/>
          </a:p>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25</a:t>
            </a:fld>
            <a:endParaRPr lang="en-US"/>
          </a:p>
        </p:txBody>
      </p:sp>
    </p:spTree>
    <p:extLst>
      <p:ext uri="{BB962C8B-B14F-4D97-AF65-F5344CB8AC3E}">
        <p14:creationId xmlns:p14="http://schemas.microsoft.com/office/powerpoint/2010/main" val="29534421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u="sng" dirty="0"/>
              <a:t>Facilitators Notes</a:t>
            </a:r>
            <a:r>
              <a:rPr lang="en-US" dirty="0"/>
              <a:t>: </a:t>
            </a:r>
            <a:r>
              <a:rPr lang="en-US" dirty="0" smtClean="0"/>
              <a:t>Outcome </a:t>
            </a:r>
            <a:r>
              <a:rPr lang="en-US" dirty="0"/>
              <a:t>evaluations can be used to answer one or more of a number of questions about a program, including, but not limited to:</a:t>
            </a:r>
          </a:p>
          <a:p>
            <a:pPr marL="336522" indent="-336522">
              <a:spcAft>
                <a:spcPct val="0"/>
              </a:spcAft>
              <a:buFont typeface="Symbol" pitchFamily="18" charset="2"/>
              <a:buChar char=""/>
              <a:tabLst>
                <a:tab pos="673044" algn="l"/>
              </a:tabLst>
            </a:pPr>
            <a:r>
              <a:rPr lang="en-US" altLang="en-US" dirty="0">
                <a:cs typeface="Times New Roman" pitchFamily="18" charset="0"/>
              </a:rPr>
              <a:t>Are there differences in outcomes for program beneficiaries compared to those not in the program?</a:t>
            </a:r>
          </a:p>
          <a:p>
            <a:pPr marL="336522" indent="-336522">
              <a:spcAft>
                <a:spcPct val="0"/>
              </a:spcAft>
              <a:buFont typeface="Symbol" pitchFamily="18" charset="2"/>
              <a:buChar char=""/>
              <a:tabLst>
                <a:tab pos="673044" algn="l"/>
              </a:tabLst>
            </a:pPr>
            <a:r>
              <a:rPr lang="en-US" altLang="en-US" dirty="0">
                <a:cs typeface="Times New Roman" pitchFamily="18" charset="0"/>
              </a:rPr>
              <a:t>Did all types of program beneficiaries benefit from the program or only specific subgroups?</a:t>
            </a:r>
          </a:p>
          <a:p>
            <a:pPr marL="336522" indent="-336522">
              <a:spcAft>
                <a:spcPct val="0"/>
              </a:spcAft>
              <a:buClr>
                <a:srgbClr val="ED2623"/>
              </a:buClr>
              <a:buFont typeface="Symbol" pitchFamily="18" charset="2"/>
              <a:buChar char=""/>
              <a:tabLst>
                <a:tab pos="673044" algn="l"/>
              </a:tabLst>
            </a:pPr>
            <a:r>
              <a:rPr lang="en-US" altLang="en-US" dirty="0">
                <a:cs typeface="Times New Roman" pitchFamily="18" charset="0"/>
              </a:rPr>
              <a:t>Did the program </a:t>
            </a:r>
            <a:r>
              <a:rPr lang="en-US" altLang="en-US" dirty="0" smtClean="0">
                <a:cs typeface="Times New Roman" pitchFamily="18" charset="0"/>
              </a:rPr>
              <a:t>change </a:t>
            </a:r>
            <a:r>
              <a:rPr lang="en-US" altLang="en-US" dirty="0" smtClean="0">
                <a:cs typeface="Arial" pitchFamily="34" charset="0"/>
              </a:rPr>
              <a:t>beneficiaries</a:t>
            </a:r>
            <a:r>
              <a:rPr lang="en-US" altLang="en-US" dirty="0">
                <a:cs typeface="Arial" pitchFamily="34" charset="0"/>
              </a:rPr>
              <a:t>’ </a:t>
            </a:r>
            <a:r>
              <a:rPr lang="en-US" altLang="en-US" dirty="0" smtClean="0">
                <a:cs typeface="Arial" pitchFamily="34" charset="0"/>
              </a:rPr>
              <a:t>knowledge, attitude, behavior, or condition?</a:t>
            </a:r>
            <a:r>
              <a:rPr lang="en-US" altLang="en-US" dirty="0" smtClean="0">
                <a:cs typeface="Times New Roman" pitchFamily="18" charset="0"/>
              </a:rPr>
              <a:t>  </a:t>
            </a:r>
            <a:endParaRPr lang="en-US" altLang="en-US" dirty="0">
              <a:cs typeface="Arial" pitchFamily="34" charset="0"/>
            </a:endParaRPr>
          </a:p>
          <a:p>
            <a:endParaRPr lang="en-US" altLang="en-US" dirty="0" smtClean="0">
              <a:latin typeface="+mn-lt"/>
            </a:endParaRPr>
          </a:p>
        </p:txBody>
      </p:sp>
      <p:sp>
        <p:nvSpPr>
          <p:cNvPr id="4" name="Slide Number Placeholder 3"/>
          <p:cNvSpPr>
            <a:spLocks noGrp="1"/>
          </p:cNvSpPr>
          <p:nvPr>
            <p:ph type="sldNum" sz="quarter" idx="5"/>
          </p:nvPr>
        </p:nvSpPr>
        <p:spPr/>
        <p:txBody>
          <a:bodyPr/>
          <a:lstStyle/>
          <a:p>
            <a:pPr>
              <a:defRPr/>
            </a:pPr>
            <a:fld id="{611709D2-37C3-4FFC-B113-52179DEF1D03}" type="slidenum">
              <a:rPr lang="en-US">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37224493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u="sng" dirty="0" smtClean="0"/>
              <a:t>Facilitators</a:t>
            </a:r>
            <a:r>
              <a:rPr lang="en-US" u="sng" baseline="0" dirty="0" smtClean="0"/>
              <a:t> Notes</a:t>
            </a:r>
            <a:r>
              <a:rPr lang="en-US" baseline="0" dirty="0" smtClean="0"/>
              <a:t>: As mentioned earlier, under the umbrella of outcome evaluation are a number of more specific designs. </a:t>
            </a:r>
            <a:r>
              <a:rPr lang="en-US" altLang="en-US" baseline="0" dirty="0" smtClean="0"/>
              <a:t>The main differences between quasi-experimental and experimental design studies, which are required for large grantees, and non-experimental design studies, which are acceptable designs for small grantees, is the use of a comparison group. </a:t>
            </a:r>
            <a:r>
              <a:rPr lang="en-US" baseline="0" dirty="0" smtClean="0"/>
              <a:t>Because of their use of a comparison group, only quasi-experimental and experimental evaluations can be considered impact evaluations because they provide more reliable evidence that changes in outcomes are due to the program itself. Next, we will discuss each of these types of designs.</a:t>
            </a:r>
          </a:p>
        </p:txBody>
      </p:sp>
      <p:sp>
        <p:nvSpPr>
          <p:cNvPr id="5" name="Slide Number Placeholder 4"/>
          <p:cNvSpPr>
            <a:spLocks noGrp="1"/>
          </p:cNvSpPr>
          <p:nvPr>
            <p:ph type="sldNum" sz="quarter" idx="11"/>
          </p:nvPr>
        </p:nvSpPr>
        <p:spPr/>
        <p:txBody>
          <a:bodyPr/>
          <a:lstStyle/>
          <a:p>
            <a:fld id="{DA910615-33E9-A44A-87B7-52BAF2946AF9}" type="slidenum">
              <a:rPr lang="en-US" smtClean="0"/>
              <a:pPr/>
              <a:t>27</a:t>
            </a:fld>
            <a:endParaRPr lang="en-US"/>
          </a:p>
        </p:txBody>
      </p:sp>
    </p:spTree>
    <p:extLst>
      <p:ext uri="{BB962C8B-B14F-4D97-AF65-F5344CB8AC3E}">
        <p14:creationId xmlns:p14="http://schemas.microsoft.com/office/powerpoint/2010/main" val="12364841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u="sng" dirty="0" smtClean="0"/>
              <a:t>Facilitators</a:t>
            </a:r>
            <a:r>
              <a:rPr lang="en-US" u="sng" baseline="0" dirty="0" smtClean="0"/>
              <a:t> Notes</a:t>
            </a:r>
            <a:r>
              <a:rPr lang="en-US" baseline="0" dirty="0" smtClean="0"/>
              <a:t>: We are going to begin our discussion with a presentation on several less rigorous outcome evaluation designs called non-experimental evaluations. We later will discuss quasi-experimental and experimental designs.</a:t>
            </a:r>
          </a:p>
          <a:p>
            <a:endParaRPr lang="en-US" baseline="0" dirty="0" smtClean="0"/>
          </a:p>
          <a:p>
            <a:r>
              <a:rPr lang="en-US" baseline="0" dirty="0" smtClean="0"/>
              <a:t>Although these approaches are available and may be suitable for a program in its initial stages of evaluation activity, CNCS does not recognize these designs as fulfilling the outcome evaluation requirement for large grantees. Some examples of these types of designs include the s</a:t>
            </a:r>
            <a:r>
              <a:rPr lang="en-US" dirty="0" smtClean="0"/>
              <a:t>ingle group post design, which examines program beneficiaries after they receive program services, and the single group pre-post design, which examines program beneficiaries both before and after they receive program services. In these designs, no comparison group is used against which to measure</a:t>
            </a:r>
            <a:r>
              <a:rPr lang="en-US" baseline="0" dirty="0" smtClean="0"/>
              <a:t> change over time. The r</a:t>
            </a:r>
            <a:r>
              <a:rPr lang="en-US" dirty="0" smtClean="0"/>
              <a:t>etrospective study design</a:t>
            </a:r>
            <a:r>
              <a:rPr lang="en-US" baseline="0" dirty="0" smtClean="0"/>
              <a:t> is another less rigorous evaluation design,</a:t>
            </a:r>
            <a:r>
              <a:rPr lang="en-US" dirty="0" smtClean="0"/>
              <a:t> in which previous program beneficiaries are asked</a:t>
            </a:r>
            <a:r>
              <a:rPr lang="en-US" baseline="0" dirty="0" smtClean="0"/>
              <a:t> </a:t>
            </a:r>
            <a:r>
              <a:rPr lang="en-US" dirty="0" smtClean="0"/>
              <a:t>to provide their opinion on the </a:t>
            </a:r>
            <a:r>
              <a:rPr lang="en-US" strike="noStrike" dirty="0" smtClean="0"/>
              <a:t>effects </a:t>
            </a:r>
            <a:r>
              <a:rPr lang="en-US" dirty="0" smtClean="0"/>
              <a:t>of the program services they received. </a:t>
            </a:r>
          </a:p>
          <a:p>
            <a:endParaRPr lang="en-US" baseline="0" dirty="0" smtClean="0"/>
          </a:p>
          <a:p>
            <a:r>
              <a:rPr lang="en-US" baseline="0" dirty="0" smtClean="0"/>
              <a:t>A vehicle which is commonly employed by AmeriCorps programs is member surveys, in which AmeriCorps members are asked questions on their service experiences and satisfaction levels. Members may also be asked to provide an opinion on the results of the program services they helped deliver. While member surveys may be useful for making decisions about program improvement and can even be a valuable source of data for use in a process evaluation, member surveys are not considered to be an outcome evaluation design and are not suitable for estimating program impacts on service beneficiaries. </a:t>
            </a:r>
          </a:p>
          <a:p>
            <a:endParaRPr lang="en-US" baseline="0" dirty="0" smtClean="0"/>
          </a:p>
          <a:p>
            <a:pPr marL="0" lvl="2" defTabSz="462202">
              <a:defRPr/>
            </a:pPr>
            <a:r>
              <a:rPr lang="en-US" dirty="0"/>
              <a:t>While these designs are </a:t>
            </a:r>
            <a:r>
              <a:rPr lang="en-US" dirty="0">
                <a:cs typeface="Arial" panose="020B0604020202020204" pitchFamily="34" charset="0"/>
              </a:rPr>
              <a:t>generally easier to complete, are low cost, and often do not require additional evaluation expertise outside of the program, they tend to produce less reliable results because they offer lots of opportunities to introduce bias </a:t>
            </a:r>
            <a:r>
              <a:rPr lang="en-US" dirty="0" smtClean="0">
                <a:cs typeface="Arial" panose="020B0604020202020204" pitchFamily="34" charset="0"/>
              </a:rPr>
              <a:t>(i.e.,</a:t>
            </a:r>
            <a:r>
              <a:rPr lang="en-US" baseline="0" dirty="0" smtClean="0">
                <a:cs typeface="Arial" panose="020B0604020202020204" pitchFamily="34" charset="0"/>
              </a:rPr>
              <a:t> other influences</a:t>
            </a:r>
            <a:r>
              <a:rPr lang="en-US" dirty="0" smtClean="0">
                <a:cs typeface="Arial" panose="020B0604020202020204" pitchFamily="34" charset="0"/>
              </a:rPr>
              <a:t>) into </a:t>
            </a:r>
            <a:r>
              <a:rPr lang="en-US" dirty="0">
                <a:cs typeface="Arial" panose="020B0604020202020204" pitchFamily="34" charset="0"/>
              </a:rPr>
              <a:t>study findings. Most importantly, these types of designs cannot produce results which can be considered attributable to the program. </a:t>
            </a:r>
            <a:r>
              <a:rPr lang="en-US" dirty="0" smtClean="0">
                <a:cs typeface="Arial" panose="020B0604020202020204" pitchFamily="34" charset="0"/>
              </a:rPr>
              <a:t>For example, an education program may find that</a:t>
            </a:r>
            <a:r>
              <a:rPr lang="en-US" baseline="0" dirty="0" smtClean="0">
                <a:cs typeface="Arial" panose="020B0604020202020204" pitchFamily="34" charset="0"/>
              </a:rPr>
              <a:t> students participating in a tutoring program experienced increases in their literacy skills based on measures taken at the beginning and end of the school year. However, most children should experience normal increases in their literacy skills over time whether an intervention is provided or not because learning is a naturally, cumulative process. Only when children in the program are compared to either an existing education benchmark or a comparison/control group will we be able to estimate whether the program actually produced greater gains in literacy than what would normally have occurred without the intervention. </a:t>
            </a:r>
          </a:p>
          <a:p>
            <a:pPr marL="0" lvl="2" defTabSz="462202">
              <a:defRPr/>
            </a:pPr>
            <a:endParaRPr lang="en-US" baseline="0" dirty="0" smtClean="0">
              <a:cs typeface="Arial" panose="020B0604020202020204" pitchFamily="34" charset="0"/>
            </a:endParaRPr>
          </a:p>
          <a:p>
            <a:pPr marL="0" lvl="2" defTabSz="462202">
              <a:defRPr/>
            </a:pPr>
            <a:r>
              <a:rPr lang="en-US" u="sng" baseline="0" dirty="0" smtClean="0">
                <a:cs typeface="Arial" panose="020B0604020202020204" pitchFamily="34" charset="0"/>
              </a:rPr>
              <a:t>Optional Facilitator Notes</a:t>
            </a:r>
            <a:r>
              <a:rPr lang="en-US" baseline="0" dirty="0" smtClean="0">
                <a:cs typeface="Arial" panose="020B0604020202020204" pitchFamily="34" charset="0"/>
              </a:rPr>
              <a:t>: A pre-post evaluation design is different than conducting a pre-post test for performance measurement.</a:t>
            </a:r>
            <a:r>
              <a:rPr lang="en-US" sz="1200" kern="1200" dirty="0" smtClean="0">
                <a:solidFill>
                  <a:schemeClr val="tx1"/>
                </a:solidFill>
                <a:effectLst/>
                <a:latin typeface="+mn-lt"/>
                <a:ea typeface="+mn-ea"/>
                <a:cs typeface="+mn-cs"/>
              </a:rPr>
              <a:t> A pre-post test for performance measurement would generally compare outputs or performance measures before and</a:t>
            </a:r>
            <a:r>
              <a:rPr lang="en-US" sz="1200" kern="1200" baseline="0" dirty="0" smtClean="0">
                <a:solidFill>
                  <a:schemeClr val="tx1"/>
                </a:solidFill>
                <a:effectLst/>
                <a:latin typeface="+mn-lt"/>
                <a:ea typeface="+mn-ea"/>
                <a:cs typeface="+mn-cs"/>
              </a:rPr>
              <a:t> after the intervention</a:t>
            </a:r>
            <a:r>
              <a:rPr lang="en-US" sz="1200" kern="1200" dirty="0" smtClean="0">
                <a:solidFill>
                  <a:schemeClr val="tx1"/>
                </a:solidFill>
                <a:effectLst/>
                <a:latin typeface="+mn-lt"/>
                <a:ea typeface="+mn-ea"/>
                <a:cs typeface="+mn-cs"/>
              </a:rPr>
              <a:t>, whereas an evaluation would be more focused on measuring changes in outcomes further along the causal chain, such as changes in behavior.</a:t>
            </a:r>
            <a:endParaRPr lang="en-US" dirty="0">
              <a:cs typeface="Arial" panose="020B0604020202020204" pitchFamily="34" charset="0"/>
            </a:endParaRPr>
          </a:p>
        </p:txBody>
      </p:sp>
      <p:sp>
        <p:nvSpPr>
          <p:cNvPr id="5" name="Slide Number Placeholder 4"/>
          <p:cNvSpPr>
            <a:spLocks noGrp="1"/>
          </p:cNvSpPr>
          <p:nvPr>
            <p:ph type="sldNum" sz="quarter" idx="11"/>
          </p:nvPr>
        </p:nvSpPr>
        <p:spPr/>
        <p:txBody>
          <a:bodyPr/>
          <a:lstStyle/>
          <a:p>
            <a:fld id="{DA910615-33E9-A44A-87B7-52BAF2946AF9}" type="slidenum">
              <a:rPr lang="en-US" smtClean="0"/>
              <a:pPr/>
              <a:t>28</a:t>
            </a:fld>
            <a:endParaRPr lang="en-US"/>
          </a:p>
        </p:txBody>
      </p:sp>
    </p:spTree>
    <p:extLst>
      <p:ext uri="{BB962C8B-B14F-4D97-AF65-F5344CB8AC3E}">
        <p14:creationId xmlns:p14="http://schemas.microsoft.com/office/powerpoint/2010/main" val="16130736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u="sng" dirty="0" smtClean="0"/>
              <a:t>Facilitators</a:t>
            </a:r>
            <a:r>
              <a:rPr lang="en-US" u="sng" baseline="0" dirty="0" smtClean="0"/>
              <a:t> Notes</a:t>
            </a:r>
            <a:r>
              <a:rPr lang="en-US" baseline="0" dirty="0" smtClean="0"/>
              <a:t>: Next we are going to discuss the two evaluation designs required to be completed by large grantees, quasi-experimental and experimental design. </a:t>
            </a:r>
          </a:p>
          <a:p>
            <a:endParaRPr lang="en-US" baseline="0" dirty="0" smtClean="0"/>
          </a:p>
          <a:p>
            <a:r>
              <a:rPr lang="en-US" baseline="0" dirty="0" smtClean="0"/>
              <a:t>It is not uncommon for people to confuse quasi-experimental and experimental designs because both types of designs include a comparison (or non-program) group against which to measure the outcomes of program beneficiaries. Quasi-experimental designs employ various methods to identify a similar group to the program participants. Experimental designs or </a:t>
            </a:r>
            <a:r>
              <a:rPr lang="en-US" dirty="0" smtClean="0"/>
              <a:t>Randomized Controlled Trials </a:t>
            </a:r>
            <a:r>
              <a:rPr lang="en-US" baseline="0" dirty="0" smtClean="0"/>
              <a:t>employ random assignment techniques to determine which program applicants will receive program services and which will receive some alternative intervention or no intervention. The control group in an experimental design may receive no services or alternative or delayed services. The use of random assignment in experimental designs creates as equal groups as possible by ensuring that there are no differences on average between the program and control groups. The process of randomly assigning program applicants for experimental design studies is complex and generally requires specific tailoring to each program’s unique application and intake process. For this reason, random assignment is best conducted using a professional evaluator with experience completing these types of evaluations. </a:t>
            </a:r>
          </a:p>
          <a:p>
            <a:endParaRPr lang="en-US" baseline="0" dirty="0" smtClean="0"/>
          </a:p>
          <a:p>
            <a:r>
              <a:rPr lang="en-US" baseline="0" dirty="0" smtClean="0"/>
              <a:t>For quasi-experimental evaluation designs, statistical matching and/or propensity scoring is recommended to ensure that the program and comparison groups are as similar as possible when outcomes are compared. </a:t>
            </a:r>
            <a:r>
              <a:rPr lang="en-US" dirty="0" smtClean="0"/>
              <a:t>In the matching process, one</a:t>
            </a:r>
            <a:r>
              <a:rPr lang="en-US" baseline="0" dirty="0" smtClean="0"/>
              <a:t> or more</a:t>
            </a:r>
            <a:r>
              <a:rPr lang="en-US" dirty="0" smtClean="0"/>
              <a:t> comparison group members is identified and matched with a program beneficiary</a:t>
            </a:r>
            <a:r>
              <a:rPr lang="en-US" baseline="0" dirty="0" smtClean="0"/>
              <a:t> based on</a:t>
            </a:r>
            <a:r>
              <a:rPr lang="en-US" dirty="0" smtClean="0"/>
              <a:t> similar observable characteristics.</a:t>
            </a:r>
            <a:r>
              <a:rPr lang="en-US" baseline="0" dirty="0" smtClean="0"/>
              <a:t> This </a:t>
            </a:r>
            <a:r>
              <a:rPr lang="en-US" dirty="0" smtClean="0"/>
              <a:t>matching process enables a comparison of outcomes among program</a:t>
            </a:r>
            <a:r>
              <a:rPr lang="en-US" baseline="0" dirty="0" smtClean="0"/>
              <a:t> beneficiaries</a:t>
            </a:r>
            <a:r>
              <a:rPr lang="en-US" dirty="0" smtClean="0"/>
              <a:t> and comparison</a:t>
            </a:r>
            <a:r>
              <a:rPr lang="en-US" baseline="0" dirty="0" smtClean="0"/>
              <a:t> group members</a:t>
            </a:r>
            <a:r>
              <a:rPr lang="en-US" dirty="0" smtClean="0"/>
              <a:t> who are similar to one another. This often</a:t>
            </a:r>
            <a:r>
              <a:rPr lang="en-US" baseline="0" dirty="0" smtClean="0"/>
              <a:t> requires collecting a range of </a:t>
            </a:r>
            <a:r>
              <a:rPr lang="en-US" dirty="0" smtClean="0"/>
              <a:t>demographic data prior to or at the time of program entry in order to complete the</a:t>
            </a:r>
            <a:r>
              <a:rPr lang="en-US" baseline="0" dirty="0" smtClean="0"/>
              <a:t> matching process</a:t>
            </a:r>
            <a:r>
              <a:rPr lang="en-US" dirty="0" smtClean="0"/>
              <a:t>. Also, the proper matching of cases can be very complex,</a:t>
            </a:r>
            <a:r>
              <a:rPr lang="en-US" baseline="0" dirty="0" smtClean="0"/>
              <a:t> so it is best conducted by a professional evaluator with experience completing these types of evaluations. </a:t>
            </a:r>
            <a:endParaRPr lang="en-US" dirty="0" smtClean="0"/>
          </a:p>
        </p:txBody>
      </p:sp>
      <p:sp>
        <p:nvSpPr>
          <p:cNvPr id="5" name="Slide Number Placeholder 4"/>
          <p:cNvSpPr>
            <a:spLocks noGrp="1"/>
          </p:cNvSpPr>
          <p:nvPr>
            <p:ph type="sldNum" sz="quarter" idx="11"/>
          </p:nvPr>
        </p:nvSpPr>
        <p:spPr/>
        <p:txBody>
          <a:bodyPr/>
          <a:lstStyle/>
          <a:p>
            <a:fld id="{DA910615-33E9-A44A-87B7-52BAF2946AF9}" type="slidenum">
              <a:rPr lang="en-US" smtClean="0"/>
              <a:pPr/>
              <a:t>29</a:t>
            </a:fld>
            <a:endParaRPr lang="en-US"/>
          </a:p>
        </p:txBody>
      </p:sp>
    </p:spTree>
    <p:extLst>
      <p:ext uri="{BB962C8B-B14F-4D97-AF65-F5344CB8AC3E}">
        <p14:creationId xmlns:p14="http://schemas.microsoft.com/office/powerpoint/2010/main" val="4271265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202">
              <a:defRPr/>
            </a:pPr>
            <a:r>
              <a:rPr lang="en-US" u="sng" dirty="0" smtClean="0"/>
              <a:t>Facilitator notes</a:t>
            </a:r>
            <a:r>
              <a:rPr lang="en-US" dirty="0" smtClean="0"/>
              <a:t>: This</a:t>
            </a:r>
            <a:r>
              <a:rPr lang="en-US" baseline="0" dirty="0" smtClean="0"/>
              <a:t> presentation will cover the following:</a:t>
            </a:r>
          </a:p>
          <a:p>
            <a:endParaRPr lang="en-US" dirty="0" smtClean="0"/>
          </a:p>
          <a:p>
            <a:pPr marL="173326" indent="-173326">
              <a:buFontTx/>
              <a:buChar char="-"/>
            </a:pPr>
            <a:r>
              <a:rPr lang="en-US" dirty="0" smtClean="0"/>
              <a:t>What is evaluation design?</a:t>
            </a:r>
          </a:p>
          <a:p>
            <a:pPr marL="173326" indent="-173326" defTabSz="448696">
              <a:buFontTx/>
              <a:buChar char="-"/>
              <a:defRPr/>
            </a:pPr>
            <a:r>
              <a:rPr lang="en-US" dirty="0" smtClean="0"/>
              <a:t>CNCS’s evaluation continuum</a:t>
            </a:r>
          </a:p>
          <a:p>
            <a:pPr marL="173326" indent="-173326">
              <a:buFontTx/>
              <a:buChar char="-"/>
            </a:pPr>
            <a:r>
              <a:rPr lang="en-US" dirty="0" smtClean="0"/>
              <a:t>How to select an appropriate evaluation design for your program</a:t>
            </a:r>
          </a:p>
          <a:p>
            <a:pPr marL="173326" indent="-173326" defTabSz="462202">
              <a:buFontTx/>
              <a:buChar char="-"/>
              <a:defRPr/>
            </a:pPr>
            <a:r>
              <a:rPr lang="en-US" dirty="0" smtClean="0"/>
              <a:t>Key elements of each type of evaluation design</a:t>
            </a:r>
          </a:p>
          <a:p>
            <a:pPr marL="173326" indent="-173326" defTabSz="462202">
              <a:buFontTx/>
              <a:buChar char="-"/>
              <a:defRPr/>
            </a:pPr>
            <a:r>
              <a:rPr lang="en-US" dirty="0" smtClean="0"/>
              <a:t>Evaluation resources and tools</a:t>
            </a:r>
          </a:p>
          <a:p>
            <a:endParaRPr lang="en-US" dirty="0" smtClean="0"/>
          </a:p>
          <a:p>
            <a:pPr defTabSz="462202">
              <a:defRPr/>
            </a:pPr>
            <a:r>
              <a:rPr lang="en-US" dirty="0"/>
              <a:t>To facilitate your understanding of the information presented, we also </a:t>
            </a:r>
            <a:r>
              <a:rPr lang="en-US" dirty="0" smtClean="0"/>
              <a:t>provide </a:t>
            </a:r>
            <a:r>
              <a:rPr lang="en-US" dirty="0"/>
              <a:t>a few exercises that we’ll be doing at various points during the presentation. </a:t>
            </a:r>
          </a:p>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3</a:t>
            </a:fld>
            <a:endParaRPr lang="en-US"/>
          </a:p>
        </p:txBody>
      </p:sp>
    </p:spTree>
    <p:extLst>
      <p:ext uri="{BB962C8B-B14F-4D97-AF65-F5344CB8AC3E}">
        <p14:creationId xmlns:p14="http://schemas.microsoft.com/office/powerpoint/2010/main" val="14541093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457165">
              <a:defRPr/>
            </a:pPr>
            <a:r>
              <a:rPr lang="en-US" u="sng" dirty="0" smtClean="0">
                <a:latin typeface="+mn-lt"/>
              </a:rPr>
              <a:t>Facilitator notes</a:t>
            </a:r>
            <a:r>
              <a:rPr lang="en-US" u="none" dirty="0" smtClean="0">
                <a:latin typeface="+mn-lt"/>
              </a:rPr>
              <a:t>:</a:t>
            </a:r>
            <a:r>
              <a:rPr lang="en-US" u="none" baseline="0" dirty="0" smtClean="0">
                <a:latin typeface="+mn-lt"/>
              </a:rPr>
              <a:t> </a:t>
            </a:r>
            <a:r>
              <a:rPr lang="en-US" u="none" dirty="0" smtClean="0">
                <a:latin typeface="+mn-lt"/>
              </a:rPr>
              <a:t>There are several important differences</a:t>
            </a:r>
            <a:r>
              <a:rPr lang="en-US" u="none" baseline="0" dirty="0" smtClean="0">
                <a:latin typeface="+mn-lt"/>
              </a:rPr>
              <a:t> between</a:t>
            </a:r>
            <a:r>
              <a:rPr lang="en-US" u="none" dirty="0" smtClean="0">
                <a:latin typeface="+mn-lt"/>
              </a:rPr>
              <a:t> quasi-experimental</a:t>
            </a:r>
            <a:r>
              <a:rPr lang="en-US" u="none" baseline="0" dirty="0" smtClean="0">
                <a:latin typeface="+mn-lt"/>
              </a:rPr>
              <a:t> and </a:t>
            </a:r>
            <a:r>
              <a:rPr lang="en-US" u="none" dirty="0" smtClean="0">
                <a:latin typeface="+mn-lt"/>
              </a:rPr>
              <a:t>experimental </a:t>
            </a:r>
            <a:r>
              <a:rPr lang="en-US" u="none" baseline="0" dirty="0" smtClean="0">
                <a:latin typeface="+mn-lt"/>
              </a:rPr>
              <a:t>evaluations. While quasi-experimental designs do not require the random assignment of program applicants, an important disadvantages of these types of evaluations is that it can be quite challenging for programs to identify a comparison group that is reasonably similar to program beneficiaries. Importantly, because the </a:t>
            </a:r>
            <a:r>
              <a:rPr lang="en-US" dirty="0" smtClean="0">
                <a:latin typeface="+mn-lt"/>
                <a:cs typeface="Arial" panose="020B0604020202020204" pitchFamily="34" charset="0"/>
              </a:rPr>
              <a:t>program and comparison groups are different and there are multiple approaches available for attempting to equate the study groups in the analysis process, the results of these types of studies are considered less rigorous and therefore can be more questionable. An important advantage of quasi-experimental </a:t>
            </a:r>
            <a:r>
              <a:rPr lang="en-US" u="none" baseline="0" dirty="0" smtClean="0">
                <a:latin typeface="+mn-lt"/>
              </a:rPr>
              <a:t>evaluations, however, is that they can be less labor intensive and expensive because there is less need for intensive monitoring as with experimental evaluations.</a:t>
            </a:r>
          </a:p>
          <a:p>
            <a:pPr defTabSz="457165">
              <a:defRPr/>
            </a:pPr>
            <a:endParaRPr lang="en-US" u="none" baseline="0" dirty="0" smtClean="0">
              <a:latin typeface="+mn-lt"/>
            </a:endParaRPr>
          </a:p>
          <a:p>
            <a:pPr defTabSz="457165">
              <a:defRPr/>
            </a:pPr>
            <a:r>
              <a:rPr lang="en-US" u="none" dirty="0" smtClean="0">
                <a:latin typeface="+mn-lt"/>
              </a:rPr>
              <a:t>There also are several benefits and challenges to experimental</a:t>
            </a:r>
            <a:r>
              <a:rPr lang="en-US" u="none" baseline="0" dirty="0" smtClean="0">
                <a:latin typeface="+mn-lt"/>
              </a:rPr>
              <a:t> evaluations. Experimental designs are the most rigorous option available, so the findings from these studies are generally highly regarded and relied upon. There are several drawbacks, however, to experimental designs. They often require that a program increase its recruitment efforts to be able to have enough qualified applicants to form a control group. Because applicant acceptance is randomly determined, program staff may be dissatisfied with their lack of input into the program selection process. These types of designs </a:t>
            </a:r>
            <a:r>
              <a:rPr lang="en-US" u="none" strike="noStrike" baseline="0" dirty="0" smtClean="0">
                <a:latin typeface="+mn-lt"/>
              </a:rPr>
              <a:t>can be more labor </a:t>
            </a:r>
            <a:r>
              <a:rPr lang="en-US" u="none" baseline="0" dirty="0" smtClean="0">
                <a:latin typeface="+mn-lt"/>
              </a:rPr>
              <a:t>intensive and expensive because of the need for regular monitoring of study beneficiaries to ensure that applicants who are assigned to the program group actually participant in the program as intended and that applicants who are assigned to the control group do not receive program services or services from another similar program. </a:t>
            </a:r>
          </a:p>
          <a:p>
            <a:pPr defTabSz="457165">
              <a:defRPr/>
            </a:pPr>
            <a:endParaRPr lang="en-US" u="none" baseline="0" dirty="0" smtClean="0">
              <a:latin typeface="+mn-lt"/>
            </a:endParaRPr>
          </a:p>
          <a:p>
            <a:pPr defTabSz="457165">
              <a:defRPr/>
            </a:pPr>
            <a:r>
              <a:rPr lang="en-US" u="sng" baseline="0" dirty="0" smtClean="0">
                <a:latin typeface="+mn-lt"/>
              </a:rPr>
              <a:t>Optional Facilitator notes</a:t>
            </a:r>
            <a:r>
              <a:rPr lang="en-US" u="none" baseline="0" dirty="0" smtClean="0">
                <a:latin typeface="+mn-lt"/>
              </a:rPr>
              <a:t>: If someone asks, “Isn’t random assignment </a:t>
            </a:r>
            <a:r>
              <a:rPr lang="en-US" u="none" baseline="0" dirty="0" err="1" smtClean="0">
                <a:latin typeface="+mn-lt"/>
              </a:rPr>
              <a:t>unethnical</a:t>
            </a:r>
            <a:r>
              <a:rPr lang="en-US" u="none" baseline="0" dirty="0" smtClean="0">
                <a:latin typeface="+mn-lt"/>
              </a:rPr>
              <a:t>?” </a:t>
            </a:r>
            <a:r>
              <a:rPr lang="en-US" u="sng" baseline="0" dirty="0" smtClean="0">
                <a:latin typeface="+mn-lt"/>
              </a:rPr>
              <a:t>Answer</a:t>
            </a:r>
            <a:r>
              <a:rPr lang="en-US" u="none" baseline="0" dirty="0" smtClean="0">
                <a:latin typeface="+mn-lt"/>
              </a:rPr>
              <a:t>: Generally, random assignment is an ethical and fair way to accept applicants into a program. When a program has more applicants than can be served at any one time, </a:t>
            </a:r>
            <a:r>
              <a:rPr lang="en-US" sz="1200" kern="1200" dirty="0" smtClean="0">
                <a:solidFill>
                  <a:schemeClr val="tx1"/>
                </a:solidFill>
                <a:effectLst/>
                <a:latin typeface="+mn-lt"/>
                <a:ea typeface="+mn-ea"/>
                <a:cs typeface="+mn-cs"/>
              </a:rPr>
              <a:t>random assignment is actually a very fair way to ensure that everyone has an equal chance of being accepted to the program. </a:t>
            </a:r>
            <a:r>
              <a:rPr lang="en-US" sz="1200" u="none" kern="1200" baseline="0" dirty="0" smtClean="0">
                <a:solidFill>
                  <a:schemeClr val="tx1"/>
                </a:solidFill>
                <a:effectLst/>
                <a:latin typeface="+mn-lt"/>
                <a:ea typeface="+mn-ea"/>
                <a:cs typeface="+mn-cs"/>
              </a:rPr>
              <a:t>Many</a:t>
            </a:r>
            <a:r>
              <a:rPr lang="en-US" sz="1200" kern="1200" dirty="0" smtClean="0">
                <a:solidFill>
                  <a:schemeClr val="tx1"/>
                </a:solidFill>
                <a:effectLst/>
                <a:latin typeface="+mn-lt"/>
                <a:ea typeface="+mn-ea"/>
                <a:cs typeface="+mn-cs"/>
              </a:rPr>
              <a:t> evaluations are able to address concerns about the</a:t>
            </a:r>
            <a:r>
              <a:rPr lang="en-US" sz="1200" kern="1200" baseline="0" dirty="0" smtClean="0">
                <a:solidFill>
                  <a:schemeClr val="tx1"/>
                </a:solidFill>
                <a:effectLst/>
                <a:latin typeface="+mn-lt"/>
                <a:ea typeface="+mn-ea"/>
                <a:cs typeface="+mn-cs"/>
              </a:rPr>
              <a:t> random assignment process</a:t>
            </a:r>
            <a:r>
              <a:rPr lang="en-US" sz="1200" kern="1200" dirty="0" smtClean="0">
                <a:solidFill>
                  <a:schemeClr val="tx1"/>
                </a:solidFill>
                <a:effectLst/>
                <a:latin typeface="+mn-lt"/>
                <a:ea typeface="+mn-ea"/>
                <a:cs typeface="+mn-cs"/>
              </a:rPr>
              <a:t> by:</a:t>
            </a:r>
            <a:r>
              <a:rPr lang="en-US" sz="1200" kern="1200" baseline="0" dirty="0" smtClean="0">
                <a:solidFill>
                  <a:schemeClr val="tx1"/>
                </a:solidFill>
                <a:effectLst/>
                <a:latin typeface="+mn-lt"/>
                <a:ea typeface="+mn-ea"/>
                <a:cs typeface="+mn-cs"/>
              </a:rPr>
              <a:t> 1) </a:t>
            </a:r>
            <a:r>
              <a:rPr lang="en-US" sz="1200" kern="1200" dirty="0" smtClean="0">
                <a:solidFill>
                  <a:schemeClr val="tx1"/>
                </a:solidFill>
                <a:effectLst/>
                <a:latin typeface="+mn-lt"/>
                <a:ea typeface="+mn-ea"/>
                <a:cs typeface="+mn-cs"/>
              </a:rPr>
              <a:t>staggering treatment to ensure that all eligible applicants ultimately participate</a:t>
            </a:r>
            <a:r>
              <a:rPr lang="en-US" sz="1200" kern="1200" baseline="0" dirty="0" smtClean="0">
                <a:solidFill>
                  <a:schemeClr val="tx1"/>
                </a:solidFill>
                <a:effectLst/>
                <a:latin typeface="+mn-lt"/>
                <a:ea typeface="+mn-ea"/>
                <a:cs typeface="+mn-cs"/>
              </a:rPr>
              <a:t> in</a:t>
            </a:r>
            <a:r>
              <a:rPr lang="en-US" sz="1200" kern="1200" dirty="0" smtClean="0">
                <a:solidFill>
                  <a:schemeClr val="tx1"/>
                </a:solidFill>
                <a:effectLst/>
                <a:latin typeface="+mn-lt"/>
                <a:ea typeface="+mn-ea"/>
                <a:cs typeface="+mn-cs"/>
              </a:rPr>
              <a:t> the program</a:t>
            </a:r>
            <a:r>
              <a:rPr lang="en-US" sz="1200" kern="1200" baseline="0" dirty="0" smtClean="0">
                <a:solidFill>
                  <a:schemeClr val="tx1"/>
                </a:solidFill>
                <a:effectLst/>
                <a:latin typeface="+mn-lt"/>
                <a:ea typeface="+mn-ea"/>
                <a:cs typeface="+mn-cs"/>
              </a:rPr>
              <a:t>; 2) </a:t>
            </a:r>
            <a:r>
              <a:rPr lang="en-US" sz="1200" kern="1200" dirty="0" smtClean="0">
                <a:solidFill>
                  <a:schemeClr val="tx1"/>
                </a:solidFill>
                <a:effectLst/>
                <a:latin typeface="+mn-lt"/>
                <a:ea typeface="+mn-ea"/>
                <a:cs typeface="+mn-cs"/>
              </a:rPr>
              <a:t>using blocked randomization to ensure the</a:t>
            </a:r>
            <a:r>
              <a:rPr lang="en-US" sz="1200" kern="1200" baseline="0" dirty="0" smtClean="0">
                <a:solidFill>
                  <a:schemeClr val="tx1"/>
                </a:solidFill>
                <a:effectLst/>
                <a:latin typeface="+mn-lt"/>
                <a:ea typeface="+mn-ea"/>
                <a:cs typeface="+mn-cs"/>
              </a:rPr>
              <a:t> required mix of program participants are accepted to the program (by age, grade, gender, etc.); </a:t>
            </a:r>
            <a:r>
              <a:rPr lang="en-US" sz="1200" kern="1200" dirty="0" smtClean="0">
                <a:solidFill>
                  <a:schemeClr val="tx1"/>
                </a:solidFill>
                <a:effectLst/>
                <a:latin typeface="+mn-lt"/>
                <a:ea typeface="+mn-ea"/>
                <a:cs typeface="+mn-cs"/>
              </a:rPr>
              <a:t>and/or</a:t>
            </a:r>
            <a:r>
              <a:rPr lang="en-US" sz="1200" kern="1200" baseline="0" dirty="0" smtClean="0">
                <a:solidFill>
                  <a:schemeClr val="tx1"/>
                </a:solidFill>
                <a:effectLst/>
                <a:latin typeface="+mn-lt"/>
                <a:ea typeface="+mn-ea"/>
                <a:cs typeface="+mn-cs"/>
              </a:rPr>
              <a:t> 3) </a:t>
            </a:r>
            <a:r>
              <a:rPr lang="en-US" sz="1200" kern="1200" dirty="0" smtClean="0">
                <a:solidFill>
                  <a:schemeClr val="tx1"/>
                </a:solidFill>
                <a:effectLst/>
                <a:latin typeface="+mn-lt"/>
                <a:ea typeface="+mn-ea"/>
                <a:cs typeface="+mn-cs"/>
              </a:rPr>
              <a:t>allowing a small number of exceptions to the randomization</a:t>
            </a:r>
            <a:r>
              <a:rPr lang="en-US" sz="1200" kern="1200" baseline="0" dirty="0" smtClean="0">
                <a:solidFill>
                  <a:schemeClr val="tx1"/>
                </a:solidFill>
                <a:effectLst/>
                <a:latin typeface="+mn-lt"/>
                <a:ea typeface="+mn-ea"/>
                <a:cs typeface="+mn-cs"/>
              </a:rPr>
              <a:t> process due to the special circumstances of a few individual applicants.</a:t>
            </a:r>
            <a:endParaRPr lang="en-US" u="none" baseline="0" dirty="0" smtClean="0">
              <a:latin typeface="+mn-lt"/>
            </a:endParaRPr>
          </a:p>
          <a:p>
            <a:pPr defTabSz="457165">
              <a:defRPr/>
            </a:pPr>
            <a:endParaRPr lang="en-US" u="none" baseline="0" dirty="0" smtClean="0">
              <a:effectLst/>
              <a:latin typeface="+mn-lt"/>
            </a:endParaRPr>
          </a:p>
          <a:p>
            <a:pPr defTabSz="457165">
              <a:defRPr/>
            </a:pPr>
            <a:r>
              <a:rPr lang="en-US" dirty="0" smtClean="0">
                <a:effectLst/>
              </a:rPr>
              <a:t>In specific instances, it may be impractical or unethical to use random assignment to identify program participants. </a:t>
            </a:r>
            <a:r>
              <a:rPr lang="en-US" u="none" baseline="0" dirty="0" smtClean="0">
                <a:effectLst/>
                <a:latin typeface="+mn-lt"/>
              </a:rPr>
              <a:t>For example, if individuals are court mandated to serve in a program, it would be unethical for the program not to serve every eligible applicant. In other cases, programs may be required to serve certain types of applicants that should not participate in the random assignment process. For example, many schools are required to serve special needs students or lose critical funding. Therefore, these students should not participate in the random assignment process. However, when a program is overprescribed (i.e., has more applicants than can be served at one time) random assignment or a lottery system is one of the fairest ways to determine which applicants are accepted to the program. </a:t>
            </a:r>
            <a:endParaRPr lang="en-US" dirty="0">
              <a:latin typeface="+mn-lt"/>
            </a:endParaRPr>
          </a:p>
        </p:txBody>
      </p:sp>
      <p:sp>
        <p:nvSpPr>
          <p:cNvPr id="5" name="Slide Number Placeholder 4"/>
          <p:cNvSpPr>
            <a:spLocks noGrp="1"/>
          </p:cNvSpPr>
          <p:nvPr>
            <p:ph type="sldNum" sz="quarter" idx="11"/>
          </p:nvPr>
        </p:nvSpPr>
        <p:spPr/>
        <p:txBody>
          <a:bodyPr/>
          <a:lstStyle/>
          <a:p>
            <a:fld id="{DA910615-33E9-A44A-87B7-52BAF2946AF9}"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657080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on your own at your table.</a:t>
            </a:r>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31</a:t>
            </a:fld>
            <a:endParaRPr lang="en-US"/>
          </a:p>
        </p:txBody>
      </p:sp>
    </p:spTree>
    <p:extLst>
      <p:ext uri="{BB962C8B-B14F-4D97-AF65-F5344CB8AC3E}">
        <p14:creationId xmlns:p14="http://schemas.microsoft.com/office/powerpoint/2010/main" val="41227796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Facilitators Notes</a:t>
            </a:r>
            <a:r>
              <a:rPr lang="en-US" dirty="0"/>
              <a:t>: To provide further clarity on </a:t>
            </a:r>
            <a:r>
              <a:rPr lang="en-US" dirty="0" smtClean="0"/>
              <a:t>quasi-experimental and experimental studies</a:t>
            </a:r>
            <a:r>
              <a:rPr lang="en-US" dirty="0"/>
              <a:t>, we are going to conduct a group exercise in which we will ask you to divide up into small groups and develop an outcomes design for the </a:t>
            </a:r>
            <a:r>
              <a:rPr lang="en-US" dirty="0" smtClean="0"/>
              <a:t>literacy </a:t>
            </a:r>
            <a:r>
              <a:rPr lang="en-US" dirty="0"/>
              <a:t>program. We will designate some groups to develop a quasi-experimental design study and others to develop an experimental design study. </a:t>
            </a:r>
            <a:r>
              <a:rPr lang="en-US" dirty="0" smtClean="0"/>
              <a:t>Both </a:t>
            </a:r>
            <a:r>
              <a:rPr lang="en-US" dirty="0"/>
              <a:t>types of designs should focus on answering the research question, “</a:t>
            </a:r>
            <a:r>
              <a:rPr lang="en-US" altLang="en-US" dirty="0">
                <a:solidFill>
                  <a:schemeClr val="tx1">
                    <a:lumMod val="65000"/>
                    <a:lumOff val="35000"/>
                  </a:schemeClr>
                </a:solidFill>
              </a:rPr>
              <a:t>What impact does the </a:t>
            </a:r>
            <a:r>
              <a:rPr lang="en-US" dirty="0">
                <a:ea typeface="Calibri"/>
                <a:cs typeface="Times New Roman"/>
              </a:rPr>
              <a:t>literacy intervention program have on student reading levels relative to a comparison group of s</a:t>
            </a:r>
            <a:r>
              <a:rPr lang="en-US" altLang="en-US" dirty="0">
                <a:solidFill>
                  <a:schemeClr val="tx1">
                    <a:lumMod val="65000"/>
                    <a:lumOff val="35000"/>
                  </a:schemeClr>
                </a:solidFill>
              </a:rPr>
              <a:t>tudents?</a:t>
            </a:r>
            <a:r>
              <a:rPr lang="en-US" dirty="0"/>
              <a:t>”</a:t>
            </a:r>
          </a:p>
          <a:p>
            <a:endParaRPr lang="en-US" baseline="0" dirty="0" smtClean="0"/>
          </a:p>
          <a:p>
            <a:r>
              <a:rPr lang="en-US" baseline="0" dirty="0" smtClean="0"/>
              <a:t>As with designing the process evaluation for this program, we want to t</a:t>
            </a:r>
            <a:r>
              <a:rPr lang="en-US" dirty="0" smtClean="0"/>
              <a:t>hink about our major design considerations:</a:t>
            </a:r>
          </a:p>
          <a:p>
            <a:pPr marL="173326" indent="-173326">
              <a:buFont typeface="Arial" panose="020B0604020202020204" pitchFamily="34" charset="0"/>
              <a:buChar char="•"/>
            </a:pPr>
            <a:r>
              <a:rPr lang="en-US" b="0" dirty="0" smtClean="0"/>
              <a:t>What to measure</a:t>
            </a:r>
          </a:p>
          <a:p>
            <a:pPr marL="173326" indent="-173326">
              <a:buFont typeface="Arial" panose="020B0604020202020204" pitchFamily="34" charset="0"/>
              <a:buChar char="•"/>
            </a:pPr>
            <a:r>
              <a:rPr lang="en-US" b="0" dirty="0" smtClean="0"/>
              <a:t>Who to include in the evaluation</a:t>
            </a:r>
          </a:p>
          <a:p>
            <a:pPr marL="173326" indent="-173326">
              <a:buFont typeface="Arial" panose="020B0604020202020204" pitchFamily="34" charset="0"/>
              <a:buChar char="•"/>
            </a:pPr>
            <a:r>
              <a:rPr lang="en-US" b="0" dirty="0" smtClean="0"/>
              <a:t>When and how often data will be collected</a:t>
            </a:r>
          </a:p>
          <a:p>
            <a:pPr marL="173326" indent="-173326">
              <a:buFont typeface="Arial" panose="020B0604020202020204" pitchFamily="34" charset="0"/>
              <a:buChar char="•"/>
            </a:pPr>
            <a:r>
              <a:rPr lang="en-US" b="0" dirty="0" smtClean="0"/>
              <a:t>What </a:t>
            </a:r>
            <a:r>
              <a:rPr lang="en-US" dirty="0" smtClean="0"/>
              <a:t>methods will be used to collect data</a:t>
            </a:r>
          </a:p>
          <a:p>
            <a:endParaRPr lang="en-US" dirty="0"/>
          </a:p>
          <a:p>
            <a:endParaRPr lang="en-US" dirty="0"/>
          </a:p>
          <a:p>
            <a:endParaRPr lang="en-US" baseline="0" dirty="0" smtClean="0"/>
          </a:p>
          <a:p>
            <a:endParaRPr lang="en-US" dirty="0"/>
          </a:p>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32</a:t>
            </a:fld>
            <a:endParaRPr lang="en-US"/>
          </a:p>
        </p:txBody>
      </p:sp>
    </p:spTree>
    <p:extLst>
      <p:ext uri="{BB962C8B-B14F-4D97-AF65-F5344CB8AC3E}">
        <p14:creationId xmlns:p14="http://schemas.microsoft.com/office/powerpoint/2010/main" val="36339291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453558">
              <a:defRPr/>
            </a:pPr>
            <a:r>
              <a:rPr lang="en-US" u="sng" dirty="0" smtClean="0"/>
              <a:t>Facilitator notes</a:t>
            </a:r>
            <a:r>
              <a:rPr lang="en-US" dirty="0" smtClean="0"/>
              <a:t>: For this exercise, w</a:t>
            </a:r>
            <a:r>
              <a:rPr lang="en-US" baseline="0" dirty="0" smtClean="0"/>
              <a:t>e will now work together to </a:t>
            </a:r>
            <a:r>
              <a:rPr lang="en-US" i="0" baseline="0" dirty="0" smtClean="0"/>
              <a:t>determining the major design considerations for this research question</a:t>
            </a:r>
            <a:r>
              <a:rPr lang="en-US" baseline="0" dirty="0" smtClean="0"/>
              <a:t>. </a:t>
            </a:r>
            <a:r>
              <a:rPr lang="en-US" dirty="0" smtClean="0"/>
              <a:t>W</a:t>
            </a:r>
            <a:r>
              <a:rPr lang="en-US" baseline="0" dirty="0" smtClean="0"/>
              <a:t>e encourage everyone to participate and provide your input as we design an outcome evaluation for this program together.</a:t>
            </a:r>
          </a:p>
          <a:p>
            <a:pPr defTabSz="453558">
              <a:defRPr/>
            </a:pPr>
            <a:endParaRPr lang="en-US" baseline="0" dirty="0" smtClean="0">
              <a:solidFill>
                <a:schemeClr val="tx1"/>
              </a:solidFill>
            </a:endParaRPr>
          </a:p>
          <a:p>
            <a:pPr defTabSz="453558">
              <a:defRPr/>
            </a:pPr>
            <a:r>
              <a:rPr lang="en-US" dirty="0" smtClean="0">
                <a:solidFill>
                  <a:schemeClr val="tx1"/>
                </a:solidFill>
              </a:rPr>
              <a:t>The first column lists the research question under study.</a:t>
            </a:r>
            <a:r>
              <a:rPr lang="en-US" baseline="0" dirty="0" smtClean="0">
                <a:solidFill>
                  <a:schemeClr val="tx1"/>
                </a:solidFill>
              </a:rPr>
              <a:t> </a:t>
            </a:r>
            <a:r>
              <a:rPr lang="en-US" dirty="0" smtClean="0"/>
              <a:t>The main research question for the outcome evaluation</a:t>
            </a:r>
            <a:r>
              <a:rPr lang="en-US" baseline="0" dirty="0" smtClean="0"/>
              <a:t> </a:t>
            </a:r>
            <a:r>
              <a:rPr lang="en-US" dirty="0" smtClean="0"/>
              <a:t>asks what impact the </a:t>
            </a:r>
            <a:r>
              <a:rPr lang="en-US" baseline="0" dirty="0" smtClean="0"/>
              <a:t>literacy program</a:t>
            </a:r>
            <a:r>
              <a:rPr lang="en-US" dirty="0" smtClean="0"/>
              <a:t> has on students’ reading levels relative to a comparison group. </a:t>
            </a:r>
            <a:endParaRPr lang="en-US" baseline="0" dirty="0" smtClean="0">
              <a:solidFill>
                <a:schemeClr val="tx1"/>
              </a:solidFill>
            </a:endParaRPr>
          </a:p>
          <a:p>
            <a:pPr defTabSz="453558">
              <a:defRPr/>
            </a:pPr>
            <a:endParaRPr lang="en-US" baseline="0" dirty="0" smtClean="0"/>
          </a:p>
          <a:p>
            <a:r>
              <a:rPr lang="en-US" dirty="0" smtClean="0"/>
              <a:t>Moving</a:t>
            </a:r>
            <a:r>
              <a:rPr lang="en-US" baseline="0" dirty="0" smtClean="0"/>
              <a:t> to the next column, w</a:t>
            </a:r>
            <a:r>
              <a:rPr lang="en-US" dirty="0" smtClean="0"/>
              <a:t>hat might be some potential indicators for assessing fidelity to the program model?</a:t>
            </a:r>
            <a:r>
              <a:rPr lang="en-US" baseline="0" dirty="0" smtClean="0"/>
              <a:t> </a:t>
            </a:r>
            <a:endParaRPr lang="en-US" dirty="0" smtClean="0"/>
          </a:p>
          <a:p>
            <a:r>
              <a:rPr lang="en-US" dirty="0" smtClean="0"/>
              <a:t>Below is a possible response:</a:t>
            </a:r>
          </a:p>
          <a:p>
            <a:pPr marL="0" indent="0">
              <a:buFontTx/>
              <a:buNone/>
            </a:pPr>
            <a:r>
              <a:rPr lang="en-US" dirty="0" smtClean="0"/>
              <a:t>- student literacy</a:t>
            </a:r>
            <a:r>
              <a:rPr lang="en-US" baseline="0" dirty="0" smtClean="0"/>
              <a:t> assessment tests</a:t>
            </a:r>
            <a:r>
              <a:rPr lang="en-US" dirty="0" smtClean="0"/>
              <a:t> </a:t>
            </a:r>
          </a:p>
          <a:p>
            <a:pPr marL="0" indent="0">
              <a:buFontTx/>
              <a:buNone/>
            </a:pPr>
            <a:endParaRPr lang="en-US" dirty="0" smtClean="0"/>
          </a:p>
          <a:p>
            <a:pPr marL="0" indent="0">
              <a:buFontTx/>
              <a:buNone/>
            </a:pPr>
            <a:r>
              <a:rPr lang="en-US" dirty="0" smtClean="0"/>
              <a:t>Next, who or</a:t>
            </a:r>
            <a:r>
              <a:rPr lang="en-US" baseline="0" dirty="0" smtClean="0"/>
              <a:t> from what sources might we be able to obtain this information?  </a:t>
            </a:r>
          </a:p>
          <a:p>
            <a:pPr marL="0" indent="0">
              <a:buFontTx/>
              <a:buNone/>
            </a:pPr>
            <a:r>
              <a:rPr lang="en-US" baseline="0" dirty="0" smtClean="0"/>
              <a:t>Possible responses include:</a:t>
            </a:r>
          </a:p>
          <a:p>
            <a:pPr marL="171450" indent="-171450">
              <a:buFontTx/>
              <a:buChar char="-"/>
            </a:pPr>
            <a:r>
              <a:rPr lang="en-US" baseline="0" dirty="0" smtClean="0"/>
              <a:t>Students enrolled in the program and students enrolled in a similar school that does not deliver the literacy program</a:t>
            </a:r>
          </a:p>
          <a:p>
            <a:pPr marL="171450" indent="-171450">
              <a:buFontTx/>
              <a:buChar char="-"/>
            </a:pPr>
            <a:r>
              <a:rPr lang="en-US" baseline="0" dirty="0" smtClean="0"/>
              <a:t>Within the same program, students receiving one-on-one tutoring and students receiving a different small group intervention</a:t>
            </a:r>
            <a:r>
              <a:rPr lang="en-US" strike="sngStrike" baseline="0" dirty="0" smtClean="0"/>
              <a:t>s</a:t>
            </a:r>
          </a:p>
          <a:p>
            <a:pPr marL="0" indent="0">
              <a:buFontTx/>
              <a:buNone/>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main difference between a quasi-experimental design study and an experimental design study is the type of comparison group</a:t>
            </a:r>
            <a:r>
              <a:rPr lang="en-US" baseline="0" dirty="0" smtClean="0"/>
              <a:t> that is identified for evaluation, with the experimental design using a control group and the QED using a statistically matched comparison group</a:t>
            </a:r>
            <a:r>
              <a:rPr lang="en-US" dirty="0" smtClean="0"/>
              <a:t>.</a:t>
            </a:r>
            <a:endParaRPr lang="en-US" baseline="0" dirty="0" smtClean="0"/>
          </a:p>
          <a:p>
            <a:pPr marL="0" indent="0">
              <a:buFontTx/>
              <a:buNone/>
            </a:pPr>
            <a:endParaRPr lang="en-US" baseline="0" dirty="0" smtClean="0"/>
          </a:p>
          <a:p>
            <a:pPr marL="0" indent="0">
              <a:buFontTx/>
              <a:buNone/>
            </a:pPr>
            <a:r>
              <a:rPr lang="en-US" baseline="0" dirty="0" smtClean="0"/>
              <a:t>Once the intervention and comparison groups have been identified, we ask when and who would collect this information? Most likely, the evaluator will collect the data at two time points (pre- and post-intervention). What are possible time points for collecting these data?</a:t>
            </a:r>
          </a:p>
          <a:p>
            <a:pPr marL="0" indent="0">
              <a:buFontTx/>
              <a:buNone/>
            </a:pPr>
            <a:r>
              <a:rPr lang="en-US" baseline="0" dirty="0" smtClean="0"/>
              <a:t>Possible responses includes: </a:t>
            </a:r>
          </a:p>
          <a:p>
            <a:pPr marL="171450" indent="-171450">
              <a:buFontTx/>
              <a:buChar char="-"/>
            </a:pPr>
            <a:r>
              <a:rPr lang="en-US" baseline="0" dirty="0" smtClean="0"/>
              <a:t>At the beginning of the semester before the program begins and at the end of the semester after students in the one-on-one tutoring group have received several </a:t>
            </a:r>
            <a:r>
              <a:rPr lang="en-US" strike="noStrike" baseline="0" dirty="0" smtClean="0"/>
              <a:t>months o</a:t>
            </a:r>
            <a:r>
              <a:rPr lang="en-US" baseline="0" dirty="0" smtClean="0"/>
              <a:t>f tutoring </a:t>
            </a:r>
          </a:p>
          <a:p>
            <a:pPr marL="171450" indent="-171450">
              <a:buFontTx/>
              <a:buChar char="-"/>
            </a:pPr>
            <a:r>
              <a:rPr lang="en-US" baseline="0" dirty="0" smtClean="0"/>
              <a:t>At the beginning of the school year before the program begins and at the end of the school year</a:t>
            </a:r>
          </a:p>
          <a:p>
            <a:pPr marL="0" indent="0">
              <a:buFontTx/>
              <a:buNone/>
            </a:pPr>
            <a:endParaRPr lang="en-US" baseline="0" dirty="0" smtClean="0"/>
          </a:p>
          <a:p>
            <a:pPr marL="0" indent="0">
              <a:buFontTx/>
              <a:buNone/>
            </a:pPr>
            <a:r>
              <a:rPr lang="en-US" baseline="0" dirty="0" smtClean="0"/>
              <a:t>Finally, after the data have been gathered, how will the data be analyzed?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Below is a possible response</a:t>
            </a:r>
            <a:r>
              <a:rPr lang="en-US" baseline="0" dirty="0" smtClean="0"/>
              <a:t>:</a:t>
            </a:r>
          </a:p>
          <a:p>
            <a:pPr marL="171450" indent="-171450">
              <a:buFontTx/>
              <a:buChar char="-"/>
            </a:pPr>
            <a:r>
              <a:rPr lang="en-US" dirty="0" smtClean="0"/>
              <a:t>Statistical </a:t>
            </a:r>
            <a:r>
              <a:rPr lang="en-US" dirty="0"/>
              <a:t>tests (in this case, difference-in-differences methods) </a:t>
            </a:r>
            <a:r>
              <a:rPr lang="en-US" dirty="0" smtClean="0"/>
              <a:t>can be used </a:t>
            </a:r>
            <a:r>
              <a:rPr lang="en-US" dirty="0"/>
              <a:t>to compare program </a:t>
            </a:r>
            <a:r>
              <a:rPr lang="en-US" dirty="0" smtClean="0"/>
              <a:t>students </a:t>
            </a:r>
            <a:r>
              <a:rPr lang="en-US" dirty="0"/>
              <a:t>with their matched comparison group by subtracting the average outcome (gain) in the comparison group from the average outcome (gain) in the</a:t>
            </a:r>
            <a:r>
              <a:rPr lang="en-US" strike="noStrike" dirty="0"/>
              <a:t> intervention </a:t>
            </a:r>
            <a:r>
              <a:rPr lang="en-US" dirty="0" smtClean="0"/>
              <a:t>group</a:t>
            </a:r>
            <a:r>
              <a:rPr lang="en-US" dirty="0"/>
              <a:t>. </a:t>
            </a:r>
            <a:endParaRPr lang="en-US" dirty="0" smtClean="0"/>
          </a:p>
          <a:p>
            <a:pPr marL="0" indent="0">
              <a:buFontTx/>
              <a:buNone/>
            </a:pPr>
            <a:endParaRPr lang="en-US" dirty="0" smtClean="0"/>
          </a:p>
          <a:p>
            <a:pPr marL="0" indent="0">
              <a:buFontTx/>
              <a:buNone/>
            </a:pPr>
            <a:r>
              <a:rPr lang="en-US" dirty="0" smtClean="0"/>
              <a:t>Such </a:t>
            </a:r>
            <a:r>
              <a:rPr lang="en-US" dirty="0"/>
              <a:t>analyses may show that, on average, </a:t>
            </a:r>
            <a:r>
              <a:rPr lang="en-US" dirty="0" smtClean="0"/>
              <a:t>students </a:t>
            </a:r>
            <a:r>
              <a:rPr lang="en-US" dirty="0"/>
              <a:t>participating in the </a:t>
            </a:r>
            <a:r>
              <a:rPr lang="en-US" dirty="0" smtClean="0"/>
              <a:t>one-on-one tutoring program have higher rates of increase in reading improvement and reach benchmark reading levels at higher rates than students at schools without a similar literacy intervention. </a:t>
            </a:r>
          </a:p>
          <a:p>
            <a:pPr marL="0" indent="0">
              <a:buFontTx/>
              <a:buNone/>
            </a:pPr>
            <a:endParaRPr lang="en-US" baseline="0" dirty="0" smtClean="0"/>
          </a:p>
        </p:txBody>
      </p:sp>
      <p:sp>
        <p:nvSpPr>
          <p:cNvPr id="5" name="Slide Number Placeholder 4"/>
          <p:cNvSpPr>
            <a:spLocks noGrp="1"/>
          </p:cNvSpPr>
          <p:nvPr>
            <p:ph type="sldNum" sz="quarter" idx="11"/>
          </p:nvPr>
        </p:nvSpPr>
        <p:spPr/>
        <p:txBody>
          <a:bodyPr/>
          <a:lstStyle/>
          <a:p>
            <a:fld id="{DA910615-33E9-A44A-87B7-52BAF2946AF9}" type="slidenum">
              <a:rPr lang="en-US" smtClean="0"/>
              <a:pPr/>
              <a:t>33</a:t>
            </a:fld>
            <a:endParaRPr lang="en-US"/>
          </a:p>
        </p:txBody>
      </p:sp>
    </p:spTree>
    <p:extLst>
      <p:ext uri="{BB962C8B-B14F-4D97-AF65-F5344CB8AC3E}">
        <p14:creationId xmlns:p14="http://schemas.microsoft.com/office/powerpoint/2010/main" val="67967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3558">
              <a:defRPr/>
            </a:pPr>
            <a:r>
              <a:rPr lang="en-US" u="sng" dirty="0" smtClean="0"/>
              <a:t>Facilitator notes</a:t>
            </a:r>
            <a:r>
              <a:rPr lang="en-US" dirty="0" smtClean="0"/>
              <a:t>: </a:t>
            </a:r>
            <a:r>
              <a:rPr lang="en-US" i="1" dirty="0" smtClean="0"/>
              <a:t>This slide is only intended to be an example for the facilitator who</a:t>
            </a:r>
            <a:r>
              <a:rPr lang="en-US" i="1" baseline="0" dirty="0" smtClean="0"/>
              <a:t> may or may not elect to present this to the audience. The group exercise will likely yield a different set of outcomes of interest and their measurement, data sources, timing of data collection, and methods for data analysis than the examples listed here. </a:t>
            </a:r>
            <a:endParaRPr lang="en-US" baseline="0" dirty="0" smtClean="0"/>
          </a:p>
        </p:txBody>
      </p:sp>
      <p:sp>
        <p:nvSpPr>
          <p:cNvPr id="5" name="Slide Number Placeholder 4"/>
          <p:cNvSpPr>
            <a:spLocks noGrp="1"/>
          </p:cNvSpPr>
          <p:nvPr>
            <p:ph type="sldNum" sz="quarter" idx="11"/>
          </p:nvPr>
        </p:nvSpPr>
        <p:spPr/>
        <p:txBody>
          <a:bodyPr/>
          <a:lstStyle/>
          <a:p>
            <a:fld id="{DA910615-33E9-A44A-87B7-52BAF2946AF9}" type="slidenum">
              <a:rPr lang="en-US" smtClean="0"/>
              <a:pPr/>
              <a:t>34</a:t>
            </a:fld>
            <a:endParaRPr lang="en-US"/>
          </a:p>
        </p:txBody>
      </p:sp>
    </p:spTree>
    <p:extLst>
      <p:ext uri="{BB962C8B-B14F-4D97-AF65-F5344CB8AC3E}">
        <p14:creationId xmlns:p14="http://schemas.microsoft.com/office/powerpoint/2010/main" val="67967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453558">
              <a:defRPr/>
            </a:pPr>
            <a:r>
              <a:rPr lang="en-US" u="sng" dirty="0" smtClean="0"/>
              <a:t>Facilitator notes</a:t>
            </a:r>
            <a:r>
              <a:rPr lang="en-US" dirty="0" smtClean="0"/>
              <a:t>: </a:t>
            </a:r>
            <a:r>
              <a:rPr lang="en-US" dirty="0" smtClean="0">
                <a:solidFill>
                  <a:schemeClr val="tx1"/>
                </a:solidFill>
              </a:rPr>
              <a:t>(Optional small </a:t>
            </a:r>
            <a:r>
              <a:rPr lang="en-US" baseline="0" dirty="0" smtClean="0">
                <a:solidFill>
                  <a:schemeClr val="tx1"/>
                </a:solidFill>
              </a:rPr>
              <a:t>group exercise</a:t>
            </a:r>
            <a:r>
              <a:rPr lang="en-US" dirty="0" smtClean="0">
                <a:solidFill>
                  <a:schemeClr val="tx1"/>
                </a:solidFill>
              </a:rPr>
              <a:t>)</a:t>
            </a:r>
            <a:r>
              <a:rPr lang="en-US" baseline="0" dirty="0" smtClean="0">
                <a:solidFill>
                  <a:schemeClr val="tx1"/>
                </a:solidFill>
              </a:rPr>
              <a:t> </a:t>
            </a:r>
            <a:endParaRPr lang="en-US" dirty="0" smtClean="0"/>
          </a:p>
          <a:p>
            <a:pPr defTabSz="453558">
              <a:defRPr/>
            </a:pPr>
            <a:endParaRPr lang="en-US" dirty="0" smtClean="0">
              <a:solidFill>
                <a:schemeClr val="tx1"/>
              </a:solidFill>
            </a:endParaRPr>
          </a:p>
          <a:p>
            <a:pPr defTabSz="453558">
              <a:defRPr/>
            </a:pPr>
            <a:r>
              <a:rPr lang="en-US" dirty="0" smtClean="0">
                <a:solidFill>
                  <a:schemeClr val="tx1"/>
                </a:solidFill>
              </a:rPr>
              <a:t>For this next exercise, </a:t>
            </a:r>
            <a:r>
              <a:rPr lang="en-US" dirty="0" smtClean="0"/>
              <a:t>we are going to divide up into small groups and develop an</a:t>
            </a:r>
            <a:r>
              <a:rPr lang="en-US" baseline="0" dirty="0" smtClean="0"/>
              <a:t> outcome </a:t>
            </a:r>
            <a:r>
              <a:rPr lang="en-US" dirty="0" smtClean="0"/>
              <a:t>evaluation for the same literacy program</a:t>
            </a:r>
            <a:r>
              <a:rPr lang="en-US" sz="1200" kern="1200" dirty="0" smtClean="0">
                <a:solidFill>
                  <a:schemeClr val="tx1"/>
                </a:solidFill>
                <a:effectLst/>
                <a:latin typeface="+mn-lt"/>
                <a:ea typeface="+mn-ea"/>
                <a:cs typeface="+mn-cs"/>
              </a:rPr>
              <a:t>, but focus on a different research question. </a:t>
            </a:r>
            <a:r>
              <a:rPr lang="en-US" dirty="0" smtClean="0"/>
              <a:t>Please</a:t>
            </a:r>
            <a:r>
              <a:rPr lang="en-US" baseline="0" dirty="0" smtClean="0"/>
              <a:t> use the handout of this same slide as you work together in your group. </a:t>
            </a:r>
            <a:r>
              <a:rPr lang="en-US" dirty="0" smtClean="0"/>
              <a:t>For this exercise,</a:t>
            </a:r>
            <a:r>
              <a:rPr lang="en-US" baseline="0" dirty="0" smtClean="0"/>
              <a:t> t</a:t>
            </a:r>
            <a:r>
              <a:rPr lang="en-US" dirty="0" smtClean="0"/>
              <a:t>he main research question for the outcome evaluation</a:t>
            </a:r>
            <a:r>
              <a:rPr lang="en-US" baseline="0" dirty="0" smtClean="0"/>
              <a:t> </a:t>
            </a:r>
            <a:r>
              <a:rPr lang="en-US" dirty="0" smtClean="0"/>
              <a:t>asks what impact the </a:t>
            </a:r>
            <a:r>
              <a:rPr lang="en-US" baseline="0" dirty="0" smtClean="0"/>
              <a:t>literacy program</a:t>
            </a:r>
            <a:r>
              <a:rPr lang="en-US" dirty="0" smtClean="0"/>
              <a:t> has on students’ self-efficacy relative to a comparison group. Self-efficacy </a:t>
            </a:r>
            <a:r>
              <a:rPr lang="en-US" baseline="0" dirty="0" smtClean="0"/>
              <a:t>refers to students’ </a:t>
            </a:r>
            <a:r>
              <a:rPr lang="en-US" sz="1200" b="0" kern="1200" dirty="0" smtClean="0">
                <a:solidFill>
                  <a:schemeClr val="tx1"/>
                </a:solidFill>
                <a:effectLst/>
                <a:latin typeface="+mn-lt"/>
                <a:ea typeface="+mn-ea"/>
                <a:cs typeface="+mn-cs"/>
              </a:rPr>
              <a:t>beliefs in their ability to succeed. We predict that students</a:t>
            </a:r>
            <a:r>
              <a:rPr lang="en-US" sz="1200" b="0" kern="1200" baseline="0" dirty="0" smtClean="0">
                <a:solidFill>
                  <a:schemeClr val="tx1"/>
                </a:solidFill>
                <a:effectLst/>
                <a:latin typeface="+mn-lt"/>
                <a:ea typeface="+mn-ea"/>
                <a:cs typeface="+mn-cs"/>
              </a:rPr>
              <a:t> who receive reading assistance from the tutoring program will experience a greater increase in self-efficacy than students who do not participate in the program</a:t>
            </a:r>
            <a:r>
              <a:rPr lang="en-US" baseline="0" dirty="0" smtClean="0"/>
              <a:t>. </a:t>
            </a:r>
            <a:r>
              <a:rPr lang="en-US" dirty="0" smtClean="0"/>
              <a:t>The outcome of interest is student self-efficacy. </a:t>
            </a:r>
          </a:p>
          <a:p>
            <a:pPr defTabSz="453558">
              <a:defRPr/>
            </a:pPr>
            <a:endParaRPr lang="en-US" baseline="0" dirty="0" smtClean="0"/>
          </a:p>
          <a:p>
            <a:pPr marL="0" marR="0" indent="0" algn="l" defTabSz="453558" rtl="0" eaLnBrk="1" fontAlgn="auto" latinLnBrk="0" hangingPunct="1">
              <a:lnSpc>
                <a:spcPct val="100000"/>
              </a:lnSpc>
              <a:spcBef>
                <a:spcPts val="0"/>
              </a:spcBef>
              <a:spcAft>
                <a:spcPts val="0"/>
              </a:spcAft>
              <a:buClrTx/>
              <a:buSzTx/>
              <a:buFontTx/>
              <a:buNone/>
              <a:tabLst/>
              <a:defRPr/>
            </a:pPr>
            <a:r>
              <a:rPr lang="en-US" dirty="0" smtClean="0"/>
              <a:t>Once everyone</a:t>
            </a:r>
            <a:r>
              <a:rPr lang="en-US" baseline="0" dirty="0" smtClean="0"/>
              <a:t> has </a:t>
            </a:r>
            <a:r>
              <a:rPr lang="en-US" dirty="0" smtClean="0"/>
              <a:t>completed the exercise, we will share</a:t>
            </a:r>
            <a:r>
              <a:rPr lang="en-US" baseline="0" dirty="0" smtClean="0"/>
              <a:t> the various answers that the groups came up with. </a:t>
            </a:r>
            <a:endParaRPr lang="en-US" dirty="0" smtClean="0"/>
          </a:p>
          <a:p>
            <a:pPr defTabSz="453558">
              <a:defRPr/>
            </a:pPr>
            <a:endParaRPr lang="en-US" baseline="0" dirty="0" smtClean="0"/>
          </a:p>
          <a:p>
            <a:r>
              <a:rPr lang="en-US" dirty="0" smtClean="0"/>
              <a:t>(Asking</a:t>
            </a:r>
            <a:r>
              <a:rPr lang="en-US" baseline="0" dirty="0" smtClean="0"/>
              <a:t> the whole group now) W</a:t>
            </a:r>
            <a:r>
              <a:rPr lang="en-US" dirty="0" smtClean="0"/>
              <a:t>hat might be some potential indicators for assessing student self-efficacy</a:t>
            </a:r>
            <a:r>
              <a:rPr lang="en-US" baseline="0" dirty="0" smtClean="0"/>
              <a:t>? </a:t>
            </a:r>
            <a:endParaRPr lang="en-US" dirty="0" smtClean="0"/>
          </a:p>
          <a:p>
            <a:r>
              <a:rPr lang="en-US" dirty="0" smtClean="0"/>
              <a:t>Below is a possible response:</a:t>
            </a:r>
          </a:p>
          <a:p>
            <a:pPr marL="0" indent="0">
              <a:buFontTx/>
              <a:buNone/>
            </a:pPr>
            <a:r>
              <a:rPr lang="en-US" dirty="0" smtClean="0"/>
              <a:t>- self-efficacy</a:t>
            </a:r>
            <a:r>
              <a:rPr lang="en-US" baseline="0" dirty="0" smtClean="0"/>
              <a:t> questionnaire</a:t>
            </a:r>
            <a:r>
              <a:rPr lang="en-US" dirty="0" smtClean="0"/>
              <a:t> for children (there are existing,</a:t>
            </a:r>
            <a:r>
              <a:rPr lang="en-US" baseline="0" dirty="0" smtClean="0"/>
              <a:t> evidence-based instruments for measuring children’s self-efficacy</a:t>
            </a:r>
            <a:r>
              <a:rPr lang="en-US" dirty="0" smtClean="0"/>
              <a:t>)</a:t>
            </a:r>
          </a:p>
          <a:p>
            <a:pPr marL="0" indent="0">
              <a:buFontTx/>
              <a:buNone/>
            </a:pPr>
            <a:endParaRPr lang="en-US" dirty="0" smtClean="0"/>
          </a:p>
          <a:p>
            <a:pPr marL="0" indent="0">
              <a:buFontTx/>
              <a:buNone/>
            </a:pPr>
            <a:r>
              <a:rPr lang="en-US" dirty="0" smtClean="0"/>
              <a:t>Moving to the next column, who or</a:t>
            </a:r>
            <a:r>
              <a:rPr lang="en-US" baseline="0" dirty="0" smtClean="0"/>
              <a:t> from what sources might we be able to obtain this information?  </a:t>
            </a:r>
          </a:p>
          <a:p>
            <a:pPr marL="0" indent="0">
              <a:buFontTx/>
              <a:buNone/>
            </a:pPr>
            <a:r>
              <a:rPr lang="en-US" baseline="0" dirty="0" smtClean="0"/>
              <a:t>Possible responses include:</a:t>
            </a:r>
          </a:p>
          <a:p>
            <a:pPr marL="171450" indent="-171450">
              <a:buFontTx/>
              <a:buChar char="-"/>
            </a:pPr>
            <a:r>
              <a:rPr lang="en-US" baseline="0" dirty="0" smtClean="0"/>
              <a:t>Students enrolled in the program and students enrolled in a similar school that does not deliver the literacy program</a:t>
            </a:r>
          </a:p>
          <a:p>
            <a:pPr marL="0" indent="0">
              <a:buFontTx/>
              <a:buNone/>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main difference between a quasi-experimental design study and an experimental design study is the type of comparison group</a:t>
            </a:r>
            <a:r>
              <a:rPr lang="en-US" baseline="0" dirty="0" smtClean="0"/>
              <a:t> that is identified for evaluation, with the experimental design using a control group and the QED using a statistically matched comparison group</a:t>
            </a:r>
            <a:r>
              <a:rPr lang="en-US" dirty="0" smtClean="0"/>
              <a:t>.</a:t>
            </a:r>
            <a:endParaRPr lang="en-US" baseline="0" dirty="0" smtClean="0"/>
          </a:p>
          <a:p>
            <a:pPr marL="0" indent="0">
              <a:buFontTx/>
              <a:buNone/>
            </a:pPr>
            <a:endParaRPr lang="en-US" baseline="0" dirty="0" smtClean="0"/>
          </a:p>
          <a:p>
            <a:pPr marL="0" indent="0">
              <a:buFontTx/>
              <a:buNone/>
            </a:pPr>
            <a:r>
              <a:rPr lang="en-US" baseline="0" dirty="0" smtClean="0"/>
              <a:t>Once the intervention and comparison groups have been identified, the evaluator will collect the data at two time points (pre- and post-intervention). What are possible time points for collecting these data?</a:t>
            </a:r>
          </a:p>
          <a:p>
            <a:pPr marL="0" indent="0">
              <a:buFontTx/>
              <a:buNone/>
            </a:pPr>
            <a:r>
              <a:rPr lang="en-US" baseline="0" dirty="0" smtClean="0"/>
              <a:t>Possible responses includes: </a:t>
            </a:r>
          </a:p>
          <a:p>
            <a:pPr marL="171450" indent="-171450">
              <a:buFontTx/>
              <a:buChar char="-"/>
            </a:pPr>
            <a:r>
              <a:rPr lang="en-US" baseline="0" dirty="0" smtClean="0"/>
              <a:t>At the beginning of the semester before the program begins and at the end of the semester after students in the one-on-one tutoring group have received several </a:t>
            </a:r>
            <a:r>
              <a:rPr lang="en-US" strike="noStrike" baseline="0" dirty="0" smtClean="0"/>
              <a:t>months o</a:t>
            </a:r>
            <a:r>
              <a:rPr lang="en-US" baseline="0" dirty="0" smtClean="0"/>
              <a:t>f tutoring </a:t>
            </a:r>
          </a:p>
          <a:p>
            <a:pPr marL="171450" indent="-171450">
              <a:buFontTx/>
              <a:buChar char="-"/>
            </a:pPr>
            <a:r>
              <a:rPr lang="en-US" baseline="0" dirty="0" smtClean="0"/>
              <a:t>At the beginning of the school year before the program begins and at the end of the school year</a:t>
            </a:r>
          </a:p>
          <a:p>
            <a:pPr marL="0" indent="0">
              <a:buFontTx/>
              <a:buNone/>
            </a:pPr>
            <a:endParaRPr lang="en-US" baseline="0" dirty="0" smtClean="0"/>
          </a:p>
          <a:p>
            <a:pPr marL="0" indent="0">
              <a:buFontTx/>
              <a:buNone/>
            </a:pPr>
            <a:r>
              <a:rPr lang="en-US" baseline="0" dirty="0" smtClean="0"/>
              <a:t>Finally, after the data have been gathered, how will the data be analyzed?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Below is a possible response</a:t>
            </a:r>
            <a:r>
              <a:rPr lang="en-US" baseline="0" dirty="0" smtClean="0"/>
              <a:t>:</a:t>
            </a:r>
          </a:p>
          <a:p>
            <a:pPr marL="171450" indent="-171450">
              <a:buFontTx/>
              <a:buChar char="-"/>
            </a:pPr>
            <a:r>
              <a:rPr lang="en-US" dirty="0" smtClean="0"/>
              <a:t>Statistical </a:t>
            </a:r>
            <a:r>
              <a:rPr lang="en-US" dirty="0"/>
              <a:t>tests (in this case, difference-in-differences methods) </a:t>
            </a:r>
            <a:r>
              <a:rPr lang="en-US" dirty="0" smtClean="0"/>
              <a:t>can be used </a:t>
            </a:r>
            <a:r>
              <a:rPr lang="en-US" dirty="0"/>
              <a:t>to compare program </a:t>
            </a:r>
            <a:r>
              <a:rPr lang="en-US" dirty="0" smtClean="0"/>
              <a:t>students </a:t>
            </a:r>
            <a:r>
              <a:rPr lang="en-US" dirty="0"/>
              <a:t>with their matched comparison group by subtracting the average outcome (gain) in the comparison group from the average outcome (gain) in the</a:t>
            </a:r>
            <a:r>
              <a:rPr lang="en-US" strike="noStrike" dirty="0"/>
              <a:t> intervention </a:t>
            </a:r>
            <a:r>
              <a:rPr lang="en-US" dirty="0" smtClean="0"/>
              <a:t>group</a:t>
            </a:r>
            <a:r>
              <a:rPr lang="en-US" dirty="0"/>
              <a:t>. </a:t>
            </a:r>
            <a:endParaRPr lang="en-US" dirty="0" smtClean="0"/>
          </a:p>
          <a:p>
            <a:pPr marL="0" indent="0">
              <a:buFontTx/>
              <a:buNone/>
            </a:pPr>
            <a:endParaRPr lang="en-US" dirty="0" smtClean="0"/>
          </a:p>
          <a:p>
            <a:pPr marL="0" indent="0">
              <a:buFontTx/>
              <a:buNone/>
            </a:pPr>
            <a:r>
              <a:rPr lang="en-US" dirty="0" smtClean="0"/>
              <a:t>Such </a:t>
            </a:r>
            <a:r>
              <a:rPr lang="en-US" dirty="0"/>
              <a:t>analyses may show that, on average, </a:t>
            </a:r>
            <a:r>
              <a:rPr lang="en-US" dirty="0" smtClean="0"/>
              <a:t>students </a:t>
            </a:r>
            <a:r>
              <a:rPr lang="en-US" dirty="0"/>
              <a:t>participating in the </a:t>
            </a:r>
            <a:r>
              <a:rPr lang="en-US" dirty="0" smtClean="0"/>
              <a:t>one-on-one tutoring program have higher rates of increase in self-efficacy than students at schools without a similar literacy intervention. </a:t>
            </a:r>
          </a:p>
          <a:p>
            <a:pPr marL="0" indent="0">
              <a:buFontTx/>
              <a:buNone/>
            </a:pPr>
            <a:endParaRPr lang="en-US" baseline="0" dirty="0" smtClean="0"/>
          </a:p>
        </p:txBody>
      </p:sp>
      <p:sp>
        <p:nvSpPr>
          <p:cNvPr id="5" name="Slide Number Placeholder 4"/>
          <p:cNvSpPr>
            <a:spLocks noGrp="1"/>
          </p:cNvSpPr>
          <p:nvPr>
            <p:ph type="sldNum" sz="quarter" idx="11"/>
          </p:nvPr>
        </p:nvSpPr>
        <p:spPr/>
        <p:txBody>
          <a:bodyPr/>
          <a:lstStyle/>
          <a:p>
            <a:fld id="{DA910615-33E9-A44A-87B7-52BAF2946AF9}" type="slidenum">
              <a:rPr lang="en-US" smtClean="0"/>
              <a:pPr/>
              <a:t>35</a:t>
            </a:fld>
            <a:endParaRPr lang="en-US"/>
          </a:p>
        </p:txBody>
      </p:sp>
    </p:spTree>
    <p:extLst>
      <p:ext uri="{BB962C8B-B14F-4D97-AF65-F5344CB8AC3E}">
        <p14:creationId xmlns:p14="http://schemas.microsoft.com/office/powerpoint/2010/main" val="67967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3558">
              <a:defRPr/>
            </a:pPr>
            <a:r>
              <a:rPr lang="en-US" u="sng" dirty="0" smtClean="0"/>
              <a:t>Facilitator notes</a:t>
            </a:r>
            <a:r>
              <a:rPr lang="en-US" dirty="0" smtClean="0"/>
              <a:t>: </a:t>
            </a:r>
            <a:r>
              <a:rPr lang="en-US" i="1" dirty="0" smtClean="0"/>
              <a:t>This slide is only intended to be an example for the facilitator who</a:t>
            </a:r>
            <a:r>
              <a:rPr lang="en-US" i="1" baseline="0" dirty="0" smtClean="0"/>
              <a:t> may or may not elect to present this to the audience. The group exercise will likely yield a different set of outcomes of interest and their measurement, data sources, timing of data collection, and methods for data analysis than the examples listed here. </a:t>
            </a:r>
            <a:endParaRPr lang="en-US" baseline="0" dirty="0" smtClean="0"/>
          </a:p>
        </p:txBody>
      </p:sp>
      <p:sp>
        <p:nvSpPr>
          <p:cNvPr id="5" name="Slide Number Placeholder 4"/>
          <p:cNvSpPr>
            <a:spLocks noGrp="1"/>
          </p:cNvSpPr>
          <p:nvPr>
            <p:ph type="sldNum" sz="quarter" idx="11"/>
          </p:nvPr>
        </p:nvSpPr>
        <p:spPr/>
        <p:txBody>
          <a:bodyPr/>
          <a:lstStyle/>
          <a:p>
            <a:fld id="{DA910615-33E9-A44A-87B7-52BAF2946AF9}" type="slidenum">
              <a:rPr lang="en-US" smtClean="0"/>
              <a:pPr/>
              <a:t>36</a:t>
            </a:fld>
            <a:endParaRPr lang="en-US"/>
          </a:p>
        </p:txBody>
      </p:sp>
    </p:spTree>
    <p:extLst>
      <p:ext uri="{BB962C8B-B14F-4D97-AF65-F5344CB8AC3E}">
        <p14:creationId xmlns:p14="http://schemas.microsoft.com/office/powerpoint/2010/main" val="67967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u="sng" dirty="0" smtClean="0"/>
              <a:t>Facilitator Notes</a:t>
            </a:r>
            <a:r>
              <a:rPr lang="en-US" altLang="en-US" dirty="0" smtClean="0"/>
              <a:t>: Now that we have presented on the different evaluation designs,</a:t>
            </a:r>
            <a:r>
              <a:rPr lang="en-US" altLang="en-US" baseline="0" dirty="0" smtClean="0"/>
              <a:t> we want to conclude this presentation by discussing the evaluation designs as they pertain to CNCS’ evaluation requirements. I</a:t>
            </a:r>
            <a:r>
              <a:rPr lang="en-US" altLang="en-US" dirty="0" smtClean="0"/>
              <a:t>t is important to note that CNCS</a:t>
            </a:r>
            <a:r>
              <a:rPr lang="en-US" altLang="en-US" baseline="0" dirty="0" smtClean="0"/>
              <a:t> has different evaluation requirements for large and small </a:t>
            </a:r>
            <a:r>
              <a:rPr lang="en-US" altLang="en-US" baseline="0" dirty="0" err="1" smtClean="0"/>
              <a:t>recompeting</a:t>
            </a:r>
            <a:r>
              <a:rPr lang="en-US" altLang="en-US" baseline="0" dirty="0" smtClean="0"/>
              <a:t> grantees in terms of which evaluation design they </a:t>
            </a:r>
            <a:r>
              <a:rPr lang="en-US" altLang="en-US" strike="noStrike" baseline="0" dirty="0" smtClean="0"/>
              <a:t>may </a:t>
            </a:r>
            <a:r>
              <a:rPr lang="en-US" altLang="en-US" baseline="0" dirty="0" smtClean="0"/>
              <a:t>use to assess their programs. Large grantees are those receiving annual CNCS funds of $500,000 or more. Small grantees are those receiving annual CNCS funds of less than $500,000. You should note which type of design is required for your program.</a:t>
            </a:r>
          </a:p>
          <a:p>
            <a:endParaRPr lang="en-US" altLang="en-US" baseline="0" dirty="0" smtClean="0"/>
          </a:p>
        </p:txBody>
      </p:sp>
      <p:sp>
        <p:nvSpPr>
          <p:cNvPr id="4" name="Slide Number Placeholder 3"/>
          <p:cNvSpPr>
            <a:spLocks noGrp="1"/>
          </p:cNvSpPr>
          <p:nvPr>
            <p:ph type="sldNum" sz="quarter" idx="5"/>
          </p:nvPr>
        </p:nvSpPr>
        <p:spPr/>
        <p:txBody>
          <a:bodyPr/>
          <a:lstStyle/>
          <a:p>
            <a:pPr>
              <a:defRPr/>
            </a:pPr>
            <a:fld id="{DB1A338A-902C-4C8A-BE34-E6F1B3D09874}" type="slidenum">
              <a:rPr lang="en-US">
                <a:solidFill>
                  <a:prstClr val="black"/>
                </a:solidFill>
              </a:rPr>
              <a:pPr>
                <a:defRPr/>
              </a:pPr>
              <a:t>37</a:t>
            </a:fld>
            <a:endParaRPr lang="en-US" dirty="0">
              <a:solidFill>
                <a:prstClr val="black"/>
              </a:solidFill>
            </a:endParaRPr>
          </a:p>
        </p:txBody>
      </p:sp>
    </p:spTree>
    <p:extLst>
      <p:ext uri="{BB962C8B-B14F-4D97-AF65-F5344CB8AC3E}">
        <p14:creationId xmlns:p14="http://schemas.microsoft.com/office/powerpoint/2010/main" val="25118238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Facilitator notes</a:t>
            </a:r>
            <a:r>
              <a:rPr lang="en-US" dirty="0" smtClean="0"/>
              <a:t>: Here we provide a list of resources</a:t>
            </a:r>
            <a:r>
              <a:rPr lang="en-US" baseline="0" dirty="0" smtClean="0"/>
              <a:t> on evaluation design that you may find helpful. </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38</a:t>
            </a:fld>
            <a:endParaRPr lang="en-US"/>
          </a:p>
        </p:txBody>
      </p:sp>
    </p:spTree>
    <p:extLst>
      <p:ext uri="{BB962C8B-B14F-4D97-AF65-F5344CB8AC3E}">
        <p14:creationId xmlns:p14="http://schemas.microsoft.com/office/powerpoint/2010/main" val="16040277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Facilitator notes</a:t>
            </a:r>
            <a:r>
              <a:rPr lang="en-US" dirty="0" smtClean="0"/>
              <a:t>: Does</a:t>
            </a:r>
            <a:r>
              <a:rPr lang="en-US" baseline="0" dirty="0" smtClean="0"/>
              <a:t> anyone have any questions?</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39</a:t>
            </a:fld>
            <a:endParaRPr lang="en-US"/>
          </a:p>
        </p:txBody>
      </p:sp>
    </p:spTree>
    <p:extLst>
      <p:ext uri="{BB962C8B-B14F-4D97-AF65-F5344CB8AC3E}">
        <p14:creationId xmlns:p14="http://schemas.microsoft.com/office/powerpoint/2010/main" val="791844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202">
              <a:defRPr/>
            </a:pPr>
            <a:r>
              <a:rPr lang="en-US" u="sng" dirty="0" smtClean="0"/>
              <a:t>Facilitator Notes</a:t>
            </a:r>
            <a:r>
              <a:rPr lang="en-US" dirty="0" smtClean="0"/>
              <a:t>:</a:t>
            </a:r>
            <a:r>
              <a:rPr lang="en-US" baseline="0" dirty="0" smtClean="0"/>
              <a:t> </a:t>
            </a:r>
            <a:r>
              <a:rPr lang="en-US" dirty="0"/>
              <a:t>Evaluation is the use of research methods to assess a program’s design, implementation, and/or outcomes. </a:t>
            </a:r>
            <a:r>
              <a:rPr lang="en-US" dirty="0" smtClean="0">
                <a:effectLst/>
              </a:rPr>
              <a:t>Every evaluation is essentially a research or discovery project. </a:t>
            </a:r>
            <a:r>
              <a:rPr lang="en-US" dirty="0"/>
              <a:t>Evaluation looks at the results of your investment of time, expertise, resources and energy, and compares those results with what you said you wanted to </a:t>
            </a:r>
            <a:r>
              <a:rPr lang="en-US" dirty="0" smtClean="0"/>
              <a:t>achieve in your program’s logic model. </a:t>
            </a:r>
            <a:r>
              <a:rPr lang="en-US" dirty="0" smtClean="0">
                <a:effectLst/>
              </a:rPr>
              <a:t>Your research may be about determining how effective your program or intervention is overall, which parts of it are working well, and which components need adjustment. </a:t>
            </a:r>
          </a:p>
          <a:p>
            <a:pPr defTabSz="462202">
              <a:defRPr/>
            </a:pPr>
            <a:endParaRPr lang="en-US" dirty="0" smtClean="0">
              <a:effectLst/>
            </a:endParaRPr>
          </a:p>
          <a:p>
            <a:pPr marL="0" marR="0" lvl="1" indent="0" algn="l" defTabSz="462202" rtl="0" eaLnBrk="1" fontAlgn="auto" latinLnBrk="0" hangingPunct="1">
              <a:lnSpc>
                <a:spcPct val="100000"/>
              </a:lnSpc>
              <a:spcBef>
                <a:spcPts val="0"/>
              </a:spcBef>
              <a:spcAft>
                <a:spcPts val="0"/>
              </a:spcAft>
              <a:buClrTx/>
              <a:buSzTx/>
              <a:buFontTx/>
              <a:buNone/>
              <a:tabLst/>
              <a:defRPr/>
            </a:pPr>
            <a:r>
              <a:rPr lang="en-US" dirty="0" smtClean="0">
                <a:cs typeface="Arial" panose="020B0604020202020204" pitchFamily="34" charset="0"/>
              </a:rPr>
              <a:t>For more information on logic models, CNCS grantees should refer to the module, “How to Develop a Program Logic Model” located on the Knowledge Network.</a:t>
            </a:r>
            <a:endParaRPr lang="en-US" dirty="0" smtClean="0"/>
          </a:p>
          <a:p>
            <a:pPr defTabSz="462202">
              <a:defRPr/>
            </a:pPr>
            <a:endParaRPr lang="en-US" dirty="0" smtClean="0"/>
          </a:p>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4</a:t>
            </a:fld>
            <a:endParaRPr lang="en-US"/>
          </a:p>
        </p:txBody>
      </p:sp>
    </p:spTree>
    <p:extLst>
      <p:ext uri="{BB962C8B-B14F-4D97-AF65-F5344CB8AC3E}">
        <p14:creationId xmlns:p14="http://schemas.microsoft.com/office/powerpoint/2010/main" val="4166688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defTabSz="457165">
              <a:defRPr/>
            </a:pPr>
            <a:r>
              <a:rPr lang="en-US" u="sng" dirty="0"/>
              <a:t>Facilitator notes</a:t>
            </a:r>
            <a:r>
              <a:rPr lang="en-US" dirty="0"/>
              <a:t>: Before we discuss evaluation design, we first want to provide you with a brief overview of performance measurement and program evaluation and, in particular, how these activities differ from one another. While both performance measurement and program evaluation are considered measurement activities, the two activities serve different purposes.</a:t>
            </a:r>
          </a:p>
          <a:p>
            <a:pPr defTabSz="457165">
              <a:defRPr/>
            </a:pPr>
            <a:endParaRPr lang="en-US" dirty="0"/>
          </a:p>
          <a:p>
            <a:pPr defTabSz="457165">
              <a:defRPr/>
            </a:pPr>
            <a:r>
              <a:rPr lang="en-US" dirty="0"/>
              <a:t>Some of you may already know what performance measurement is because it’s an activity that you </a:t>
            </a:r>
            <a:r>
              <a:rPr lang="en-US" dirty="0" smtClean="0"/>
              <a:t>should already be doing </a:t>
            </a:r>
            <a:r>
              <a:rPr lang="en-US" dirty="0"/>
              <a:t>in your program. Performance measurement is </a:t>
            </a:r>
            <a:r>
              <a:rPr lang="en-US" dirty="0" smtClean="0"/>
              <a:t>the ongoing </a:t>
            </a:r>
            <a:r>
              <a:rPr lang="en-US" dirty="0"/>
              <a:t>monitoring and reporting of program accomplishments and progress toward its pre-established goals. For many programs, this includes collecting data on the specific activities carried out and the direct products and services produced by your program’s activities (</a:t>
            </a:r>
            <a:r>
              <a:rPr lang="en-US" dirty="0" smtClean="0"/>
              <a:t>outputs and outcomes). </a:t>
            </a:r>
            <a:r>
              <a:rPr lang="en-US" dirty="0"/>
              <a:t>Performance measurement data help you understand what level of performance is achieved by the program/intervention.</a:t>
            </a:r>
          </a:p>
          <a:p>
            <a:pPr defTabSz="457165">
              <a:defRPr/>
            </a:pPr>
            <a:endParaRPr lang="en-US" dirty="0"/>
          </a:p>
          <a:p>
            <a:pPr defTabSz="457165">
              <a:defRPr/>
            </a:pPr>
            <a:r>
              <a:rPr lang="en-US" dirty="0"/>
              <a:t>Program evaluation, on the other hand, is an in-depth research activity that answers specific questions or tests hypotheses about program processes and/or program outcomes</a:t>
            </a:r>
            <a:r>
              <a:rPr lang="en-US" dirty="0">
                <a:cs typeface="Arial" panose="020B0604020202020204" pitchFamily="34" charset="0"/>
              </a:rPr>
              <a:t>. The results enable you to arrive at a judgment of whether the intervention or a specific component of the intervention works or does not work as expected, and also what adjustments may be needed to improve the program. A key difference between performance measurement and program evaluation is that program evaluation helps you understand and explain why you’re seeing the program results.</a:t>
            </a:r>
          </a:p>
          <a:p>
            <a:pPr defTabSz="457165">
              <a:defRPr/>
            </a:pPr>
            <a:endParaRPr lang="en-US" dirty="0" smtClean="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u="none" baseline="0" dirty="0" smtClean="0">
                <a:latin typeface="+mn-lt"/>
              </a:rPr>
              <a:t>Logic </a:t>
            </a:r>
            <a:r>
              <a:rPr lang="en-US" sz="1200" dirty="0" smtClean="0">
                <a:latin typeface="+mn-lt"/>
              </a:rPr>
              <a:t>models can be used as a tool in both performance</a:t>
            </a:r>
            <a:r>
              <a:rPr lang="en-US" sz="1200" baseline="0" dirty="0" smtClean="0">
                <a:latin typeface="+mn-lt"/>
              </a:rPr>
              <a:t> measurement and evaluation. Logic models can help you plan your performance measurement activities by </a:t>
            </a:r>
            <a:r>
              <a:rPr lang="en-US" sz="1200" kern="1200" baseline="0" dirty="0" smtClean="0">
                <a:effectLst/>
                <a:latin typeface="+mn-lt"/>
                <a:cs typeface="Arial" panose="020B0604020202020204" pitchFamily="34" charset="0"/>
              </a:rPr>
              <a:t>i</a:t>
            </a:r>
            <a:r>
              <a:rPr lang="en-US" sz="1200" kern="1200" dirty="0" smtClean="0">
                <a:effectLst/>
                <a:latin typeface="+mn-lt"/>
                <a:cs typeface="Arial" panose="020B0604020202020204" pitchFamily="34" charset="0"/>
              </a:rPr>
              <a:t>dentifying which</a:t>
            </a:r>
            <a:r>
              <a:rPr lang="en-US" sz="1200" kern="1200" baseline="0" dirty="0" smtClean="0">
                <a:effectLst/>
                <a:latin typeface="+mn-lt"/>
                <a:cs typeface="Arial" panose="020B0604020202020204" pitchFamily="34" charset="0"/>
              </a:rPr>
              <a:t> components of your program </a:t>
            </a:r>
            <a:r>
              <a:rPr lang="en-US" sz="1200" kern="1200" dirty="0" smtClean="0">
                <a:effectLst/>
                <a:latin typeface="+mn-lt"/>
                <a:cs typeface="Arial" panose="020B0604020202020204" pitchFamily="34" charset="0"/>
              </a:rPr>
              <a:t>(resources</a:t>
            </a:r>
            <a:r>
              <a:rPr lang="en-US" sz="1200" kern="1200" baseline="0" dirty="0" smtClean="0">
                <a:effectLst/>
                <a:latin typeface="+mn-lt"/>
                <a:cs typeface="Arial" panose="020B0604020202020204" pitchFamily="34" charset="0"/>
              </a:rPr>
              <a:t>, activities, outputs, outcomes) to include in your performance measurement. Logic models also can help you i</a:t>
            </a:r>
            <a:r>
              <a:rPr lang="en-US" sz="1200" kern="1200" dirty="0" smtClean="0">
                <a:effectLst/>
                <a:latin typeface="+mn-lt"/>
                <a:cs typeface="Arial" panose="020B0604020202020204" pitchFamily="34" charset="0"/>
              </a:rPr>
              <a:t>dentify indicator</a:t>
            </a:r>
            <a:r>
              <a:rPr lang="en-US" sz="1200" kern="1200" baseline="0" dirty="0" smtClean="0">
                <a:effectLst/>
                <a:latin typeface="+mn-lt"/>
                <a:cs typeface="Arial" panose="020B0604020202020204" pitchFamily="34" charset="0"/>
              </a:rPr>
              <a:t>s and measures of progress or performance that align with </a:t>
            </a:r>
            <a:r>
              <a:rPr lang="en-US" sz="1200" kern="1200" dirty="0" smtClean="0">
                <a:effectLst/>
                <a:latin typeface="+mn-lt"/>
                <a:cs typeface="Arial" panose="020B0604020202020204" pitchFamily="34" charset="0"/>
              </a:rPr>
              <a:t>program components. Logic models also </a:t>
            </a:r>
            <a:r>
              <a:rPr lang="en-US" baseline="0" dirty="0" smtClean="0">
                <a:solidFill>
                  <a:schemeClr val="tx1"/>
                </a:solidFill>
              </a:rPr>
              <a:t>can inform program evaluation by helping you make informed decisions about what to evaluate, when to evaluate, and how you will evaluate. Your logic model can be used as a tool to help you focus your evaluation with respect to the following: </a:t>
            </a:r>
            <a:endParaRPr lang="en-US" sz="1200" kern="1200" baseline="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dirty="0" smtClean="0">
                <a:solidFill>
                  <a:schemeClr val="tx1"/>
                </a:solidFill>
              </a:rPr>
              <a:t>Identify questions you want</a:t>
            </a:r>
            <a:r>
              <a:rPr lang="en-US" sz="1200" baseline="0" dirty="0" smtClean="0">
                <a:solidFill>
                  <a:schemeClr val="tx1"/>
                </a:solidFill>
              </a:rPr>
              <a:t> or need </a:t>
            </a:r>
            <a:r>
              <a:rPr lang="en-US" sz="1200" dirty="0" smtClean="0">
                <a:solidFill>
                  <a:schemeClr val="tx1"/>
                </a:solidFill>
              </a:rPr>
              <a:t>answered about your program</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dirty="0" smtClean="0">
                <a:solidFill>
                  <a:schemeClr val="tx1"/>
                </a:solidFill>
              </a:rPr>
              <a:t>Identify which aspects of your program to evaluate (e.g., will you evaluate a subset</a:t>
            </a:r>
            <a:r>
              <a:rPr lang="en-US" sz="1200" baseline="0" dirty="0" smtClean="0">
                <a:solidFill>
                  <a:schemeClr val="tx1"/>
                </a:solidFill>
              </a:rPr>
              <a:t> or all of your </a:t>
            </a:r>
            <a:r>
              <a:rPr lang="en-US" sz="1200" dirty="0" smtClean="0">
                <a:solidFill>
                  <a:schemeClr val="tx1"/>
                </a:solidFill>
              </a:rPr>
              <a:t>AmeriCorps activities?;</a:t>
            </a:r>
            <a:r>
              <a:rPr lang="en-US" sz="1200" baseline="0" dirty="0" smtClean="0">
                <a:solidFill>
                  <a:schemeClr val="tx1"/>
                </a:solidFill>
              </a:rPr>
              <a:t> will you evaluate your program’s </a:t>
            </a:r>
            <a:r>
              <a:rPr lang="en-US" sz="1200" dirty="0" smtClean="0">
                <a:solidFill>
                  <a:schemeClr val="tx1"/>
                </a:solidFill>
              </a:rPr>
              <a:t>short-term</a:t>
            </a:r>
            <a:r>
              <a:rPr lang="en-US" sz="1200" baseline="0" dirty="0" smtClean="0">
                <a:solidFill>
                  <a:schemeClr val="tx1"/>
                </a:solidFill>
              </a:rPr>
              <a:t> outcomes?)</a:t>
            </a:r>
            <a:r>
              <a:rPr lang="en-US" sz="1200" dirty="0" smtClean="0">
                <a:solidFill>
                  <a:schemeClr val="tx1"/>
                </a:solidFill>
              </a:rPr>
              <a:t>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dirty="0" smtClean="0">
                <a:solidFill>
                  <a:schemeClr val="tx1"/>
                </a:solidFill>
              </a:rPr>
              <a:t>Determine the appropriate evaluation design (e.g., will you use a process or</a:t>
            </a:r>
            <a:r>
              <a:rPr lang="en-US" sz="1200" baseline="0" dirty="0" smtClean="0">
                <a:solidFill>
                  <a:schemeClr val="tx1"/>
                </a:solidFill>
              </a:rPr>
              <a:t> an</a:t>
            </a:r>
            <a:r>
              <a:rPr lang="en-US" sz="1200" dirty="0" smtClean="0">
                <a:solidFill>
                  <a:schemeClr val="tx1"/>
                </a:solidFill>
              </a:rPr>
              <a:t> impact evaluation design,</a:t>
            </a:r>
            <a:r>
              <a:rPr lang="en-US" sz="1200" baseline="0" dirty="0" smtClean="0">
                <a:solidFill>
                  <a:schemeClr val="tx1"/>
                </a:solidFill>
              </a:rPr>
              <a:t> or a combination of both?</a:t>
            </a:r>
            <a:r>
              <a:rPr lang="en-US" sz="1200" dirty="0" smtClean="0">
                <a:solidFill>
                  <a:schemeClr val="tx1"/>
                </a:solidFill>
              </a:rPr>
              <a:t>)</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dirty="0" smtClean="0">
                <a:solidFill>
                  <a:schemeClr val="tx1"/>
                </a:solidFill>
              </a:rPr>
              <a:t>Identify what</a:t>
            </a:r>
            <a:r>
              <a:rPr lang="en-US" sz="1200" baseline="0" dirty="0" smtClean="0">
                <a:solidFill>
                  <a:schemeClr val="tx1"/>
                </a:solidFill>
              </a:rPr>
              <a:t> information to collect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dirty="0" smtClean="0">
                <a:solidFill>
                  <a:schemeClr val="tx1"/>
                </a:solidFill>
              </a:rPr>
              <a:t>Identify measures and data collection methods</a:t>
            </a:r>
            <a:endParaRPr lang="en-US" sz="1200" baseline="0" dirty="0" smtClean="0">
              <a:solidFill>
                <a:schemeClr val="tx1"/>
              </a:solidFill>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dirty="0" smtClean="0">
                <a:solidFill>
                  <a:schemeClr val="tx1"/>
                </a:solidFill>
              </a:rPr>
              <a:t>Determine an appropriate timeframe</a:t>
            </a:r>
            <a:r>
              <a:rPr lang="en-US" sz="1200" b="1" dirty="0" smtClean="0">
                <a:solidFill>
                  <a:schemeClr val="tx1"/>
                </a:solidFill>
              </a:rPr>
              <a:t> </a:t>
            </a:r>
            <a:r>
              <a:rPr lang="en-US" sz="1200" dirty="0" smtClean="0">
                <a:solidFill>
                  <a:schemeClr val="tx1"/>
                </a:solidFill>
              </a:rPr>
              <a:t>for your evaluation</a:t>
            </a:r>
          </a:p>
          <a:p>
            <a:pPr defTabSz="457165">
              <a:defRPr/>
            </a:pPr>
            <a:endParaRPr lang="en-US" dirty="0">
              <a:cs typeface="Arial" panose="020B0604020202020204" pitchFamily="34" charset="0"/>
            </a:endParaRPr>
          </a:p>
          <a:p>
            <a:pPr defTabSz="457165">
              <a:defRPr/>
            </a:pPr>
            <a:r>
              <a:rPr lang="en-US" dirty="0"/>
              <a:t>It is important to keep in mind that performance measurement and program evaluation are not mutually exclusive. Grantees already engaged in performance measurement activities can build on that work as they plan for a program evaluation. For example, let’s say your program is already collecting data to monitor and report on your program’s progress toward achieving its expected outcomes for program beneficiaries. </a:t>
            </a:r>
            <a:r>
              <a:rPr lang="en-US" dirty="0" smtClean="0"/>
              <a:t>If your program decides to conduct an evaluation, it may be that you continue to collect the SAME outcomes data, but use it to answer specific questions about your program and perhaps collect the same data from a comparison group that does not participate in your program.</a:t>
            </a:r>
            <a:endParaRPr lang="en-US" dirty="0"/>
          </a:p>
          <a:p>
            <a:pPr defTabSz="457165">
              <a:defRPr/>
            </a:pPr>
            <a:endParaRPr lang="en-US" dirty="0"/>
          </a:p>
          <a:p>
            <a:pPr defTabSz="457165">
              <a:defRPr/>
            </a:pPr>
            <a:r>
              <a:rPr lang="en-US" dirty="0"/>
              <a:t>Grantees who want to learn more about </a:t>
            </a:r>
            <a:r>
              <a:rPr lang="en-US" dirty="0" smtClean="0"/>
              <a:t>program evaluation can </a:t>
            </a:r>
            <a:r>
              <a:rPr lang="en-US" dirty="0"/>
              <a:t>refer to the Knowledge Network webpage.</a:t>
            </a:r>
          </a:p>
          <a:p>
            <a:pPr defTabSz="457165">
              <a:defRPr/>
            </a:pPr>
            <a:r>
              <a:rPr lang="en-US" dirty="0"/>
              <a:t>https://</a:t>
            </a:r>
            <a:r>
              <a:rPr lang="en-US" dirty="0" smtClean="0"/>
              <a:t>www.nationalserviceresources.gov/evaluation-americorps</a:t>
            </a:r>
          </a:p>
          <a:p>
            <a:pPr defTabSz="457165">
              <a:defRPr/>
            </a:pPr>
            <a:endParaRPr lang="en-US" dirty="0" smtClean="0"/>
          </a:p>
          <a:p>
            <a:pPr marL="0" marR="0" indent="0" algn="l" defTabSz="457165" rtl="0" eaLnBrk="1" fontAlgn="auto" latinLnBrk="0" hangingPunct="1">
              <a:lnSpc>
                <a:spcPct val="100000"/>
              </a:lnSpc>
              <a:spcBef>
                <a:spcPts val="0"/>
              </a:spcBef>
              <a:spcAft>
                <a:spcPts val="0"/>
              </a:spcAft>
              <a:buClrTx/>
              <a:buSzTx/>
              <a:buFontTx/>
              <a:buNone/>
              <a:tabLst/>
              <a:defRPr/>
            </a:pPr>
            <a:r>
              <a:rPr lang="en-US" dirty="0" smtClean="0"/>
              <a:t>Grantees who want to learn more about performance measurement can refer to the Knowledge Network webpage.</a:t>
            </a:r>
          </a:p>
          <a:p>
            <a:pPr defTabSz="457165">
              <a:defRPr/>
            </a:pPr>
            <a:r>
              <a:rPr lang="en-US" dirty="0" smtClean="0"/>
              <a:t>https://www.nationalserviceresources.gov/npm/ac</a:t>
            </a:r>
            <a:endParaRPr lang="en-US" dirty="0"/>
          </a:p>
          <a:p>
            <a:pPr defTabSz="457165">
              <a:defRPr/>
            </a:pPr>
            <a:endParaRPr lang="en-US" dirty="0"/>
          </a:p>
          <a:p>
            <a:pPr defTabSz="457165">
              <a:defRPr/>
            </a:pPr>
            <a:endParaRPr lang="en-US" dirty="0"/>
          </a:p>
          <a:p>
            <a:pPr defTabSz="457165">
              <a:defRPr/>
            </a:pP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65708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lvl="0">
              <a:lnSpc>
                <a:spcPct val="100000"/>
              </a:lnSpc>
            </a:pPr>
            <a:r>
              <a:rPr lang="en-US" sz="1200" u="sng" dirty="0"/>
              <a:t>Facilitators Notes</a:t>
            </a:r>
            <a:r>
              <a:rPr lang="en-US" sz="1200" dirty="0"/>
              <a:t>: This diagram i</a:t>
            </a:r>
            <a:r>
              <a:rPr lang="en-US" altLang="en-US" sz="1200" dirty="0"/>
              <a:t>llustrates </a:t>
            </a:r>
            <a:r>
              <a:rPr lang="en-US" altLang="en-US" sz="1200" dirty="0" smtClean="0"/>
              <a:t>CNCS’s </a:t>
            </a:r>
            <a:r>
              <a:rPr lang="en-US" altLang="en-US" sz="1200" dirty="0"/>
              <a:t>overall developmental approach. It shows that evidence falls along a continuum with the understanding that identifying an evidence-based program model requires organizational capacities that correspond to an organization’s life cycle. The key building blocks for generating evidence are shown in the diagram. The first step is identifying a strong program design by g</a:t>
            </a:r>
            <a:r>
              <a:rPr lang="en-US" sz="1200" dirty="0"/>
              <a:t>athering evidence that supports the intervention to be used. During this initial process, it is helpful to develop a logic model which clearly communicates the central model of your program. We will discuss logic models in more detail later in this presentation. </a:t>
            </a:r>
            <a:r>
              <a:rPr lang="en-US" sz="1200" dirty="0" smtClean="0"/>
              <a:t>It</a:t>
            </a:r>
            <a:r>
              <a:rPr lang="en-US" sz="1200" baseline="0" dirty="0" smtClean="0"/>
              <a:t> also </a:t>
            </a:r>
            <a:r>
              <a:rPr lang="en-US" sz="1200" dirty="0" smtClean="0"/>
              <a:t>is </a:t>
            </a:r>
            <a:r>
              <a:rPr lang="en-US" sz="1200" dirty="0"/>
              <a:t>recommended that the program be piloted during this initial step to</a:t>
            </a:r>
            <a:r>
              <a:rPr lang="en-US" altLang="en-US" sz="1200" dirty="0"/>
              <a:t> ensure its effective implementation prior to expanding the program more widely.</a:t>
            </a:r>
          </a:p>
          <a:p>
            <a:pPr lvl="0">
              <a:lnSpc>
                <a:spcPct val="100000"/>
              </a:lnSpc>
            </a:pPr>
            <a:endParaRPr lang="en-US" altLang="en-US" sz="1200" dirty="0"/>
          </a:p>
          <a:p>
            <a:pPr lvl="0">
              <a:lnSpc>
                <a:spcPct val="100000"/>
              </a:lnSpc>
            </a:pPr>
            <a:r>
              <a:rPr lang="en-US" altLang="en-US" sz="1200" dirty="0"/>
              <a:t>Once a strong program design has been identified, the second building block is ensuring the effective full implementation of the program. Efforts should be made to document program processes, ensure fidelity to the central program model, evaluate program quality and efficiency, and establish continuous process improvement protocols. Much of these activities can be supported through the identification and regular monitoring of performance measures. </a:t>
            </a:r>
          </a:p>
          <a:p>
            <a:pPr>
              <a:lnSpc>
                <a:spcPct val="100000"/>
              </a:lnSpc>
            </a:pPr>
            <a:endParaRPr lang="en-US" altLang="en-US" sz="1200" dirty="0"/>
          </a:p>
          <a:p>
            <a:pPr lvl="0">
              <a:lnSpc>
                <a:spcPct val="100000"/>
              </a:lnSpc>
            </a:pPr>
            <a:r>
              <a:rPr lang="en-US" altLang="en-US" sz="1200" dirty="0"/>
              <a:t>The next level in the continuum is assessing the program’s outcomes. This process involves d</a:t>
            </a:r>
            <a:r>
              <a:rPr lang="en-US" sz="1200" dirty="0"/>
              <a:t>eveloping indicators for measuring outcomes, possibly conducting one of the less rigorous </a:t>
            </a:r>
            <a:r>
              <a:rPr lang="en-US" sz="1200" dirty="0" smtClean="0"/>
              <a:t>outcome </a:t>
            </a:r>
            <a:r>
              <a:rPr lang="en-US" sz="1200" dirty="0"/>
              <a:t>evaluation designs, such as a single group pre-post design to measure program outcomes, and conducting a thorough process evaluation. We will discuss what these types of evaluation designs entail later in this presentation. </a:t>
            </a:r>
          </a:p>
          <a:p>
            <a:pPr lvl="0">
              <a:lnSpc>
                <a:spcPct val="100000"/>
              </a:lnSpc>
            </a:pPr>
            <a:endParaRPr lang="en-US" sz="1200" dirty="0"/>
          </a:p>
          <a:p>
            <a:pPr lvl="0">
              <a:lnSpc>
                <a:spcPct val="100000"/>
              </a:lnSpc>
            </a:pPr>
            <a:r>
              <a:rPr lang="en-US" sz="1200" dirty="0"/>
              <a:t>One step further in the continuum is obtaining evidence of positive program outcomes by examining the linkages between program activities and outcomes. Programs at this level of the continuum will have p</a:t>
            </a:r>
            <a:r>
              <a:rPr lang="en-US" sz="1200" dirty="0">
                <a:ea typeface="ＭＳ Ｐゴシック" pitchFamily="34" charset="-128"/>
                <a:cs typeface="Tahoma" pitchFamily="34" charset="0"/>
              </a:rPr>
              <a:t>erformed</a:t>
            </a:r>
            <a:r>
              <a:rPr lang="en-US" sz="1200" dirty="0">
                <a:ea typeface="ＭＳ Ｐゴシック" pitchFamily="-111" charset="-128"/>
                <a:sym typeface="Bookshelf Symbol 7" pitchFamily="-111" charset="2"/>
              </a:rPr>
              <a:t> multiple pre- and post-evaluations and conducted </a:t>
            </a:r>
            <a:r>
              <a:rPr lang="en-US" sz="1200" dirty="0" smtClean="0">
                <a:ea typeface="ＭＳ Ｐゴシック" pitchFamily="-111" charset="-128"/>
                <a:sym typeface="Bookshelf Symbol 7" pitchFamily="-111" charset="2"/>
              </a:rPr>
              <a:t>outcome </a:t>
            </a:r>
            <a:r>
              <a:rPr lang="en-US" sz="1200" dirty="0">
                <a:ea typeface="ＭＳ Ｐゴシック" pitchFamily="-111" charset="-128"/>
                <a:sym typeface="Bookshelf Symbol 7" pitchFamily="-111" charset="2"/>
              </a:rPr>
              <a:t>evaluations using an independent evaluator. </a:t>
            </a:r>
          </a:p>
          <a:p>
            <a:pPr lvl="0">
              <a:lnSpc>
                <a:spcPct val="100000"/>
              </a:lnSpc>
            </a:pPr>
            <a:endParaRPr lang="en-US" sz="1200" dirty="0">
              <a:ea typeface="ＭＳ Ｐゴシック" pitchFamily="-111" charset="-128"/>
              <a:sym typeface="Bookshelf Symbol 7" pitchFamily="-111" charset="2"/>
            </a:endParaRPr>
          </a:p>
          <a:p>
            <a:pPr lvl="0">
              <a:lnSpc>
                <a:spcPct val="100000"/>
              </a:lnSpc>
            </a:pPr>
            <a:r>
              <a:rPr lang="en-US" sz="1200" dirty="0">
                <a:ea typeface="ＭＳ Ｐゴシック" pitchFamily="-111" charset="-128"/>
                <a:sym typeface="Bookshelf Symbol 7" pitchFamily="-111" charset="2"/>
              </a:rPr>
              <a:t>Finally, the highest level of evidence allows a program to make the claim of being evidence-based by attaining strong evidence of positive program outcomes. At this level, programs have e</a:t>
            </a:r>
            <a:r>
              <a:rPr lang="en-US" sz="1200" dirty="0">
                <a:ea typeface="ＭＳ Ｐゴシック" pitchFamily="-111" charset="-128"/>
                <a:cs typeface="Tahoma" pitchFamily="34" charset="0"/>
                <a:sym typeface="Bookshelf Symbol 7" pitchFamily="-111" charset="2"/>
              </a:rPr>
              <a:t>stablished the causal linkage between program activities and intended outcomes/impacts. </a:t>
            </a:r>
            <a:r>
              <a:rPr lang="en-US" sz="1200" dirty="0">
                <a:ea typeface="ＭＳ Ｐゴシック" pitchFamily="34" charset="-128"/>
                <a:cs typeface="Tahoma" pitchFamily="34" charset="0"/>
              </a:rPr>
              <a:t>Programs at this level have completed multiple independent evaluations using strong study designs, such as a quasi-experimental evaluation using a comparison group or an experimental, random assignment design study. Many of these programs also have measured the cost effectiveness of their program compared to other interventions addressing the same need.</a:t>
            </a:r>
            <a:endParaRPr lang="en-US" sz="1200" dirty="0"/>
          </a:p>
          <a:p>
            <a:pPr>
              <a:lnSpc>
                <a:spcPct val="100000"/>
              </a:lnSpc>
            </a:pPr>
            <a:endParaRPr lang="en-US" altLang="en-US" sz="1200" dirty="0"/>
          </a:p>
          <a:p>
            <a:pPr>
              <a:lnSpc>
                <a:spcPct val="100000"/>
              </a:lnSpc>
            </a:pPr>
            <a:r>
              <a:rPr lang="en-US" altLang="en-US" sz="1200" dirty="0"/>
              <a:t>Based on this understanding of a continuum of evidence, a strong program design, sound performance measures, and the identification of measureable program outcomes are a fundamental starting point for building evidence of effectiveness. Consequently, attempts to generate experimental evidence before earlier developmental work has been completed is not recommended and may result in wasting valuable resources. As an agency, CNCS continues to develop a funding strategy that will create a portfolio of programs reflecting a range of evidence levels (e.g., strong, moderate, preliminary) that are appropriate to the program’s life cycle and investment of public </a:t>
            </a:r>
            <a:r>
              <a:rPr lang="en-US" altLang="en-US" sz="1200" dirty="0" smtClean="0"/>
              <a:t>dollars.</a:t>
            </a:r>
            <a:r>
              <a:rPr lang="en-US" altLang="en-US" sz="1200" baseline="0" dirty="0" smtClean="0"/>
              <a:t> </a:t>
            </a:r>
            <a:r>
              <a:rPr lang="en-US" altLang="en-US" sz="1200" dirty="0" smtClean="0"/>
              <a:t>CNCS </a:t>
            </a:r>
            <a:r>
              <a:rPr lang="en-US" altLang="en-US" sz="1200" dirty="0"/>
              <a:t>sees value in infusing evaluative thinking and knowledge into every phase of a program’s life cycle – program development, implementation, improvement, and replication/scaling. </a:t>
            </a:r>
          </a:p>
        </p:txBody>
      </p:sp>
      <p:sp>
        <p:nvSpPr>
          <p:cNvPr id="4" name="Slide Number Placeholder 3"/>
          <p:cNvSpPr>
            <a:spLocks noGrp="1"/>
          </p:cNvSpPr>
          <p:nvPr>
            <p:ph type="sldNum" sz="quarter" idx="5"/>
          </p:nvPr>
        </p:nvSpPr>
        <p:spPr/>
        <p:txBody>
          <a:bodyPr/>
          <a:lstStyle/>
          <a:p>
            <a:pPr>
              <a:defRPr/>
            </a:pPr>
            <a:fld id="{1B9CD61E-93C1-43F1-932F-2AFB116EC0A5}" type="slidenum">
              <a:rPr lang="en-US">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1477533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Facilitator Notes</a:t>
            </a:r>
            <a:r>
              <a:rPr lang="en-US" dirty="0" smtClean="0"/>
              <a:t>: Now that we have provided a clear understanding of CNCS’s developmental approach</a:t>
            </a:r>
            <a:r>
              <a:rPr lang="en-US" baseline="0" dirty="0" smtClean="0"/>
              <a:t> to evaluation, we will turn our attention to discussing what is evaluation design. </a:t>
            </a:r>
            <a:r>
              <a:rPr lang="en-US" dirty="0" smtClean="0">
                <a:effectLst/>
              </a:rPr>
              <a:t>If the</a:t>
            </a:r>
            <a:r>
              <a:rPr lang="en-US" baseline="0" dirty="0" smtClean="0">
                <a:effectLst/>
              </a:rPr>
              <a:t> results of your </a:t>
            </a:r>
            <a:r>
              <a:rPr lang="en-US" dirty="0" smtClean="0">
                <a:effectLst/>
              </a:rPr>
              <a:t>evaluation are to be reliable, you have to give the evaluation a structure that will tell you what you want to know. That structure is the evaluation’s design,</a:t>
            </a:r>
            <a:r>
              <a:rPr lang="en-US" baseline="0" dirty="0" smtClean="0">
                <a:effectLst/>
              </a:rPr>
              <a:t> and it includes why the evaluation is being conducted, what will be measured, who will participate in the evaluation, when and how data will be collected, what methods will be used to collect the data, and whether a comparison group is appropriate and how feasible it is to identify one. T</a:t>
            </a:r>
            <a:r>
              <a:rPr lang="en-US" dirty="0" smtClean="0"/>
              <a:t>he evaluation design you choose depends on what kinds of questions your evaluation is meant to answer. We will talk more about how research questions determine the evaluation design later in the presentation. </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7</a:t>
            </a:fld>
            <a:endParaRPr lang="en-US"/>
          </a:p>
        </p:txBody>
      </p:sp>
    </p:spTree>
    <p:extLst>
      <p:ext uri="{BB962C8B-B14F-4D97-AF65-F5344CB8AC3E}">
        <p14:creationId xmlns:p14="http://schemas.microsoft.com/office/powerpoint/2010/main" val="2968638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462202">
              <a:defRPr/>
            </a:pPr>
            <a:r>
              <a:rPr lang="en-US" u="sng" dirty="0" smtClean="0"/>
              <a:t>Facilitators</a:t>
            </a:r>
            <a:r>
              <a:rPr lang="en-US" u="sng" baseline="0" dirty="0" smtClean="0"/>
              <a:t> Notes</a:t>
            </a:r>
            <a:r>
              <a:rPr lang="en-US" baseline="0" dirty="0" smtClean="0"/>
              <a:t>: The </a:t>
            </a:r>
            <a:r>
              <a:rPr lang="en-US" dirty="0" smtClean="0"/>
              <a:t>appropriate design for evaluating a</a:t>
            </a:r>
            <a:r>
              <a:rPr lang="en-US" baseline="0" dirty="0" smtClean="0"/>
              <a:t> program </a:t>
            </a:r>
            <a:r>
              <a:rPr lang="en-US" dirty="0" smtClean="0"/>
              <a:t>will largely depend upon certain considerations. Most</a:t>
            </a:r>
            <a:r>
              <a:rPr lang="en-US" baseline="0" dirty="0" smtClean="0"/>
              <a:t> important to selecting an appropriate evaluation design is a clear and detailed understanding of your program model. </a:t>
            </a:r>
            <a:r>
              <a:rPr lang="en-US" dirty="0" smtClean="0"/>
              <a:t>Also, it is important to have a clear understanding of what is the primary purpose or goal of the evaluation. For example,</a:t>
            </a:r>
            <a:r>
              <a:rPr lang="en-US" baseline="0" dirty="0" smtClean="0"/>
              <a:t> </a:t>
            </a:r>
            <a:r>
              <a:rPr lang="en-US" dirty="0" smtClean="0"/>
              <a:t>do you want to focus on the process of program implementation (what your program does and how well you do it) or on the outcomes achieved (what difference did your program make), or both? Also, the specific evaluation questions you want the evaluation to answer will help determine which type</a:t>
            </a:r>
            <a:r>
              <a:rPr lang="en-US" baseline="0" dirty="0" smtClean="0"/>
              <a:t> of evaluation design you </a:t>
            </a:r>
            <a:r>
              <a:rPr lang="en-US" strike="noStrike" baseline="0" dirty="0" smtClean="0"/>
              <a:t>should choose</a:t>
            </a:r>
            <a:r>
              <a:rPr lang="en-US" baseline="0" dirty="0" smtClean="0">
                <a:solidFill>
                  <a:srgbClr val="FF0000"/>
                </a:solidFill>
              </a:rPr>
              <a:t>. </a:t>
            </a:r>
            <a:r>
              <a:rPr lang="en-US" baseline="0" dirty="0" smtClean="0"/>
              <a:t>Another important consideration is the resources available for the evaluation, such as staff time, outside expertise, and funding.</a:t>
            </a:r>
            <a:r>
              <a:rPr lang="en-US" dirty="0" smtClean="0"/>
              <a:t> Finally, the evaluation requirements laid out by your funder, such as CNCS, are also a key consideration in</a:t>
            </a:r>
            <a:r>
              <a:rPr lang="en-US" baseline="0" dirty="0" smtClean="0"/>
              <a:t> which design you select. We are going to discuss each of these key considerations in more detail next. </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8</a:t>
            </a:fld>
            <a:endParaRPr lang="en-US"/>
          </a:p>
        </p:txBody>
      </p:sp>
    </p:spTree>
    <p:extLst>
      <p:ext uri="{BB962C8B-B14F-4D97-AF65-F5344CB8AC3E}">
        <p14:creationId xmlns:p14="http://schemas.microsoft.com/office/powerpoint/2010/main" val="4117202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lvl="1" defTabSz="453558">
              <a:defRPr/>
            </a:pPr>
            <a:r>
              <a:rPr lang="en-US" u="sng" dirty="0"/>
              <a:t>Facilitator notes</a:t>
            </a:r>
            <a:r>
              <a:rPr lang="en-US" dirty="0"/>
              <a:t>: </a:t>
            </a:r>
            <a:r>
              <a:rPr lang="en-US" dirty="0" smtClean="0"/>
              <a:t>The</a:t>
            </a:r>
            <a:r>
              <a:rPr lang="en-US" baseline="0" dirty="0" smtClean="0"/>
              <a:t> first consideration is selecting an evaluation design that aligns with your program model. </a:t>
            </a:r>
            <a:r>
              <a:rPr lang="en-US" dirty="0" smtClean="0"/>
              <a:t>As </a:t>
            </a:r>
            <a:r>
              <a:rPr lang="en-US" dirty="0"/>
              <a:t>you begin to plan for an evaluation of a program or intervention, it is essential that there be a clear and comprehensive mapping of the program or intervention itself. Thus, a useful first step in planning an evaluation should be to clarify and confirm your program’s operations or processes and intended outcomes by developing a logic model. If your program has already developed a logic model, then you might only need to review the existing model and possibly update or refine it to reflect your current program operations and goals.</a:t>
            </a:r>
          </a:p>
          <a:p>
            <a:pPr marL="0" lvl="1" defTabSz="453558">
              <a:defRPr/>
            </a:pPr>
            <a:endParaRPr lang="en-US" dirty="0"/>
          </a:p>
          <a:p>
            <a:pPr marL="0" lvl="1" defTabSz="453558">
              <a:defRPr/>
            </a:pPr>
            <a:r>
              <a:rPr lang="en-US" dirty="0"/>
              <a:t>Let’s talk about what a program logic model is:</a:t>
            </a:r>
          </a:p>
          <a:p>
            <a:pPr marL="0" lvl="1" defTabSz="453558">
              <a:defRPr/>
            </a:pPr>
            <a:r>
              <a:rPr lang="en-US" dirty="0"/>
              <a:t>A program logic model is a detailed visual representation of your program and its </a:t>
            </a:r>
            <a:r>
              <a:rPr lang="en-US" dirty="0">
                <a:solidFill>
                  <a:schemeClr val="tx2"/>
                </a:solidFill>
              </a:rPr>
              <a:t>theory of change </a:t>
            </a:r>
            <a:r>
              <a:rPr lang="en-US" dirty="0"/>
              <a:t>that communicates how your program works, the resources you have to operate your program, the activities you carry out, and the outcomes you hope to achieve. Your program logic model should clearly communicate how your program works by depicting the intended relationships among program components. Key program components consist of:</a:t>
            </a:r>
          </a:p>
          <a:p>
            <a:pPr marL="170084" lvl="1" indent="-170084" defTabSz="453558">
              <a:buFontTx/>
              <a:buChar char="-"/>
              <a:defRPr/>
            </a:pPr>
            <a:r>
              <a:rPr lang="en-US" dirty="0"/>
              <a:t>Inputs or resources - which are considered essential for a program’s activities to occur. They may include any combination of human, financial, organizational, and community-based resources that are available to a program and used to carry out a program’s activities. </a:t>
            </a:r>
          </a:p>
          <a:p>
            <a:pPr marL="170084" lvl="1" indent="-170084" defTabSz="453558">
              <a:buFontTx/>
              <a:buChar char="-"/>
              <a:defRPr/>
            </a:pPr>
            <a:r>
              <a:rPr lang="en-US" dirty="0"/>
              <a:t>Activities – which are the specific actions that make up your program or intervention. They reflect processes, tools, events, and other actions that are used to bring about your program’s desired changes or results.  </a:t>
            </a:r>
          </a:p>
          <a:p>
            <a:pPr marL="170084" lvl="1" indent="-170084" defTabSz="453558">
              <a:buFontTx/>
              <a:buChar char="-"/>
              <a:defRPr/>
            </a:pPr>
            <a:r>
              <a:rPr lang="en-US" dirty="0"/>
              <a:t>Outputs – what a program’s specific activities will create or produce, providing evidence of service </a:t>
            </a:r>
            <a:r>
              <a:rPr lang="en-US" dirty="0" smtClean="0"/>
              <a:t>delivery</a:t>
            </a:r>
            <a:r>
              <a:rPr lang="en-US" baseline="0" dirty="0" smtClean="0"/>
              <a:t> (e.g.,</a:t>
            </a:r>
            <a:r>
              <a:rPr lang="en-US" dirty="0" smtClean="0"/>
              <a:t> the</a:t>
            </a:r>
            <a:r>
              <a:rPr lang="en-US" baseline="0" dirty="0" smtClean="0"/>
              <a:t> </a:t>
            </a:r>
            <a:r>
              <a:rPr lang="en-US" dirty="0" smtClean="0"/>
              <a:t>number of beneficiaries served or the number of children improving reading scores). </a:t>
            </a:r>
            <a:endParaRPr lang="en-US" dirty="0"/>
          </a:p>
          <a:p>
            <a:pPr marL="170084" lvl="1" indent="-170084" defTabSz="453558">
              <a:buFontTx/>
              <a:buChar char="-"/>
              <a:defRPr/>
            </a:pPr>
            <a:r>
              <a:rPr lang="en-US" dirty="0"/>
              <a:t>Outcomes - the specific changes that may result from a program’s activities or intervention. A program’s outcomes fall along a continuum, ranging from short- to long-term </a:t>
            </a:r>
            <a:r>
              <a:rPr lang="en-US" dirty="0" smtClean="0"/>
              <a:t>results (e.g., an increase in knowledge of</a:t>
            </a:r>
            <a:r>
              <a:rPr lang="en-US" baseline="0" dirty="0" smtClean="0"/>
              <a:t> healthy food choices</a:t>
            </a:r>
            <a:r>
              <a:rPr lang="en-US" dirty="0" smtClean="0"/>
              <a:t> , a decrease in delinquency rates, or an increase in literacy). </a:t>
            </a:r>
            <a:endParaRPr lang="en-US" dirty="0"/>
          </a:p>
          <a:p>
            <a:pPr marL="0" lvl="1" defTabSz="453558">
              <a:defRPr/>
            </a:pPr>
            <a:endParaRPr lang="en-US" dirty="0"/>
          </a:p>
          <a:p>
            <a:pPr marL="0" lvl="1" defTabSz="453558">
              <a:defRPr/>
            </a:pPr>
            <a:r>
              <a:rPr lang="en-US" dirty="0"/>
              <a:t>Logic models are typically read from left to right, employing an if-then sequence among key components. A generic example is shown here. It reads, if your program has these inputs or resources, then it can carry out these activities. If your program carries out these activities, then it can produce these outputs. If your program has produced these outputs, then it will achieve these outcomes.</a:t>
            </a:r>
          </a:p>
          <a:p>
            <a:pPr marL="0" lvl="1" defTabSz="453558">
              <a:defRPr/>
            </a:pPr>
            <a:endParaRPr lang="en-US" dirty="0"/>
          </a:p>
          <a:p>
            <a:pPr marL="0" lvl="1" defTabSz="453558">
              <a:defRPr/>
            </a:pPr>
            <a:r>
              <a:rPr lang="en-US" dirty="0" smtClean="0"/>
              <a:t>In addition,</a:t>
            </a:r>
            <a:r>
              <a:rPr lang="en-US" baseline="0" dirty="0" smtClean="0"/>
              <a:t> we can think of a </a:t>
            </a:r>
            <a:r>
              <a:rPr lang="en-US" dirty="0" smtClean="0"/>
              <a:t>logic </a:t>
            </a:r>
            <a:r>
              <a:rPr lang="en-US" dirty="0"/>
              <a:t>model </a:t>
            </a:r>
            <a:r>
              <a:rPr lang="en-US" dirty="0" smtClean="0"/>
              <a:t>as essentially having </a:t>
            </a:r>
            <a:r>
              <a:rPr lang="en-US" dirty="0"/>
              <a:t>two “sides.” The </a:t>
            </a:r>
            <a:r>
              <a:rPr lang="en-US" b="1" dirty="0"/>
              <a:t>process</a:t>
            </a:r>
            <a:r>
              <a:rPr lang="en-US" dirty="0"/>
              <a:t> side focuses on a program’s implementation or its planned work – inputs/resources, activities, and outputs (direct products). The </a:t>
            </a:r>
            <a:r>
              <a:rPr lang="en-US" b="1" dirty="0"/>
              <a:t>outcomes</a:t>
            </a:r>
            <a:r>
              <a:rPr lang="en-US" dirty="0"/>
              <a:t> side of the logic model describes the expected sequence of changes that the program is to accomplish, which can be short-term, medium-term, and/or long-term changes. The outcomes side reflects what difference the program intends to make. </a:t>
            </a:r>
          </a:p>
          <a:p>
            <a:pPr marL="0" lvl="1" defTabSz="453558">
              <a:defRPr/>
            </a:pPr>
            <a:endParaRPr lang="en-US" u="none" baseline="0" dirty="0" smtClean="0">
              <a:solidFill>
                <a:schemeClr val="tx1"/>
              </a:solidFill>
            </a:endParaRPr>
          </a:p>
          <a:p>
            <a:pPr marL="0" lvl="1" defTabSz="453558">
              <a:defRPr/>
            </a:pPr>
            <a:endParaRPr lang="en-US" u="none" baseline="0" dirty="0" smtClean="0">
              <a:solidFill>
                <a:schemeClr val="tx1"/>
              </a:solidFill>
            </a:endParaRPr>
          </a:p>
          <a:p>
            <a:pPr marL="0" lvl="1" defTabSz="453558">
              <a:defRPr/>
            </a:pPr>
            <a:endParaRPr lang="en-US" u="none" baseline="0" dirty="0" smtClean="0">
              <a:solidFill>
                <a:schemeClr val="tx1"/>
              </a:solidFill>
            </a:endParaRPr>
          </a:p>
          <a:p>
            <a:pPr marL="0" lvl="1" defTabSz="453558">
              <a:defRPr/>
            </a:pPr>
            <a:endParaRPr lang="en-US" dirty="0" smtClean="0"/>
          </a:p>
        </p:txBody>
      </p:sp>
      <p:sp>
        <p:nvSpPr>
          <p:cNvPr id="5" name="Slide Number Placeholder 4"/>
          <p:cNvSpPr>
            <a:spLocks noGrp="1"/>
          </p:cNvSpPr>
          <p:nvPr>
            <p:ph type="sldNum" sz="quarter" idx="11"/>
          </p:nvPr>
        </p:nvSpPr>
        <p:spPr/>
        <p:txBody>
          <a:bodyPr/>
          <a:lstStyle/>
          <a:p>
            <a:fld id="{DA910615-33E9-A44A-87B7-52BAF2946AF9}"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8779263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6.xml"/><Relationship Id="rId4"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Master" Target="../slideMasters/slideMaster7.xml"/><Relationship Id="rId6" Type="http://schemas.openxmlformats.org/officeDocument/2006/relationships/image" Target="../media/image2.png"/><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Master" Target="../slideMasters/slideMaster8.xml"/><Relationship Id="rId6" Type="http://schemas.openxmlformats.org/officeDocument/2006/relationships/image" Target="../media/image2.png"/><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7" name="Picture 16" descr="cncs-(1)LG.png"/>
          <p:cNvPicPr>
            <a:picLocks noChangeAspect="1"/>
          </p:cNvPicPr>
          <p:nvPr userDrawn="1"/>
        </p:nvPicPr>
        <p:blipFill>
          <a:blip r:embed="rId3"/>
          <a:stretch>
            <a:fillRect/>
          </a:stretch>
        </p:blipFill>
        <p:spPr>
          <a:xfrm>
            <a:off x="790575" y="169698"/>
            <a:ext cx="1538130" cy="682794"/>
          </a:xfrm>
          <a:prstGeom prst="rect">
            <a:avLst/>
          </a:prstGeom>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l="7890" r="10593"/>
          <a:stretch/>
        </p:blipFill>
        <p:spPr>
          <a:xfrm>
            <a:off x="69436" y="3031739"/>
            <a:ext cx="2906993" cy="2377440"/>
          </a:xfrm>
          <a:prstGeom prst="rect">
            <a:avLst/>
          </a:prstGeom>
          <a:effectLst>
            <a:outerShdw blurRad="76200" dist="88900" dir="3360000">
              <a:srgbClr val="000000">
                <a:alpha val="43000"/>
              </a:srgbClr>
            </a:outerShdw>
          </a:effectLst>
        </p:spPr>
      </p:pic>
      <p:pic>
        <p:nvPicPr>
          <p:cNvPr id="11" name="Picture 10"/>
          <p:cNvPicPr>
            <a:picLocks noChangeAspect="1"/>
          </p:cNvPicPr>
          <p:nvPr userDrawn="1"/>
        </p:nvPicPr>
        <p:blipFill rotWithShape="1">
          <a:blip r:embed="rId5">
            <a:extLst>
              <a:ext uri="{28A0092B-C50C-407E-A947-70E740481C1C}">
                <a14:useLocalDpi xmlns:a14="http://schemas.microsoft.com/office/drawing/2010/main" val="0"/>
              </a:ext>
            </a:extLst>
          </a:blip>
          <a:srcRect l="4646" r="3355"/>
          <a:stretch/>
        </p:blipFill>
        <p:spPr>
          <a:xfrm>
            <a:off x="3088235" y="3031739"/>
            <a:ext cx="2916254" cy="2377440"/>
          </a:xfrm>
          <a:prstGeom prst="rect">
            <a:avLst/>
          </a:prstGeom>
          <a:effectLst>
            <a:outerShdw blurRad="76200" dist="88900" dir="3360000">
              <a:srgbClr val="000000">
                <a:alpha val="43000"/>
              </a:srgbClr>
            </a:outerShdw>
          </a:effectLst>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122914" y="3031739"/>
            <a:ext cx="2908402" cy="2377440"/>
          </a:xfrm>
          <a:prstGeom prst="rect">
            <a:avLst/>
          </a:prstGeom>
          <a:effectLst>
            <a:outerShdw blurRad="76200" dist="88900" dir="3360000">
              <a:srgbClr val="000000">
                <a:alpha val="43000"/>
              </a:srgbClr>
            </a:outerShdw>
          </a:effec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3" name="Picture 2" descr="CNCSTemplate_B-rev-2.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7" name="Picture 6" descr="CNCSTemplate_B-rev-2.jpg"/>
          <p:cNvPicPr>
            <a:picLocks noChangeAspect="1"/>
          </p:cNvPicPr>
          <p:nvPr userDrawn="1"/>
        </p:nvPicPr>
        <p:blipFill>
          <a:blip r:embed="rId2"/>
          <a:stretch>
            <a:fillRect/>
          </a:stretch>
        </p:blipFill>
        <p:spPr>
          <a:xfrm>
            <a:off x="0" y="0"/>
            <a:ext cx="9144000" cy="6858000"/>
          </a:xfrm>
          <a:prstGeom prst="rect">
            <a:avLst/>
          </a:prstGeom>
        </p:spPr>
      </p:pic>
      <p:pic>
        <p:nvPicPr>
          <p:cNvPr id="16" name="Picture 15" descr="ac.png"/>
          <p:cNvPicPr>
            <a:picLocks noChangeAspect="1"/>
          </p:cNvPicPr>
          <p:nvPr userDrawn="1"/>
        </p:nvPicPr>
        <p:blipFill>
          <a:blip r:embed="rId3"/>
          <a:stretch>
            <a:fillRect/>
          </a:stretch>
        </p:blipFill>
        <p:spPr>
          <a:xfrm>
            <a:off x="7948284" y="5869184"/>
            <a:ext cx="881629" cy="881628"/>
          </a:xfrm>
          <a:prstGeom prst="rect">
            <a:avLst/>
          </a:prstGeom>
        </p:spPr>
      </p:pic>
      <p:sp>
        <p:nvSpPr>
          <p:cNvPr id="2" name="Title 1"/>
          <p:cNvSpPr>
            <a:spLocks noGrp="1"/>
          </p:cNvSpPr>
          <p:nvPr userDrawn="1">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userDrawn="1">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1" name="Picture 10" descr="cncs-(1)LG.png"/>
          <p:cNvPicPr>
            <a:picLocks noChangeAspect="1"/>
          </p:cNvPicPr>
          <p:nvPr userDrawn="1"/>
        </p:nvPicPr>
        <p:blipFill>
          <a:blip r:embed="rId4"/>
          <a:stretch>
            <a:fillRect/>
          </a:stretch>
        </p:blipFill>
        <p:spPr>
          <a:xfrm>
            <a:off x="790575" y="169698"/>
            <a:ext cx="1538130" cy="682794"/>
          </a:xfrm>
          <a:prstGeom prst="rect">
            <a:avLst/>
          </a:prstGeom>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943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943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5" name="Picture 4"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7" name="Picture 6"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descr="cncs-(1)LG.png"/>
          <p:cNvPicPr>
            <a:picLocks noChangeAspect="1"/>
          </p:cNvPicPr>
          <p:nvPr userDrawn="1"/>
        </p:nvPicPr>
        <p:blipFill>
          <a:blip r:embed="rId3"/>
          <a:stretch>
            <a:fillRect/>
          </a:stretch>
        </p:blipFill>
        <p:spPr>
          <a:xfrm>
            <a:off x="790575" y="169698"/>
            <a:ext cx="1538130" cy="682794"/>
          </a:xfrm>
          <a:prstGeom prst="rect">
            <a:avLst/>
          </a:prstGeom>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9" name="Picture 8"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6" name="Picture 15" descr="ac.png"/>
          <p:cNvPicPr>
            <a:picLocks noChangeAspect="1"/>
          </p:cNvPicPr>
          <p:nvPr userDrawn="1"/>
        </p:nvPicPr>
        <p:blipFill>
          <a:blip r:embed="rId3"/>
          <a:stretch>
            <a:fillRect/>
          </a:stretch>
        </p:blipFill>
        <p:spPr>
          <a:xfrm>
            <a:off x="7948285" y="5860485"/>
            <a:ext cx="881628" cy="881628"/>
          </a:xfrm>
          <a:prstGeom prst="rect">
            <a:avLst/>
          </a:prstGeom>
        </p:spPr>
      </p:pic>
      <p:pic>
        <p:nvPicPr>
          <p:cNvPr id="7" name="Picture 6" descr="cncs-(1)LG.png"/>
          <p:cNvPicPr>
            <a:picLocks noChangeAspect="1"/>
          </p:cNvPicPr>
          <p:nvPr userDrawn="1"/>
        </p:nvPicPr>
        <p:blipFill>
          <a:blip r:embed="rId4"/>
          <a:stretch>
            <a:fillRect/>
          </a:stretch>
        </p:blipFill>
        <p:spPr>
          <a:xfrm>
            <a:off x="790575" y="169698"/>
            <a:ext cx="1538130" cy="682794"/>
          </a:xfrm>
          <a:prstGeom prst="rect">
            <a:avLst/>
          </a:prstGeom>
        </p:spPr>
      </p:pic>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9699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01825"/>
            <a:ext cx="4041775" cy="39699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3" name="Picture 2" descr="CNCSTemplate_B-rev-2.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8" name="Picture 7"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cncs-(1)LG.png"/>
          <p:cNvPicPr>
            <a:picLocks noChangeAspect="1"/>
          </p:cNvPicPr>
          <p:nvPr userDrawn="1"/>
        </p:nvPicPr>
        <p:blipFill>
          <a:blip r:embed="rId3"/>
          <a:stretch>
            <a:fillRect/>
          </a:stretch>
        </p:blipFill>
        <p:spPr>
          <a:xfrm>
            <a:off x="790575" y="169698"/>
            <a:ext cx="1538130" cy="682794"/>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8916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8916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5" name="Picture 4"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6" name="Picture 5"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cncs-(1)LG.png"/>
          <p:cNvPicPr>
            <a:picLocks noChangeAspect="1"/>
          </p:cNvPicPr>
          <p:nvPr userDrawn="1"/>
        </p:nvPicPr>
        <p:blipFill>
          <a:blip r:embed="rId3"/>
          <a:stretch>
            <a:fillRect/>
          </a:stretch>
        </p:blipFill>
        <p:spPr>
          <a:xfrm>
            <a:off x="790575" y="169698"/>
            <a:ext cx="1538130" cy="682794"/>
          </a:xfrm>
          <a:prstGeom prst="rect">
            <a:avLst/>
          </a:prstGeom>
        </p:spPr>
      </p:pic>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8916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8916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3" name="Picture 2" descr="CNCSTemplate_B-rev-2.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7" name="Picture 6" descr="CNCSTemplate_B-rev-2.jpg"/>
          <p:cNvPicPr>
            <a:picLocks noChangeAspect="1"/>
          </p:cNvPicPr>
          <p:nvPr userDrawn="1"/>
        </p:nvPicPr>
        <p:blipFill>
          <a:blip r:embed="rId2"/>
          <a:stretch>
            <a:fillRect/>
          </a:stretch>
        </p:blipFill>
        <p:spPr>
          <a:xfrm>
            <a:off x="0" y="0"/>
            <a:ext cx="9144000" cy="6858000"/>
          </a:xfrm>
          <a:prstGeom prst="rect">
            <a:avLst/>
          </a:prstGeom>
        </p:spPr>
      </p:pic>
      <p:pic>
        <p:nvPicPr>
          <p:cNvPr id="16" name="Picture 15" descr="ac.png"/>
          <p:cNvPicPr>
            <a:picLocks noChangeAspect="1"/>
          </p:cNvPicPr>
          <p:nvPr userDrawn="1"/>
        </p:nvPicPr>
        <p:blipFill>
          <a:blip r:embed="rId3"/>
          <a:stretch>
            <a:fillRect/>
          </a:stretch>
        </p:blipFill>
        <p:spPr>
          <a:xfrm>
            <a:off x="7948284" y="5869184"/>
            <a:ext cx="881629" cy="881628"/>
          </a:xfrm>
          <a:prstGeom prst="rect">
            <a:avLst/>
          </a:prstGeom>
        </p:spPr>
      </p:pic>
      <p:sp>
        <p:nvSpPr>
          <p:cNvPr id="2" name="Title 1"/>
          <p:cNvSpPr>
            <a:spLocks noGrp="1"/>
          </p:cNvSpPr>
          <p:nvPr userDrawn="1">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userDrawn="1">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1" name="Picture 10" descr="cncs-(1)LG.png"/>
          <p:cNvPicPr>
            <a:picLocks noChangeAspect="1"/>
          </p:cNvPicPr>
          <p:nvPr userDrawn="1"/>
        </p:nvPicPr>
        <p:blipFill>
          <a:blip r:embed="rId4"/>
          <a:stretch>
            <a:fillRect/>
          </a:stretch>
        </p:blipFill>
        <p:spPr>
          <a:xfrm>
            <a:off x="790575" y="169698"/>
            <a:ext cx="1538130" cy="682794"/>
          </a:xfrm>
          <a:prstGeom prst="rect">
            <a:avLst/>
          </a:prstGeom>
        </p:spPr>
      </p:pic>
    </p:spTree>
    <p:extLst>
      <p:ext uri="{BB962C8B-B14F-4D97-AF65-F5344CB8AC3E}">
        <p14:creationId xmlns:p14="http://schemas.microsoft.com/office/powerpoint/2010/main" val="342851231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462891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6246707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806544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943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943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7327900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9928642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93934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5" name="Picture 4"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74132394"/>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01217386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3" name="Picture 12" descr="Gardening.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0" y="3069737"/>
            <a:ext cx="2990878" cy="2002614"/>
          </a:xfrm>
          <a:prstGeom prst="rect">
            <a:avLst/>
          </a:prstGeom>
          <a:effectLst>
            <a:outerShdw blurRad="76200" dist="88900" dir="3360000">
              <a:srgbClr val="000000">
                <a:alpha val="43000"/>
              </a:srgbClr>
            </a:outerShdw>
          </a:effectLst>
        </p:spPr>
      </p:pic>
      <p:pic>
        <p:nvPicPr>
          <p:cNvPr id="14" name="Picture 13" descr="08_0923_0255.jp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59061" y="3069737"/>
            <a:ext cx="3008378" cy="2005585"/>
          </a:xfrm>
          <a:prstGeom prst="rect">
            <a:avLst/>
          </a:prstGeom>
          <a:effectLst>
            <a:outerShdw blurRad="76200" dist="88900" dir="3360000">
              <a:srgbClr val="000000">
                <a:alpha val="43000"/>
              </a:srgbClr>
            </a:outerShdw>
          </a:effectLst>
        </p:spPr>
      </p:pic>
      <p:pic>
        <p:nvPicPr>
          <p:cNvPr id="15" name="Picture 14" descr="686403136_UZRSm-O.jp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135622" y="3069737"/>
            <a:ext cx="3008378" cy="2005585"/>
          </a:xfrm>
          <a:prstGeom prst="rect">
            <a:avLst/>
          </a:prstGeom>
          <a:effectLst>
            <a:outerShdw blurRad="76200" dist="88900" dir="3360000">
              <a:srgbClr val="000000">
                <a:alpha val="43000"/>
              </a:srgbClr>
            </a:outerShdw>
          </a:effectLst>
        </p:spPr>
      </p:pic>
      <p:pic>
        <p:nvPicPr>
          <p:cNvPr id="17" name="Picture 16" descr="cncs-(1)LG.png"/>
          <p:cNvPicPr>
            <a:picLocks noChangeAspect="1"/>
          </p:cNvPicPr>
          <p:nvPr userDrawn="1"/>
        </p:nvPicPr>
        <p:blipFill>
          <a:blip r:embed="rId6"/>
          <a:stretch>
            <a:fillRect/>
          </a:stretch>
        </p:blipFill>
        <p:spPr>
          <a:xfrm>
            <a:off x="790575" y="169698"/>
            <a:ext cx="1538130" cy="682794"/>
          </a:xfrm>
          <a:prstGeom prst="rect">
            <a:avLst/>
          </a:prstGeom>
        </p:spPr>
      </p:pic>
    </p:spTree>
    <p:extLst>
      <p:ext uri="{BB962C8B-B14F-4D97-AF65-F5344CB8AC3E}">
        <p14:creationId xmlns:p14="http://schemas.microsoft.com/office/powerpoint/2010/main" val="427610948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7" name="Picture 6"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descr="cncs-(1)LG.png"/>
          <p:cNvPicPr>
            <a:picLocks noChangeAspect="1"/>
          </p:cNvPicPr>
          <p:nvPr userDrawn="1"/>
        </p:nvPicPr>
        <p:blipFill>
          <a:blip r:embed="rId3"/>
          <a:stretch>
            <a:fillRect/>
          </a:stretch>
        </p:blipFill>
        <p:spPr>
          <a:xfrm>
            <a:off x="790575" y="169698"/>
            <a:ext cx="1538130" cy="682794"/>
          </a:xfrm>
          <a:prstGeom prst="rect">
            <a:avLst/>
          </a:prstGeom>
        </p:spPr>
      </p:pic>
    </p:spTree>
    <p:extLst>
      <p:ext uri="{BB962C8B-B14F-4D97-AF65-F5344CB8AC3E}">
        <p14:creationId xmlns:p14="http://schemas.microsoft.com/office/powerpoint/2010/main" val="53508810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19498177"/>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7913656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9873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9873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10880218"/>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9873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9873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336782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65517073"/>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1879518"/>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01583962"/>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3" name="Picture 2" descr="CNCSTemplate_B-rev-2.jpg"/>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571385844"/>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CNCSTemplate_B-rev-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Gardening.JPG"/>
          <p:cNvPicPr>
            <a:picLocks noChangeAspect="1"/>
          </p:cNvPicPr>
          <p:nvPr userDrawn="1"/>
        </p:nvPicPr>
        <p:blipFill>
          <a:blip r:embed="rId3"/>
          <a:srcRect/>
          <a:stretch>
            <a:fillRect/>
          </a:stretch>
        </p:blipFill>
        <p:spPr>
          <a:xfrm>
            <a:off x="0" y="3070225"/>
            <a:ext cx="2990850" cy="2001838"/>
          </a:xfrm>
          <a:prstGeom prst="rect">
            <a:avLst/>
          </a:prstGeom>
          <a:effectLst>
            <a:outerShdw blurRad="76200" dist="88900" dir="3360000">
              <a:srgbClr val="000000">
                <a:alpha val="43000"/>
              </a:srgbClr>
            </a:outerShdw>
          </a:effectLst>
        </p:spPr>
      </p:pic>
      <p:pic>
        <p:nvPicPr>
          <p:cNvPr id="6" name="Picture 5" descr="08_0923_0255.jpg"/>
          <p:cNvPicPr>
            <a:picLocks noChangeAspect="1"/>
          </p:cNvPicPr>
          <p:nvPr userDrawn="1"/>
        </p:nvPicPr>
        <p:blipFill>
          <a:blip r:embed="rId4"/>
          <a:stretch>
            <a:fillRect/>
          </a:stretch>
        </p:blipFill>
        <p:spPr>
          <a:xfrm>
            <a:off x="3059113" y="3070225"/>
            <a:ext cx="3008312" cy="2005013"/>
          </a:xfrm>
          <a:prstGeom prst="rect">
            <a:avLst/>
          </a:prstGeom>
          <a:effectLst>
            <a:outerShdw blurRad="76200" dist="88900" dir="3360000">
              <a:srgbClr val="000000">
                <a:alpha val="43000"/>
              </a:srgbClr>
            </a:outerShdw>
          </a:effectLst>
        </p:spPr>
      </p:pic>
      <p:pic>
        <p:nvPicPr>
          <p:cNvPr id="7" name="Picture 6" descr="686403136_UZRSm-O.jpg"/>
          <p:cNvPicPr>
            <a:picLocks noChangeAspect="1"/>
          </p:cNvPicPr>
          <p:nvPr userDrawn="1"/>
        </p:nvPicPr>
        <p:blipFill>
          <a:blip r:embed="rId5"/>
          <a:stretch>
            <a:fillRect/>
          </a:stretch>
        </p:blipFill>
        <p:spPr>
          <a:xfrm>
            <a:off x="6135688" y="3070225"/>
            <a:ext cx="3008312" cy="2005013"/>
          </a:xfrm>
          <a:prstGeom prst="rect">
            <a:avLst/>
          </a:prstGeom>
          <a:effectLst>
            <a:outerShdw blurRad="76200" dist="88900" dir="3360000">
              <a:srgbClr val="000000">
                <a:alpha val="43000"/>
              </a:srgbClr>
            </a:outerShdw>
          </a:effectLst>
        </p:spPr>
      </p:pic>
      <p:pic>
        <p:nvPicPr>
          <p:cNvPr id="8" name="Picture 10" descr="cncs-(1)LG.pn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90575" y="169863"/>
            <a:ext cx="153828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1479378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5" descr="CNCSTemplate_B-rev-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cncs-(1)LG.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0575" y="169863"/>
            <a:ext cx="153828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4304334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548539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256610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35752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9873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9873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77849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622232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68497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3" name="Picture 5" descr="CNCSTemplate_B-rev-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857648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2" name="Picture 5" descr="CNCSTemplate_B-rev-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093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8.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7.jpe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2.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10.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9.jpeg"/><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2.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11.jpeg"/><Relationship Id="rId5" Type="http://schemas.openxmlformats.org/officeDocument/2006/relationships/slideLayout" Target="../slideLayouts/slideLayout33.xml"/><Relationship Id="rId10" Type="http://schemas.openxmlformats.org/officeDocument/2006/relationships/theme" Target="../theme/theme4.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image" Target="../media/image2.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image" Target="../media/image12.jpeg"/><Relationship Id="rId5" Type="http://schemas.openxmlformats.org/officeDocument/2006/relationships/slideLayout" Target="../slideLayouts/slideLayout42.xml"/><Relationship Id="rId10" Type="http://schemas.openxmlformats.org/officeDocument/2006/relationships/theme" Target="../theme/theme5.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8.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image" Target="../media/image2.png"/><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image" Target="../media/image7.jpeg"/><Relationship Id="rId5" Type="http://schemas.openxmlformats.org/officeDocument/2006/relationships/slideLayout" Target="../slideLayouts/slideLayout51.xml"/><Relationship Id="rId10" Type="http://schemas.openxmlformats.org/officeDocument/2006/relationships/theme" Target="../theme/theme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image" Target="../media/image1.jpeg"/><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theme" Target="../theme/theme7.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image" Target="../media/image2.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image" Target="../media/image1.jpeg"/><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theme" Target="../theme/theme8.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userDrawn="1"/>
        </p:nvPicPr>
        <p:blipFill>
          <a:blip r:embed="rId12"/>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4"/>
            <a:ext cx="8229600" cy="50714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cncs-(1)LG.png"/>
          <p:cNvPicPr>
            <a:picLocks noChangeAspect="1"/>
          </p:cNvPicPr>
          <p:nvPr userDrawn="1"/>
        </p:nvPicPr>
        <p:blipFill>
          <a:blip r:embed="rId13"/>
          <a:stretch>
            <a:fillRect/>
          </a:stretch>
        </p:blipFill>
        <p:spPr>
          <a:xfrm>
            <a:off x="7550052" y="6159594"/>
            <a:ext cx="1328931" cy="58992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78" r:id="rId2"/>
    <p:sldLayoutId id="2147483650" r:id="rId3"/>
    <p:sldLayoutId id="2147483656" r:id="rId4"/>
    <p:sldLayoutId id="2147483652" r:id="rId5"/>
    <p:sldLayoutId id="2147483653" r:id="rId6"/>
    <p:sldLayoutId id="2147483654" r:id="rId7"/>
    <p:sldLayoutId id="2147483655" r:id="rId8"/>
    <p:sldLayoutId id="2147483666" r:id="rId9"/>
    <p:sldLayoutId id="2147483667" r:id="rId10"/>
  </p:sldLayoutIdLst>
  <p:timing>
    <p:tnLst>
      <p:par>
        <p:cTn id="1" dur="indefinite" restart="never" nodeType="tmRoot"/>
      </p:par>
    </p:tnLst>
  </p:timing>
  <p:hf sldNum="0"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chemeClr val="tx1">
              <a:lumMod val="65000"/>
              <a:lumOff val="35000"/>
            </a:schemeClr>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chemeClr val="tx1">
              <a:lumMod val="65000"/>
              <a:lumOff val="35000"/>
            </a:schemeClr>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chemeClr val="tx1">
              <a:lumMod val="65000"/>
              <a:lumOff val="35000"/>
            </a:schemeClr>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userDrawn="1"/>
        </p:nvPicPr>
        <p:blipFill>
          <a:blip r:embed="rId11"/>
          <a:stretch>
            <a:fillRect/>
          </a:stretch>
        </p:blipFill>
        <p:spPr>
          <a:xfrm>
            <a:off x="0" y="0"/>
            <a:ext cx="9144000" cy="6858000"/>
          </a:xfrm>
          <a:prstGeom prst="rect">
            <a:avLst/>
          </a:prstGeom>
        </p:spPr>
      </p:pic>
      <p:sp>
        <p:nvSpPr>
          <p:cNvPr id="2" name="Title Placeholder 1"/>
          <p:cNvSpPr>
            <a:spLocks noGrp="1"/>
          </p:cNvSpPr>
          <p:nvPr userDrawn="1">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userDrawn="1">
            <p:ph type="body" idx="1"/>
          </p:nvPr>
        </p:nvSpPr>
        <p:spPr>
          <a:xfrm>
            <a:off x="457200" y="1262064"/>
            <a:ext cx="8229600" cy="48641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8" name="Group 7"/>
          <p:cNvGrpSpPr>
            <a:grpSpLocks noChangeAspect="1"/>
          </p:cNvGrpSpPr>
          <p:nvPr userDrawn="1"/>
        </p:nvGrpSpPr>
        <p:grpSpPr>
          <a:xfrm>
            <a:off x="6803048" y="6164261"/>
            <a:ext cx="2138426" cy="612648"/>
            <a:chOff x="7068874" y="5909560"/>
            <a:chExt cx="1915158" cy="548683"/>
          </a:xfrm>
        </p:grpSpPr>
        <p:pic>
          <p:nvPicPr>
            <p:cNvPr id="9" name="Picture 8" descr="cncs-(1)LG.png"/>
            <p:cNvPicPr>
              <a:picLocks noChangeAspect="1"/>
            </p:cNvPicPr>
            <p:nvPr userDrawn="1"/>
          </p:nvPicPr>
          <p:blipFill>
            <a:blip r:embed="rId12"/>
            <a:stretch>
              <a:fillRect/>
            </a:stretch>
          </p:blipFill>
          <p:spPr>
            <a:xfrm>
              <a:off x="7068874" y="5909560"/>
              <a:ext cx="1187067" cy="526953"/>
            </a:xfrm>
            <a:prstGeom prst="rect">
              <a:avLst/>
            </a:prstGeom>
          </p:spPr>
        </p:pic>
        <p:pic>
          <p:nvPicPr>
            <p:cNvPr id="10" name="Picture 9" descr="ac.png"/>
            <p:cNvPicPr>
              <a:picLocks noChangeAspect="1"/>
            </p:cNvPicPr>
            <p:nvPr userDrawn="1"/>
          </p:nvPicPr>
          <p:blipFill>
            <a:blip r:embed="rId13"/>
            <a:stretch>
              <a:fillRect/>
            </a:stretch>
          </p:blipFill>
          <p:spPr>
            <a:xfrm>
              <a:off x="8442438" y="5916650"/>
              <a:ext cx="541594" cy="541593"/>
            </a:xfrm>
            <a:prstGeom prst="rect">
              <a:avLst/>
            </a:prstGeom>
          </p:spPr>
        </p:pic>
      </p:grpSp>
    </p:spTree>
  </p:cSld>
  <p:clrMap bg1="lt1" tx1="dk1" bg2="lt2" tx2="dk2" accent1="accent1" accent2="accent2" accent3="accent3" accent4="accent4" accent5="accent5" accent6="accent6" hlink="hlink" folHlink="folHlink"/>
  <p:sldLayoutIdLst>
    <p:sldLayoutId id="214748367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timing>
    <p:tnLst>
      <p:par>
        <p:cTn id="1" dur="indefinite" restart="never" nodeType="tmRoot"/>
      </p:par>
    </p:tnLst>
  </p:timing>
  <p:hf sldNum="0"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rgbClr val="595959"/>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rgbClr val="595959"/>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rgbClr val="595959"/>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userDrawn="1"/>
        </p:nvPicPr>
        <p:blipFill>
          <a:blip r:embed="rId11"/>
          <a:stretch>
            <a:fillRect/>
          </a:stretch>
        </p:blipFill>
        <p:spPr>
          <a:xfrm>
            <a:off x="0" y="0"/>
            <a:ext cx="9144000" cy="6858000"/>
          </a:xfrm>
          <a:prstGeom prst="rect">
            <a:avLst/>
          </a:prstGeom>
        </p:spPr>
      </p:pic>
      <p:sp>
        <p:nvSpPr>
          <p:cNvPr id="2" name="Title Placeholder 1"/>
          <p:cNvSpPr>
            <a:spLocks noGrp="1"/>
          </p:cNvSpPr>
          <p:nvPr userDrawn="1">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userDrawn="1">
            <p:ph type="body" idx="1"/>
          </p:nvPr>
        </p:nvSpPr>
        <p:spPr>
          <a:xfrm>
            <a:off x="457200" y="1262063"/>
            <a:ext cx="8229600" cy="48640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9" name="Group 8"/>
          <p:cNvGrpSpPr>
            <a:grpSpLocks noChangeAspect="1"/>
          </p:cNvGrpSpPr>
          <p:nvPr userDrawn="1"/>
        </p:nvGrpSpPr>
        <p:grpSpPr>
          <a:xfrm>
            <a:off x="6803050" y="6164261"/>
            <a:ext cx="2138424" cy="612648"/>
            <a:chOff x="7068874" y="5909560"/>
            <a:chExt cx="1915157" cy="548683"/>
          </a:xfrm>
        </p:grpSpPr>
        <p:pic>
          <p:nvPicPr>
            <p:cNvPr id="10" name="Picture 9" descr="ac.png"/>
            <p:cNvPicPr>
              <a:picLocks noChangeAspect="1"/>
            </p:cNvPicPr>
            <p:nvPr userDrawn="1"/>
          </p:nvPicPr>
          <p:blipFill>
            <a:blip r:embed="rId12"/>
            <a:stretch>
              <a:fillRect/>
            </a:stretch>
          </p:blipFill>
          <p:spPr>
            <a:xfrm>
              <a:off x="8442438" y="5916650"/>
              <a:ext cx="541593" cy="541593"/>
            </a:xfrm>
            <a:prstGeom prst="rect">
              <a:avLst/>
            </a:prstGeom>
          </p:spPr>
        </p:pic>
        <p:pic>
          <p:nvPicPr>
            <p:cNvPr id="11" name="Picture 10" descr="cncs-(1)LG.png"/>
            <p:cNvPicPr>
              <a:picLocks noChangeAspect="1"/>
            </p:cNvPicPr>
            <p:nvPr userDrawn="1"/>
          </p:nvPicPr>
          <p:blipFill>
            <a:blip r:embed="rId13"/>
            <a:stretch>
              <a:fillRect/>
            </a:stretch>
          </p:blipFill>
          <p:spPr>
            <a:xfrm>
              <a:off x="7068874" y="5909560"/>
              <a:ext cx="1187067" cy="526953"/>
            </a:xfrm>
            <a:prstGeom prst="rect">
              <a:avLst/>
            </a:prstGeom>
          </p:spPr>
        </p:pic>
      </p:gr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timing>
    <p:tnLst>
      <p:par>
        <p:cTn id="1" dur="indefinite" restart="never" nodeType="tmRoot"/>
      </p:par>
    </p:tnLst>
  </p:timing>
  <p:hf sldNum="0"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rgbClr val="595959"/>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rgbClr val="595959"/>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rgbClr val="595959"/>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userDrawn="1"/>
        </p:nvPicPr>
        <p:blipFill>
          <a:blip r:embed="rId11"/>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4"/>
            <a:ext cx="8229600" cy="50714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cncs-(1)LG.png"/>
          <p:cNvPicPr>
            <a:picLocks noChangeAspect="1"/>
          </p:cNvPicPr>
          <p:nvPr userDrawn="1"/>
        </p:nvPicPr>
        <p:blipFill>
          <a:blip r:embed="rId12"/>
          <a:stretch>
            <a:fillRect/>
          </a:stretch>
        </p:blipFill>
        <p:spPr>
          <a:xfrm>
            <a:off x="7550052" y="6160885"/>
            <a:ext cx="1328931" cy="589927"/>
          </a:xfrm>
          <a:prstGeom prst="rect">
            <a:avLst/>
          </a:prstGeom>
        </p:spPr>
      </p:pic>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Lst>
  <p:timing>
    <p:tnLst>
      <p:par>
        <p:cTn id="1" dur="indefinite" restart="never" nodeType="tmRoot"/>
      </p:par>
    </p:tnLst>
  </p:timing>
  <p:hf sldNum="0"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chemeClr val="tx1">
              <a:lumMod val="65000"/>
              <a:lumOff val="35000"/>
            </a:schemeClr>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chemeClr val="tx1">
              <a:lumMod val="65000"/>
              <a:lumOff val="35000"/>
            </a:schemeClr>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chemeClr val="tx1">
              <a:lumMod val="65000"/>
              <a:lumOff val="35000"/>
            </a:schemeClr>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userDrawn="1"/>
        </p:nvPicPr>
        <p:blipFill>
          <a:blip r:embed="rId11"/>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4"/>
            <a:ext cx="8229600" cy="50714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cncs-(1)LG.png"/>
          <p:cNvPicPr>
            <a:picLocks noChangeAspect="1"/>
          </p:cNvPicPr>
          <p:nvPr userDrawn="1"/>
        </p:nvPicPr>
        <p:blipFill>
          <a:blip r:embed="rId12"/>
          <a:stretch>
            <a:fillRect/>
          </a:stretch>
        </p:blipFill>
        <p:spPr>
          <a:xfrm>
            <a:off x="7550052" y="6160885"/>
            <a:ext cx="1328931" cy="589927"/>
          </a:xfrm>
          <a:prstGeom prst="rect">
            <a:avLst/>
          </a:prstGeom>
        </p:spPr>
      </p:pic>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Lst>
  <p:timing>
    <p:tnLst>
      <p:par>
        <p:cTn id="1" dur="indefinite" restart="never" nodeType="tmRoot"/>
      </p:par>
    </p:tnLst>
  </p:timing>
  <p:hf sldNum="0"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chemeClr val="tx1">
              <a:lumMod val="65000"/>
              <a:lumOff val="35000"/>
            </a:schemeClr>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chemeClr val="tx1">
              <a:lumMod val="65000"/>
              <a:lumOff val="35000"/>
            </a:schemeClr>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chemeClr val="tx1">
              <a:lumMod val="65000"/>
              <a:lumOff val="35000"/>
            </a:schemeClr>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userDrawn="1"/>
        </p:nvPicPr>
        <p:blipFill>
          <a:blip r:embed="rId11"/>
          <a:stretch>
            <a:fillRect/>
          </a:stretch>
        </p:blipFill>
        <p:spPr>
          <a:xfrm>
            <a:off x="0" y="0"/>
            <a:ext cx="9144000" cy="6858000"/>
          </a:xfrm>
          <a:prstGeom prst="rect">
            <a:avLst/>
          </a:prstGeom>
        </p:spPr>
      </p:pic>
      <p:sp>
        <p:nvSpPr>
          <p:cNvPr id="2" name="Title Placeholder 1"/>
          <p:cNvSpPr>
            <a:spLocks noGrp="1"/>
          </p:cNvSpPr>
          <p:nvPr userDrawn="1">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userDrawn="1">
            <p:ph type="body" idx="1"/>
          </p:nvPr>
        </p:nvSpPr>
        <p:spPr>
          <a:xfrm>
            <a:off x="457200" y="1262064"/>
            <a:ext cx="8229600" cy="48641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8" name="Group 7"/>
          <p:cNvGrpSpPr>
            <a:grpSpLocks noChangeAspect="1"/>
          </p:cNvGrpSpPr>
          <p:nvPr userDrawn="1"/>
        </p:nvGrpSpPr>
        <p:grpSpPr>
          <a:xfrm>
            <a:off x="6803048" y="6164261"/>
            <a:ext cx="2138426" cy="612648"/>
            <a:chOff x="7068874" y="5909560"/>
            <a:chExt cx="1915158" cy="548683"/>
          </a:xfrm>
        </p:grpSpPr>
        <p:pic>
          <p:nvPicPr>
            <p:cNvPr id="9" name="Picture 8" descr="cncs-(1)LG.png"/>
            <p:cNvPicPr>
              <a:picLocks noChangeAspect="1"/>
            </p:cNvPicPr>
            <p:nvPr userDrawn="1"/>
          </p:nvPicPr>
          <p:blipFill>
            <a:blip r:embed="rId12"/>
            <a:stretch>
              <a:fillRect/>
            </a:stretch>
          </p:blipFill>
          <p:spPr>
            <a:xfrm>
              <a:off x="7068874" y="5909560"/>
              <a:ext cx="1187067" cy="526953"/>
            </a:xfrm>
            <a:prstGeom prst="rect">
              <a:avLst/>
            </a:prstGeom>
          </p:spPr>
        </p:pic>
        <p:pic>
          <p:nvPicPr>
            <p:cNvPr id="10" name="Picture 9" descr="ac.png"/>
            <p:cNvPicPr>
              <a:picLocks noChangeAspect="1"/>
            </p:cNvPicPr>
            <p:nvPr userDrawn="1"/>
          </p:nvPicPr>
          <p:blipFill>
            <a:blip r:embed="rId13"/>
            <a:stretch>
              <a:fillRect/>
            </a:stretch>
          </p:blipFill>
          <p:spPr>
            <a:xfrm>
              <a:off x="8442438" y="5916650"/>
              <a:ext cx="541594" cy="541593"/>
            </a:xfrm>
            <a:prstGeom prst="rect">
              <a:avLst/>
            </a:prstGeom>
          </p:spPr>
        </p:pic>
      </p:grpSp>
    </p:spTree>
    <p:extLst>
      <p:ext uri="{BB962C8B-B14F-4D97-AF65-F5344CB8AC3E}">
        <p14:creationId xmlns:p14="http://schemas.microsoft.com/office/powerpoint/2010/main" val="182286058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Lst>
  <p:timing>
    <p:tnLst>
      <p:par>
        <p:cTn id="1" dur="indefinite" restart="never" nodeType="tmRoot"/>
      </p:par>
    </p:tnLst>
  </p:timing>
  <p:hf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rgbClr val="595959"/>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rgbClr val="595959"/>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rgbClr val="595959"/>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userDrawn="1"/>
        </p:nvPicPr>
        <p:blipFill>
          <a:blip r:embed="rId12"/>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4"/>
            <a:ext cx="8229600" cy="50714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cncs-(1)LG.png"/>
          <p:cNvPicPr>
            <a:picLocks noChangeAspect="1"/>
          </p:cNvPicPr>
          <p:nvPr userDrawn="1"/>
        </p:nvPicPr>
        <p:blipFill>
          <a:blip r:embed="rId13"/>
          <a:stretch>
            <a:fillRect/>
          </a:stretch>
        </p:blipFill>
        <p:spPr>
          <a:xfrm>
            <a:off x="7550052" y="6159594"/>
            <a:ext cx="1328931" cy="589927"/>
          </a:xfrm>
          <a:prstGeom prst="rect">
            <a:avLst/>
          </a:prstGeom>
        </p:spPr>
      </p:pic>
    </p:spTree>
    <p:extLst>
      <p:ext uri="{BB962C8B-B14F-4D97-AF65-F5344CB8AC3E}">
        <p14:creationId xmlns:p14="http://schemas.microsoft.com/office/powerpoint/2010/main" val="48476629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Lst>
  <p:timing>
    <p:tnLst>
      <p:par>
        <p:cTn id="1" dur="indefinite" restart="never" nodeType="tmRoot"/>
      </p:par>
    </p:tnLst>
  </p:timing>
  <p:hf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chemeClr val="tx1">
              <a:lumMod val="65000"/>
              <a:lumOff val="35000"/>
            </a:schemeClr>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chemeClr val="tx1">
              <a:lumMod val="65000"/>
              <a:lumOff val="35000"/>
            </a:schemeClr>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chemeClr val="tx1">
              <a:lumMod val="65000"/>
              <a:lumOff val="35000"/>
            </a:schemeClr>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alpha val="57000"/>
          </a:schemeClr>
        </a:solidFill>
        <a:effectLst/>
      </p:bgPr>
    </p:bg>
    <p:spTree>
      <p:nvGrpSpPr>
        <p:cNvPr id="1" name=""/>
        <p:cNvGrpSpPr/>
        <p:nvPr/>
      </p:nvGrpSpPr>
      <p:grpSpPr>
        <a:xfrm>
          <a:off x="0" y="0"/>
          <a:ext cx="0" cy="0"/>
          <a:chOff x="0" y="0"/>
          <a:chExt cx="0" cy="0"/>
        </a:xfrm>
      </p:grpSpPr>
      <p:pic>
        <p:nvPicPr>
          <p:cNvPr id="1026" name="Picture 13" descr="CNCSTemplate_B-rev-2.jpg"/>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92075"/>
            <a:ext cx="82296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262063"/>
            <a:ext cx="8229600"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9" name="Picture 7" descr="cncs-(1)LG.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550150" y="6159500"/>
            <a:ext cx="1328738"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472482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Lst>
  <p:timing>
    <p:tnLst>
      <p:par>
        <p:cTn id="1" dur="indefinite" restart="never" nodeType="tmRoot"/>
      </p:par>
    </p:tnLst>
  </p:timing>
  <p:hf sldNum="0" hdr="0" ftr="0" dt="0"/>
  <p:txStyles>
    <p:titleStyle>
      <a:lvl1pPr algn="l" defTabSz="457200" rtl="0" eaLnBrk="0" fontAlgn="base" hangingPunct="0">
        <a:lnSpc>
          <a:spcPct val="90000"/>
        </a:lnSpc>
        <a:spcBef>
          <a:spcPct val="0"/>
        </a:spcBef>
        <a:spcAft>
          <a:spcPts val="900"/>
        </a:spcAft>
        <a:defRPr sz="3200" b="1" kern="1200">
          <a:solidFill>
            <a:schemeClr val="bg1"/>
          </a:solidFill>
          <a:latin typeface="Arial"/>
          <a:ea typeface="+mj-ea"/>
          <a:cs typeface="Arial"/>
        </a:defRPr>
      </a:lvl1pPr>
      <a:lvl2pPr algn="l" defTabSz="457200" rtl="0" eaLnBrk="0" fontAlgn="base" hangingPunct="0">
        <a:lnSpc>
          <a:spcPct val="90000"/>
        </a:lnSpc>
        <a:spcBef>
          <a:spcPct val="0"/>
        </a:spcBef>
        <a:spcAft>
          <a:spcPts val="900"/>
        </a:spcAft>
        <a:defRPr sz="3200" b="1">
          <a:solidFill>
            <a:schemeClr val="bg1"/>
          </a:solidFill>
          <a:latin typeface="Arial" charset="0"/>
          <a:cs typeface="Arial" charset="0"/>
        </a:defRPr>
      </a:lvl2pPr>
      <a:lvl3pPr algn="l" defTabSz="457200" rtl="0" eaLnBrk="0" fontAlgn="base" hangingPunct="0">
        <a:lnSpc>
          <a:spcPct val="90000"/>
        </a:lnSpc>
        <a:spcBef>
          <a:spcPct val="0"/>
        </a:spcBef>
        <a:spcAft>
          <a:spcPts val="900"/>
        </a:spcAft>
        <a:defRPr sz="3200" b="1">
          <a:solidFill>
            <a:schemeClr val="bg1"/>
          </a:solidFill>
          <a:latin typeface="Arial" charset="0"/>
          <a:cs typeface="Arial" charset="0"/>
        </a:defRPr>
      </a:lvl3pPr>
      <a:lvl4pPr algn="l" defTabSz="457200" rtl="0" eaLnBrk="0" fontAlgn="base" hangingPunct="0">
        <a:lnSpc>
          <a:spcPct val="90000"/>
        </a:lnSpc>
        <a:spcBef>
          <a:spcPct val="0"/>
        </a:spcBef>
        <a:spcAft>
          <a:spcPts val="900"/>
        </a:spcAft>
        <a:defRPr sz="3200" b="1">
          <a:solidFill>
            <a:schemeClr val="bg1"/>
          </a:solidFill>
          <a:latin typeface="Arial" charset="0"/>
          <a:cs typeface="Arial" charset="0"/>
        </a:defRPr>
      </a:lvl4pPr>
      <a:lvl5pPr algn="l" defTabSz="457200" rtl="0" eaLnBrk="0" fontAlgn="base" hangingPunct="0">
        <a:lnSpc>
          <a:spcPct val="90000"/>
        </a:lnSpc>
        <a:spcBef>
          <a:spcPct val="0"/>
        </a:spcBef>
        <a:spcAft>
          <a:spcPts val="900"/>
        </a:spcAft>
        <a:defRPr sz="3200" b="1">
          <a:solidFill>
            <a:schemeClr val="bg1"/>
          </a:solidFill>
          <a:latin typeface="Arial" charset="0"/>
          <a:cs typeface="Arial" charset="0"/>
        </a:defRPr>
      </a:lvl5pPr>
      <a:lvl6pPr marL="457200" algn="l" defTabSz="457200" rtl="0" fontAlgn="base">
        <a:lnSpc>
          <a:spcPct val="90000"/>
        </a:lnSpc>
        <a:spcBef>
          <a:spcPct val="0"/>
        </a:spcBef>
        <a:spcAft>
          <a:spcPts val="900"/>
        </a:spcAft>
        <a:defRPr sz="3200" b="1">
          <a:solidFill>
            <a:schemeClr val="bg1"/>
          </a:solidFill>
          <a:latin typeface="Arial" charset="0"/>
          <a:cs typeface="Arial" charset="0"/>
        </a:defRPr>
      </a:lvl6pPr>
      <a:lvl7pPr marL="914400" algn="l" defTabSz="457200" rtl="0" fontAlgn="base">
        <a:lnSpc>
          <a:spcPct val="90000"/>
        </a:lnSpc>
        <a:spcBef>
          <a:spcPct val="0"/>
        </a:spcBef>
        <a:spcAft>
          <a:spcPts val="900"/>
        </a:spcAft>
        <a:defRPr sz="3200" b="1">
          <a:solidFill>
            <a:schemeClr val="bg1"/>
          </a:solidFill>
          <a:latin typeface="Arial" charset="0"/>
          <a:cs typeface="Arial" charset="0"/>
        </a:defRPr>
      </a:lvl7pPr>
      <a:lvl8pPr marL="1371600" algn="l" defTabSz="457200" rtl="0" fontAlgn="base">
        <a:lnSpc>
          <a:spcPct val="90000"/>
        </a:lnSpc>
        <a:spcBef>
          <a:spcPct val="0"/>
        </a:spcBef>
        <a:spcAft>
          <a:spcPts val="900"/>
        </a:spcAft>
        <a:defRPr sz="3200" b="1">
          <a:solidFill>
            <a:schemeClr val="bg1"/>
          </a:solidFill>
          <a:latin typeface="Arial" charset="0"/>
          <a:cs typeface="Arial" charset="0"/>
        </a:defRPr>
      </a:lvl8pPr>
      <a:lvl9pPr marL="1828800" algn="l" defTabSz="457200" rtl="0" fontAlgn="base">
        <a:lnSpc>
          <a:spcPct val="90000"/>
        </a:lnSpc>
        <a:spcBef>
          <a:spcPct val="0"/>
        </a:spcBef>
        <a:spcAft>
          <a:spcPts val="900"/>
        </a:spcAft>
        <a:defRPr sz="3200" b="1">
          <a:solidFill>
            <a:schemeClr val="bg1"/>
          </a:solidFill>
          <a:latin typeface="Arial" charset="0"/>
          <a:cs typeface="Arial" charset="0"/>
        </a:defRPr>
      </a:lvl9pPr>
    </p:titleStyle>
    <p:bodyStyle>
      <a:lvl1pPr marL="228600" indent="-228600" algn="l" defTabSz="457200" rtl="0" eaLnBrk="0" fontAlgn="base" hangingPunct="0">
        <a:lnSpc>
          <a:spcPct val="90000"/>
        </a:lnSpc>
        <a:spcBef>
          <a:spcPct val="0"/>
        </a:spcBef>
        <a:spcAft>
          <a:spcPts val="900"/>
        </a:spcAft>
        <a:buClr>
          <a:schemeClr val="accent1"/>
        </a:buClr>
        <a:buFont typeface="Arial" pitchFamily="34" charset="0"/>
        <a:buChar char="•"/>
        <a:defRPr sz="2800" kern="1200">
          <a:solidFill>
            <a:srgbClr val="595959"/>
          </a:solidFill>
          <a:latin typeface="Arial"/>
          <a:ea typeface="+mn-ea"/>
          <a:cs typeface="Arial"/>
        </a:defRPr>
      </a:lvl1pPr>
      <a:lvl2pPr marL="457200" indent="-228600" algn="l" defTabSz="457200" rtl="0" eaLnBrk="0" fontAlgn="base" hangingPunct="0">
        <a:lnSpc>
          <a:spcPct val="90000"/>
        </a:lnSpc>
        <a:spcBef>
          <a:spcPct val="0"/>
        </a:spcBef>
        <a:spcAft>
          <a:spcPts val="900"/>
        </a:spcAft>
        <a:buClr>
          <a:schemeClr val="accent1"/>
        </a:buClr>
        <a:buFont typeface="Arial" pitchFamily="34" charset="0"/>
        <a:buChar char="–"/>
        <a:tabLst>
          <a:tab pos="457200" algn="l"/>
        </a:tabLst>
        <a:defRPr sz="2400" kern="1200">
          <a:solidFill>
            <a:srgbClr val="595959"/>
          </a:solidFill>
          <a:latin typeface="Arial"/>
          <a:ea typeface="+mn-ea"/>
          <a:cs typeface="Arial"/>
        </a:defRPr>
      </a:lvl2pPr>
      <a:lvl3pPr marL="1143000" indent="-228600" algn="l" defTabSz="457200" rtl="0" eaLnBrk="0" fontAlgn="base" hangingPunct="0">
        <a:lnSpc>
          <a:spcPct val="90000"/>
        </a:lnSpc>
        <a:spcBef>
          <a:spcPct val="0"/>
        </a:spcBef>
        <a:spcAft>
          <a:spcPts val="900"/>
        </a:spcAft>
        <a:buClr>
          <a:schemeClr val="accent1"/>
        </a:buClr>
        <a:buFont typeface="Arial" pitchFamily="34" charset="0"/>
        <a:buChar char="•"/>
        <a:defRPr sz="2000" kern="1200">
          <a:solidFill>
            <a:srgbClr val="595959"/>
          </a:solidFill>
          <a:latin typeface="Arial"/>
          <a:ea typeface="+mn-ea"/>
          <a:cs typeface="Arial"/>
        </a:defRPr>
      </a:lvl3pPr>
      <a:lvl4pPr marL="1600200" indent="-228600" algn="l" defTabSz="457200" rtl="0" eaLnBrk="0" fontAlgn="base" hangingPunct="0">
        <a:lnSpc>
          <a:spcPct val="90000"/>
        </a:lnSpc>
        <a:spcBef>
          <a:spcPct val="0"/>
        </a:spcBef>
        <a:spcAft>
          <a:spcPts val="900"/>
        </a:spcAft>
        <a:buClr>
          <a:schemeClr val="accent1"/>
        </a:buClr>
        <a:buFont typeface="Arial" pitchFamily="34" charset="0"/>
        <a:buChar char="–"/>
        <a:defRPr kern="1200">
          <a:solidFill>
            <a:srgbClr val="595959"/>
          </a:solidFill>
          <a:latin typeface="Arial"/>
          <a:ea typeface="+mn-ea"/>
          <a:cs typeface="Arial"/>
        </a:defRPr>
      </a:lvl4pPr>
      <a:lvl5pPr marL="2057400" indent="-228600" algn="l" defTabSz="457200" rtl="0" eaLnBrk="0" fontAlgn="base" hangingPunct="0">
        <a:lnSpc>
          <a:spcPct val="90000"/>
        </a:lnSpc>
        <a:spcBef>
          <a:spcPct val="0"/>
        </a:spcBef>
        <a:spcAft>
          <a:spcPts val="900"/>
        </a:spcAft>
        <a:buClr>
          <a:schemeClr val="accent1"/>
        </a:buClr>
        <a:buFont typeface="Arial" pitchFamily="34" charset="0"/>
        <a:buChar char="»"/>
        <a:defRPr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8.xml"/></Relationships>
</file>

<file path=ppt/slides/_rels/slide38.xml.rels><?xml version="1.0" encoding="UTF-8" standalone="yes"?>
<Relationships xmlns="http://schemas.openxmlformats.org/package/2006/relationships"><Relationship Id="rId3" Type="http://schemas.openxmlformats.org/officeDocument/2006/relationships/hyperlink" Target="https://www.nationalserviceresources.gov/evaluation-americorps" TargetMode="External"/><Relationship Id="rId7" Type="http://schemas.openxmlformats.org/officeDocument/2006/relationships/hyperlink" Target="http://www.resources4evaluators.info/CommunitiesOfEvaluators.html"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hyperlink" Target="http://www.innonet.org/" TargetMode="External"/><Relationship Id="rId5" Type="http://schemas.openxmlformats.org/officeDocument/2006/relationships/hyperlink" Target="http://www.wmich.edu/evalctr/" TargetMode="External"/><Relationship Id="rId4" Type="http://schemas.openxmlformats.org/officeDocument/2006/relationships/hyperlink" Target="http://www.eval.org/"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Overview of Evaluation Designs</a:t>
            </a:r>
            <a:endParaRPr lang="en-US" dirty="0"/>
          </a:p>
        </p:txBody>
      </p:sp>
      <p:sp>
        <p:nvSpPr>
          <p:cNvPr id="5" name="Subtitle 4"/>
          <p:cNvSpPr>
            <a:spLocks noGrp="1"/>
          </p:cNvSpPr>
          <p:nvPr>
            <p:ph type="subTitle" idx="1"/>
          </p:nvPr>
        </p:nvSpPr>
        <p:spPr/>
        <p:txBody>
          <a:bodyPr>
            <a:normAutofit fontScale="70000" lnSpcReduction="20000"/>
          </a:bodyPr>
          <a:lstStyle/>
          <a:p>
            <a:r>
              <a:rPr lang="en-US" dirty="0" smtClean="0"/>
              <a:t>Carla Ganiel, Senior Program and Project Specialist</a:t>
            </a:r>
          </a:p>
          <a:p>
            <a:r>
              <a:rPr lang="en-US" dirty="0" smtClean="0"/>
              <a:t>AmeriCorps State </a:t>
            </a:r>
            <a:r>
              <a:rPr lang="en-US" smtClean="0"/>
              <a:t>and National</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a:t>
            </a:r>
            <a:r>
              <a:rPr lang="en-US" dirty="0"/>
              <a:t>l</a:t>
            </a:r>
            <a:r>
              <a:rPr lang="en-US" dirty="0" smtClean="0"/>
              <a:t>ogic </a:t>
            </a:r>
            <a:r>
              <a:rPr lang="en-US" dirty="0"/>
              <a:t>model </a:t>
            </a:r>
            <a:r>
              <a:rPr lang="en-US" dirty="0" smtClean="0"/>
              <a:t>for a literacy </a:t>
            </a:r>
            <a:r>
              <a:rPr lang="en-US" dirty="0"/>
              <a:t>program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42403696"/>
              </p:ext>
            </p:extLst>
          </p:nvPr>
        </p:nvGraphicFramePr>
        <p:xfrm>
          <a:off x="457200" y="1262063"/>
          <a:ext cx="8765177" cy="4441507"/>
        </p:xfrm>
        <a:graphic>
          <a:graphicData uri="http://schemas.openxmlformats.org/drawingml/2006/table">
            <a:tbl>
              <a:tblPr firstRow="1" firstCol="1" bandRow="1"/>
              <a:tblGrid>
                <a:gridCol w="1018901"/>
                <a:gridCol w="1293223"/>
                <a:gridCol w="1332411"/>
                <a:gridCol w="1619794"/>
                <a:gridCol w="1815738"/>
                <a:gridCol w="1685110"/>
              </a:tblGrid>
              <a:tr h="102781">
                <a:tc rowSpan="2">
                  <a:txBody>
                    <a:bodyPr/>
                    <a:lstStyle/>
                    <a:p>
                      <a:pPr marL="0" marR="0" algn="ctr">
                        <a:lnSpc>
                          <a:spcPct val="115000"/>
                        </a:lnSpc>
                        <a:spcBef>
                          <a:spcPts val="0"/>
                        </a:spcBef>
                        <a:spcAft>
                          <a:spcPts val="0"/>
                        </a:spcAft>
                      </a:pPr>
                      <a:r>
                        <a:rPr lang="en-US" sz="1200" b="1" dirty="0">
                          <a:solidFill>
                            <a:srgbClr val="595959"/>
                          </a:solidFill>
                          <a:effectLst/>
                          <a:latin typeface="Arial"/>
                          <a:ea typeface="Calibri"/>
                          <a:cs typeface="Times New Roman"/>
                        </a:rPr>
                        <a:t>INPUTS</a:t>
                      </a:r>
                      <a:endParaRPr lang="en-US" sz="1200" b="1" dirty="0">
                        <a:effectLst/>
                        <a:latin typeface="Calibri"/>
                        <a:ea typeface="Calibri"/>
                        <a:cs typeface="Times New Roman"/>
                      </a:endParaRPr>
                    </a:p>
                  </a:txBody>
                  <a:tcPr marL="58033" marR="58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200" b="1" dirty="0">
                          <a:solidFill>
                            <a:srgbClr val="595959"/>
                          </a:solidFill>
                          <a:effectLst/>
                          <a:latin typeface="Arial"/>
                          <a:ea typeface="Calibri"/>
                          <a:cs typeface="Times New Roman"/>
                        </a:rPr>
                        <a:t>ACTIVITIES</a:t>
                      </a:r>
                      <a:endParaRPr lang="en-US" sz="1200" b="1" dirty="0">
                        <a:effectLst/>
                        <a:latin typeface="Calibri"/>
                        <a:ea typeface="Calibri"/>
                        <a:cs typeface="Times New Roman"/>
                      </a:endParaRPr>
                    </a:p>
                  </a:txBody>
                  <a:tcPr marL="58033" marR="58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200" b="1" dirty="0">
                          <a:solidFill>
                            <a:srgbClr val="595959"/>
                          </a:solidFill>
                          <a:effectLst/>
                          <a:latin typeface="Arial"/>
                          <a:ea typeface="Calibri"/>
                          <a:cs typeface="Times New Roman"/>
                        </a:rPr>
                        <a:t>OUTPUTS</a:t>
                      </a:r>
                      <a:endParaRPr lang="en-US" sz="1200" b="1" dirty="0">
                        <a:effectLst/>
                        <a:latin typeface="Calibri"/>
                        <a:ea typeface="Calibri"/>
                        <a:cs typeface="Times New Roman"/>
                      </a:endParaRPr>
                    </a:p>
                  </a:txBody>
                  <a:tcPr marL="58033" marR="58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1200" b="1" dirty="0">
                          <a:solidFill>
                            <a:srgbClr val="595959"/>
                          </a:solidFill>
                          <a:effectLst/>
                          <a:latin typeface="Arial"/>
                          <a:ea typeface="Calibri"/>
                          <a:cs typeface="Times New Roman"/>
                        </a:rPr>
                        <a:t>Outcomes</a:t>
                      </a:r>
                      <a:endParaRPr lang="en-US" sz="1200" b="1"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0278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200" b="1" dirty="0">
                          <a:solidFill>
                            <a:srgbClr val="595959"/>
                          </a:solidFill>
                          <a:effectLst/>
                          <a:latin typeface="Arial"/>
                          <a:ea typeface="Calibri"/>
                          <a:cs typeface="Times New Roman"/>
                        </a:rPr>
                        <a:t>Short-Term</a:t>
                      </a:r>
                      <a:endParaRPr lang="en-US" sz="1200" b="1"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595959"/>
                          </a:solidFill>
                          <a:effectLst/>
                          <a:latin typeface="Arial"/>
                          <a:ea typeface="Calibri"/>
                          <a:cs typeface="Times New Roman"/>
                        </a:rPr>
                        <a:t>Medium-Term</a:t>
                      </a:r>
                      <a:endParaRPr lang="en-US" sz="1200" b="1"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595959"/>
                          </a:solidFill>
                          <a:effectLst/>
                          <a:latin typeface="Arial"/>
                          <a:ea typeface="Calibri"/>
                          <a:cs typeface="Times New Roman"/>
                        </a:rPr>
                        <a:t>Long-Term</a:t>
                      </a:r>
                      <a:endParaRPr lang="en-US" sz="1200" b="1"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3313">
                <a:tc>
                  <a:txBody>
                    <a:bodyPr/>
                    <a:lstStyle/>
                    <a:p>
                      <a:pPr marL="0" marR="0" algn="ctr">
                        <a:lnSpc>
                          <a:spcPct val="115000"/>
                        </a:lnSpc>
                        <a:spcBef>
                          <a:spcPts val="0"/>
                        </a:spcBef>
                        <a:spcAft>
                          <a:spcPts val="0"/>
                        </a:spcAft>
                      </a:pPr>
                      <a:r>
                        <a:rPr lang="en-US" sz="1050" dirty="0">
                          <a:solidFill>
                            <a:srgbClr val="595959"/>
                          </a:solidFill>
                          <a:effectLst/>
                          <a:latin typeface="Arial"/>
                          <a:ea typeface="Calibri"/>
                          <a:cs typeface="Times New Roman"/>
                        </a:rPr>
                        <a:t>What we </a:t>
                      </a:r>
                      <a:r>
                        <a:rPr lang="en-US" sz="1050" dirty="0" smtClean="0">
                          <a:solidFill>
                            <a:srgbClr val="595959"/>
                          </a:solidFill>
                          <a:effectLst/>
                          <a:latin typeface="Arial"/>
                          <a:ea typeface="Calibri"/>
                          <a:cs typeface="Times New Roman"/>
                        </a:rPr>
                        <a:t>invest</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solidFill>
                            <a:srgbClr val="595959"/>
                          </a:solidFill>
                          <a:effectLst/>
                          <a:latin typeface="Arial"/>
                          <a:ea typeface="Calibri"/>
                          <a:cs typeface="Times New Roman"/>
                        </a:rPr>
                        <a:t>What we do</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solidFill>
                            <a:srgbClr val="595959"/>
                          </a:solidFill>
                          <a:effectLst/>
                          <a:latin typeface="Arial"/>
                          <a:ea typeface="Calibri"/>
                          <a:cs typeface="Times New Roman"/>
                        </a:rPr>
                        <a:t>Direct products from program activities</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solidFill>
                            <a:srgbClr val="595959"/>
                          </a:solidFill>
                          <a:effectLst/>
                          <a:latin typeface="Arial"/>
                          <a:ea typeface="Calibri"/>
                          <a:cs typeface="Times New Roman"/>
                        </a:rPr>
                        <a:t>Changes in knowledge, skills, attitudes, opinions</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solidFill>
                            <a:srgbClr val="595959"/>
                          </a:solidFill>
                          <a:effectLst/>
                          <a:latin typeface="Arial"/>
                          <a:ea typeface="Calibri"/>
                          <a:cs typeface="Times New Roman"/>
                        </a:rPr>
                        <a:t>Changes in behavior </a:t>
                      </a:r>
                      <a:r>
                        <a:rPr lang="en-US" sz="1050" dirty="0" smtClean="0">
                          <a:solidFill>
                            <a:srgbClr val="595959"/>
                          </a:solidFill>
                          <a:effectLst/>
                          <a:latin typeface="Arial"/>
                          <a:ea typeface="Calibri"/>
                          <a:cs typeface="Times New Roman"/>
                        </a:rPr>
                        <a:t>or action </a:t>
                      </a:r>
                      <a:r>
                        <a:rPr lang="en-US" sz="1050" dirty="0">
                          <a:solidFill>
                            <a:srgbClr val="595959"/>
                          </a:solidFill>
                          <a:effectLst/>
                          <a:latin typeface="Arial"/>
                          <a:ea typeface="Calibri"/>
                          <a:cs typeface="Times New Roman"/>
                        </a:rPr>
                        <a:t>that result from participants’ new knowledge</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solidFill>
                            <a:srgbClr val="595959"/>
                          </a:solidFill>
                          <a:effectLst/>
                          <a:latin typeface="Arial"/>
                          <a:ea typeface="Calibri"/>
                          <a:cs typeface="Times New Roman"/>
                        </a:rPr>
                        <a:t>Meaningful changes, often in their condition or status in life</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390">
                <a:tc>
                  <a:txBody>
                    <a:bodyPr/>
                    <a:lstStyle/>
                    <a:p>
                      <a:pPr marL="0" marR="0">
                        <a:lnSpc>
                          <a:spcPct val="115000"/>
                        </a:lnSpc>
                        <a:spcBef>
                          <a:spcPts val="0"/>
                        </a:spcBef>
                        <a:spcAft>
                          <a:spcPts val="0"/>
                        </a:spcAft>
                      </a:pPr>
                      <a:r>
                        <a:rPr lang="en-US" sz="1300" dirty="0">
                          <a:solidFill>
                            <a:srgbClr val="595959"/>
                          </a:solidFill>
                          <a:effectLst/>
                          <a:latin typeface="Arial"/>
                          <a:ea typeface="Calibri"/>
                          <a:cs typeface="Times New Roman"/>
                        </a:rPr>
                        <a:t>Funding </a:t>
                      </a:r>
                      <a:endParaRPr lang="en-US" sz="1300" dirty="0">
                        <a:effectLst/>
                        <a:latin typeface="Calibri"/>
                        <a:ea typeface="Calibri"/>
                        <a:cs typeface="Times New Roman"/>
                      </a:endParaRPr>
                    </a:p>
                    <a:p>
                      <a:pPr marL="0" marR="0">
                        <a:lnSpc>
                          <a:spcPct val="115000"/>
                        </a:lnSpc>
                        <a:spcBef>
                          <a:spcPts val="0"/>
                        </a:spcBef>
                        <a:spcAft>
                          <a:spcPts val="0"/>
                        </a:spcAft>
                      </a:pPr>
                      <a:r>
                        <a:rPr lang="en-US" sz="1300" dirty="0">
                          <a:solidFill>
                            <a:srgbClr val="595959"/>
                          </a:solidFill>
                          <a:effectLst/>
                          <a:latin typeface="Arial"/>
                          <a:ea typeface="Calibri"/>
                          <a:cs typeface="Times New Roman"/>
                        </a:rPr>
                        <a:t> </a:t>
                      </a:r>
                      <a:endParaRPr lang="en-US" sz="1300" dirty="0">
                        <a:effectLst/>
                        <a:latin typeface="Calibri"/>
                        <a:ea typeface="Calibri"/>
                        <a:cs typeface="Times New Roman"/>
                      </a:endParaRPr>
                    </a:p>
                    <a:p>
                      <a:pPr marL="0" marR="0">
                        <a:lnSpc>
                          <a:spcPct val="115000"/>
                        </a:lnSpc>
                        <a:spcBef>
                          <a:spcPts val="0"/>
                        </a:spcBef>
                        <a:spcAft>
                          <a:spcPts val="0"/>
                        </a:spcAft>
                      </a:pPr>
                      <a:r>
                        <a:rPr lang="en-US" sz="1300" dirty="0">
                          <a:solidFill>
                            <a:srgbClr val="595959"/>
                          </a:solidFill>
                          <a:effectLst/>
                          <a:latin typeface="Arial"/>
                          <a:ea typeface="Calibri"/>
                          <a:cs typeface="Times New Roman"/>
                        </a:rPr>
                        <a:t>Staff</a:t>
                      </a:r>
                      <a:endParaRPr lang="en-US" sz="1300" dirty="0">
                        <a:effectLst/>
                        <a:latin typeface="Calibri"/>
                        <a:ea typeface="Calibri"/>
                        <a:cs typeface="Times New Roman"/>
                      </a:endParaRPr>
                    </a:p>
                    <a:p>
                      <a:pPr marL="0" marR="0">
                        <a:lnSpc>
                          <a:spcPct val="115000"/>
                        </a:lnSpc>
                        <a:spcBef>
                          <a:spcPts val="0"/>
                        </a:spcBef>
                        <a:spcAft>
                          <a:spcPts val="0"/>
                        </a:spcAft>
                      </a:pPr>
                      <a:r>
                        <a:rPr lang="en-US" sz="1300" dirty="0">
                          <a:solidFill>
                            <a:srgbClr val="595959"/>
                          </a:solidFill>
                          <a:effectLst/>
                          <a:latin typeface="Arial"/>
                          <a:ea typeface="Calibri"/>
                          <a:cs typeface="Times New Roman"/>
                        </a:rPr>
                        <a:t> </a:t>
                      </a:r>
                      <a:endParaRPr lang="en-US" sz="1300" dirty="0">
                        <a:effectLst/>
                        <a:latin typeface="Calibri"/>
                        <a:ea typeface="Calibri"/>
                        <a:cs typeface="Times New Roman"/>
                      </a:endParaRPr>
                    </a:p>
                    <a:p>
                      <a:pPr marL="0" marR="0">
                        <a:lnSpc>
                          <a:spcPct val="115000"/>
                        </a:lnSpc>
                        <a:spcBef>
                          <a:spcPts val="0"/>
                        </a:spcBef>
                        <a:spcAft>
                          <a:spcPts val="0"/>
                        </a:spcAft>
                      </a:pPr>
                      <a:r>
                        <a:rPr lang="en-US" sz="1300" dirty="0" smtClean="0">
                          <a:solidFill>
                            <a:srgbClr val="595959"/>
                          </a:solidFill>
                          <a:effectLst/>
                          <a:latin typeface="Arial"/>
                          <a:ea typeface="Calibri"/>
                          <a:cs typeface="Times New Roman"/>
                        </a:rPr>
                        <a:t>100 AmeriCorps State and National</a:t>
                      </a:r>
                      <a:r>
                        <a:rPr lang="en-US" sz="1300" baseline="0" dirty="0" smtClean="0">
                          <a:solidFill>
                            <a:srgbClr val="595959"/>
                          </a:solidFill>
                          <a:effectLst/>
                          <a:latin typeface="Arial"/>
                          <a:ea typeface="Calibri"/>
                          <a:cs typeface="Times New Roman"/>
                        </a:rPr>
                        <a:t> </a:t>
                      </a:r>
                      <a:r>
                        <a:rPr lang="en-US" sz="1300" dirty="0" smtClean="0">
                          <a:solidFill>
                            <a:srgbClr val="595959"/>
                          </a:solidFill>
                          <a:effectLst/>
                          <a:latin typeface="Arial"/>
                          <a:ea typeface="Calibri"/>
                          <a:cs typeface="Times New Roman"/>
                        </a:rPr>
                        <a:t>members</a:t>
                      </a:r>
                    </a:p>
                    <a:p>
                      <a:pPr marL="0" marR="0">
                        <a:lnSpc>
                          <a:spcPct val="115000"/>
                        </a:lnSpc>
                        <a:spcBef>
                          <a:spcPts val="0"/>
                        </a:spcBef>
                        <a:spcAft>
                          <a:spcPts val="0"/>
                        </a:spcAft>
                      </a:pPr>
                      <a:endParaRPr lang="en-US" sz="1300" dirty="0" smtClean="0">
                        <a:solidFill>
                          <a:srgbClr val="595959"/>
                        </a:solidFill>
                        <a:effectLst/>
                        <a:latin typeface="Arial"/>
                        <a:ea typeface="Calibri"/>
                        <a:cs typeface="Times New Roman"/>
                      </a:endParaRPr>
                    </a:p>
                    <a:p>
                      <a:pPr marL="0" marR="0">
                        <a:lnSpc>
                          <a:spcPct val="115000"/>
                        </a:lnSpc>
                        <a:spcBef>
                          <a:spcPts val="0"/>
                        </a:spcBef>
                        <a:spcAft>
                          <a:spcPts val="0"/>
                        </a:spcAft>
                      </a:pPr>
                      <a:r>
                        <a:rPr lang="en-US" sz="1300" baseline="0" dirty="0" smtClean="0">
                          <a:solidFill>
                            <a:srgbClr val="595959"/>
                          </a:solidFill>
                          <a:effectLst/>
                          <a:latin typeface="Arial"/>
                          <a:ea typeface="Calibri"/>
                          <a:cs typeface="Times New Roman"/>
                        </a:rPr>
                        <a:t>75 non-AmeriCorps volunteers</a:t>
                      </a:r>
                      <a:endParaRPr lang="en-US" sz="1300" dirty="0">
                        <a:effectLst/>
                        <a:latin typeface="Calibri"/>
                        <a:ea typeface="Calibri"/>
                        <a:cs typeface="Times New Roman"/>
                      </a:endParaRPr>
                    </a:p>
                    <a:p>
                      <a:pPr marL="0" marR="0">
                        <a:lnSpc>
                          <a:spcPct val="115000"/>
                        </a:lnSpc>
                        <a:spcBef>
                          <a:spcPts val="0"/>
                        </a:spcBef>
                        <a:spcAft>
                          <a:spcPts val="0"/>
                        </a:spcAft>
                      </a:pPr>
                      <a:r>
                        <a:rPr lang="en-US" sz="1300" dirty="0">
                          <a:solidFill>
                            <a:srgbClr val="595959"/>
                          </a:solidFill>
                          <a:effectLst/>
                          <a:latin typeface="Arial"/>
                          <a:ea typeface="Calibri"/>
                          <a:cs typeface="Times New Roman"/>
                        </a:rPr>
                        <a:t> </a:t>
                      </a:r>
                      <a:endParaRPr lang="en-US" sz="1300" dirty="0">
                        <a:effectLst/>
                        <a:latin typeface="Calibri"/>
                        <a:ea typeface="Calibri"/>
                        <a:cs typeface="Times New Roman"/>
                      </a:endParaRPr>
                    </a:p>
                    <a:p>
                      <a:pPr marL="0" marR="0">
                        <a:lnSpc>
                          <a:spcPct val="115000"/>
                        </a:lnSpc>
                        <a:spcBef>
                          <a:spcPts val="0"/>
                        </a:spcBef>
                        <a:spcAft>
                          <a:spcPts val="0"/>
                        </a:spcAft>
                      </a:pPr>
                      <a:r>
                        <a:rPr lang="en-US" sz="1300" dirty="0">
                          <a:solidFill>
                            <a:srgbClr val="595959"/>
                          </a:solidFill>
                          <a:effectLst/>
                          <a:latin typeface="Arial"/>
                          <a:ea typeface="Calibri"/>
                          <a:cs typeface="Times New Roman"/>
                        </a:rPr>
                        <a:t>Research</a:t>
                      </a:r>
                      <a:endParaRPr lang="en-US" sz="13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smtClean="0">
                          <a:solidFill>
                            <a:srgbClr val="595959"/>
                          </a:solidFill>
                          <a:effectLst/>
                          <a:latin typeface="Arial"/>
                          <a:ea typeface="Calibri"/>
                          <a:cs typeface="Times New Roman"/>
                        </a:rPr>
                        <a:t>One-on-one tutoring to students below benchmark</a:t>
                      </a:r>
                      <a:endParaRPr lang="en-US" sz="1300" dirty="0">
                        <a:effectLst/>
                        <a:latin typeface="Calibri"/>
                        <a:ea typeface="Calibri"/>
                        <a:cs typeface="Times New Roman"/>
                      </a:endParaRPr>
                    </a:p>
                    <a:p>
                      <a:pPr marL="0" marR="0">
                        <a:lnSpc>
                          <a:spcPct val="115000"/>
                        </a:lnSpc>
                        <a:spcBef>
                          <a:spcPts val="0"/>
                        </a:spcBef>
                        <a:spcAft>
                          <a:spcPts val="0"/>
                        </a:spcAft>
                      </a:pPr>
                      <a:r>
                        <a:rPr lang="en-US" sz="1300" dirty="0">
                          <a:solidFill>
                            <a:srgbClr val="595959"/>
                          </a:solidFill>
                          <a:effectLst/>
                          <a:latin typeface="Arial"/>
                          <a:ea typeface="Calibri"/>
                          <a:cs typeface="Times New Roman"/>
                        </a:rPr>
                        <a:t> </a:t>
                      </a:r>
                      <a:endParaRPr lang="en-US" sz="1300" baseline="0" dirty="0" smtClean="0">
                        <a:solidFill>
                          <a:srgbClr val="595959"/>
                        </a:solidFill>
                        <a:effectLst/>
                        <a:latin typeface="Arial"/>
                        <a:ea typeface="Calibri"/>
                        <a:cs typeface="Times New Roman"/>
                      </a:endParaRPr>
                    </a:p>
                    <a:p>
                      <a:pPr marL="0" marR="0">
                        <a:lnSpc>
                          <a:spcPct val="115000"/>
                        </a:lnSpc>
                        <a:spcBef>
                          <a:spcPts val="0"/>
                        </a:spcBef>
                        <a:spcAft>
                          <a:spcPts val="0"/>
                        </a:spcAft>
                      </a:pPr>
                      <a:endParaRPr lang="en-US" sz="1300" baseline="0" dirty="0" smtClean="0">
                        <a:solidFill>
                          <a:srgbClr val="595959"/>
                        </a:solidFill>
                        <a:effectLst/>
                        <a:latin typeface="Arial"/>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dirty="0" smtClean="0">
                          <a:solidFill>
                            <a:srgbClr val="595959"/>
                          </a:solidFill>
                          <a:effectLst/>
                          <a:latin typeface="Arial"/>
                          <a:ea typeface="Calibri"/>
                          <a:cs typeface="Times New Roman"/>
                        </a:rPr>
                        <a:t>Number of students receiving tutoring assistance</a:t>
                      </a:r>
                    </a:p>
                    <a:p>
                      <a:pPr marL="0" marR="0">
                        <a:lnSpc>
                          <a:spcPct val="115000"/>
                        </a:lnSpc>
                        <a:spcBef>
                          <a:spcPts val="0"/>
                        </a:spcBef>
                        <a:spcAft>
                          <a:spcPts val="0"/>
                        </a:spcAft>
                      </a:pPr>
                      <a:endParaRPr lang="en-US" sz="1300" kern="1200" dirty="0" smtClean="0">
                        <a:solidFill>
                          <a:srgbClr val="595959"/>
                        </a:solidFill>
                        <a:effectLst/>
                        <a:latin typeface="Arial"/>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dirty="0" smtClean="0">
                          <a:solidFill>
                            <a:srgbClr val="595959"/>
                          </a:solidFill>
                          <a:effectLst/>
                          <a:latin typeface="Arial"/>
                          <a:ea typeface="Calibri"/>
                          <a:cs typeface="Times New Roman"/>
                        </a:rPr>
                        <a:t>Increase in number of students scoring at or above benchmark on literacy assessments</a:t>
                      </a:r>
                    </a:p>
                    <a:p>
                      <a:pPr marL="0" marR="0">
                        <a:lnSpc>
                          <a:spcPct val="115000"/>
                        </a:lnSpc>
                        <a:spcBef>
                          <a:spcPts val="0"/>
                        </a:spcBef>
                        <a:spcAft>
                          <a:spcPts val="0"/>
                        </a:spcAft>
                      </a:pPr>
                      <a:endParaRPr lang="en-US" sz="1300" kern="1200" dirty="0" smtClean="0">
                        <a:solidFill>
                          <a:srgbClr val="595959"/>
                        </a:solidFill>
                        <a:effectLst/>
                        <a:latin typeface="Arial"/>
                        <a:ea typeface="Calibri"/>
                        <a:cs typeface="Times New Roman"/>
                      </a:endParaRPr>
                    </a:p>
                    <a:p>
                      <a:pPr marL="0" marR="0">
                        <a:lnSpc>
                          <a:spcPct val="115000"/>
                        </a:lnSpc>
                        <a:spcBef>
                          <a:spcPts val="0"/>
                        </a:spcBef>
                        <a:spcAft>
                          <a:spcPts val="0"/>
                        </a:spcAft>
                      </a:pPr>
                      <a:r>
                        <a:rPr lang="en-US" sz="1300" kern="1200" dirty="0" smtClean="0">
                          <a:solidFill>
                            <a:srgbClr val="595959"/>
                          </a:solidFill>
                          <a:effectLst/>
                          <a:latin typeface="Arial"/>
                          <a:ea typeface="Calibri"/>
                          <a:cs typeface="Times New Roman"/>
                        </a:rPr>
                        <a:t>Improved</a:t>
                      </a:r>
                      <a:r>
                        <a:rPr lang="en-US" sz="1300" kern="1200" baseline="0" dirty="0" smtClean="0">
                          <a:solidFill>
                            <a:srgbClr val="595959"/>
                          </a:solidFill>
                          <a:effectLst/>
                          <a:latin typeface="Arial"/>
                          <a:ea typeface="Calibri"/>
                          <a:cs typeface="Times New Roman"/>
                        </a:rPr>
                        <a:t> student</a:t>
                      </a:r>
                      <a:r>
                        <a:rPr lang="en-US" sz="1300" kern="1200" dirty="0" smtClean="0">
                          <a:solidFill>
                            <a:srgbClr val="595959"/>
                          </a:solidFill>
                          <a:effectLst/>
                          <a:latin typeface="Arial"/>
                          <a:ea typeface="Calibri"/>
                          <a:cs typeface="Times New Roman"/>
                        </a:rPr>
                        <a:t> self-efficacy</a:t>
                      </a:r>
                      <a:r>
                        <a:rPr lang="en-US" sz="1300" kern="1200" baseline="0" dirty="0" smtClean="0">
                          <a:solidFill>
                            <a:srgbClr val="595959"/>
                          </a:solidFill>
                          <a:effectLst/>
                          <a:latin typeface="Arial"/>
                          <a:ea typeface="Calibri"/>
                          <a:cs typeface="Times New Roman"/>
                        </a:rPr>
                        <a:t> </a:t>
                      </a:r>
                    </a:p>
                    <a:p>
                      <a:pPr marL="0" marR="0">
                        <a:lnSpc>
                          <a:spcPct val="115000"/>
                        </a:lnSpc>
                        <a:spcBef>
                          <a:spcPts val="0"/>
                        </a:spcBef>
                        <a:spcAft>
                          <a:spcPts val="0"/>
                        </a:spcAft>
                      </a:pPr>
                      <a:endParaRPr lang="en-US" sz="1300" kern="1200" baseline="0" dirty="0" smtClean="0">
                        <a:solidFill>
                          <a:srgbClr val="595959"/>
                        </a:solidFill>
                        <a:effectLst/>
                        <a:latin typeface="Arial"/>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dirty="0" smtClean="0">
                          <a:solidFill>
                            <a:srgbClr val="595959"/>
                          </a:solidFill>
                          <a:effectLst/>
                          <a:latin typeface="Arial"/>
                          <a:ea typeface="Calibri"/>
                          <a:cs typeface="Times New Roman"/>
                        </a:rPr>
                        <a:t>Increase</a:t>
                      </a:r>
                      <a:r>
                        <a:rPr lang="en-US" sz="1300" kern="1200" baseline="0" dirty="0" smtClean="0">
                          <a:solidFill>
                            <a:srgbClr val="595959"/>
                          </a:solidFill>
                          <a:effectLst/>
                          <a:latin typeface="Arial"/>
                          <a:ea typeface="Calibri"/>
                          <a:cs typeface="Times New Roman"/>
                        </a:rPr>
                        <a:t> in number of students reading on grade-level</a:t>
                      </a:r>
                    </a:p>
                    <a:p>
                      <a:pPr marL="0" marR="0">
                        <a:lnSpc>
                          <a:spcPct val="115000"/>
                        </a:lnSpc>
                        <a:spcBef>
                          <a:spcPts val="0"/>
                        </a:spcBef>
                        <a:spcAft>
                          <a:spcPts val="0"/>
                        </a:spcAft>
                      </a:pPr>
                      <a:endParaRPr lang="en-US" sz="1300" kern="1200" baseline="0" dirty="0" smtClean="0">
                        <a:solidFill>
                          <a:srgbClr val="595959"/>
                        </a:solidFill>
                        <a:effectLst/>
                        <a:latin typeface="Arial"/>
                        <a:ea typeface="Calibri"/>
                        <a:cs typeface="Times New Roman"/>
                      </a:endParaRPr>
                    </a:p>
                    <a:p>
                      <a:pPr marL="0" marR="0">
                        <a:lnSpc>
                          <a:spcPct val="115000"/>
                        </a:lnSpc>
                        <a:spcBef>
                          <a:spcPts val="0"/>
                        </a:spcBef>
                        <a:spcAft>
                          <a:spcPts val="0"/>
                        </a:spcAft>
                      </a:pPr>
                      <a:endParaRPr lang="en-US" sz="13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457200" rtl="0" eaLnBrk="1" latinLnBrk="0" hangingPunct="1">
                        <a:lnSpc>
                          <a:spcPct val="115000"/>
                        </a:lnSpc>
                        <a:spcBef>
                          <a:spcPts val="0"/>
                        </a:spcBef>
                        <a:spcAft>
                          <a:spcPts val="0"/>
                        </a:spcAft>
                      </a:pPr>
                      <a:r>
                        <a:rPr lang="en-US" sz="1300" kern="1200" dirty="0" smtClean="0">
                          <a:solidFill>
                            <a:srgbClr val="595959"/>
                          </a:solidFill>
                          <a:effectLst/>
                          <a:latin typeface="Arial"/>
                          <a:ea typeface="Calibri"/>
                          <a:cs typeface="Times New Roman"/>
                        </a:rPr>
                        <a:t>Students maintain grade-level proficiency in reading</a:t>
                      </a:r>
                    </a:p>
                    <a:p>
                      <a:pPr marL="0" marR="0" algn="l" defTabSz="457200" rtl="0" eaLnBrk="1" latinLnBrk="0" hangingPunct="1">
                        <a:lnSpc>
                          <a:spcPct val="115000"/>
                        </a:lnSpc>
                        <a:spcBef>
                          <a:spcPts val="0"/>
                        </a:spcBef>
                        <a:spcAft>
                          <a:spcPts val="0"/>
                        </a:spcAft>
                      </a:pPr>
                      <a:endParaRPr lang="en-US" sz="1300" kern="1200" dirty="0" smtClean="0">
                        <a:solidFill>
                          <a:srgbClr val="595959"/>
                        </a:solidFill>
                        <a:effectLst/>
                        <a:latin typeface="Arial"/>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433137" y="5663242"/>
            <a:ext cx="8241631" cy="584775"/>
          </a:xfrm>
          <a:prstGeom prst="rect">
            <a:avLst/>
          </a:prstGeom>
          <a:noFill/>
        </p:spPr>
        <p:txBody>
          <a:bodyPr wrap="square" rtlCol="0">
            <a:spAutoFit/>
          </a:bodyPr>
          <a:lstStyle/>
          <a:p>
            <a:r>
              <a:rPr lang="en-US" sz="1600" dirty="0">
                <a:solidFill>
                  <a:schemeClr val="tx1">
                    <a:lumMod val="65000"/>
                    <a:lumOff val="35000"/>
                  </a:schemeClr>
                </a:solidFill>
                <a:latin typeface="Arial" panose="020B0604020202020204" pitchFamily="34" charset="0"/>
                <a:cs typeface="Arial" panose="020B0604020202020204" pitchFamily="34" charset="0"/>
              </a:rPr>
              <a:t>For an overview of logic models, CNCS grantees can refer to the module, “How to Develop a Program Logic Model” located on the Knowledge Network.</a:t>
            </a:r>
          </a:p>
        </p:txBody>
      </p:sp>
    </p:spTree>
    <p:extLst>
      <p:ext uri="{BB962C8B-B14F-4D97-AF65-F5344CB8AC3E}">
        <p14:creationId xmlns:p14="http://schemas.microsoft.com/office/powerpoint/2010/main" val="988939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Define purpose and scope</a:t>
            </a:r>
            <a:endParaRPr lang="en-US" dirty="0"/>
          </a:p>
        </p:txBody>
      </p:sp>
      <p:sp>
        <p:nvSpPr>
          <p:cNvPr id="3" name="Content Placeholder 2"/>
          <p:cNvSpPr>
            <a:spLocks noGrp="1"/>
          </p:cNvSpPr>
          <p:nvPr>
            <p:ph idx="1"/>
          </p:nvPr>
        </p:nvSpPr>
        <p:spPr>
          <a:xfrm>
            <a:off x="441960" y="1246824"/>
            <a:ext cx="8229600" cy="5071428"/>
          </a:xfrm>
        </p:spPr>
        <p:txBody>
          <a:bodyPr>
            <a:normAutofit/>
          </a:bodyPr>
          <a:lstStyle/>
          <a:p>
            <a:pPr marL="0" indent="0">
              <a:spcAft>
                <a:spcPts val="1200"/>
              </a:spcAft>
              <a:buNone/>
            </a:pPr>
            <a:r>
              <a:rPr lang="en-US" dirty="0" smtClean="0"/>
              <a:t>Each evaluation should have a </a:t>
            </a:r>
            <a:r>
              <a:rPr lang="en-US" i="1" dirty="0" smtClean="0"/>
              <a:t>primary </a:t>
            </a:r>
            <a:r>
              <a:rPr lang="en-US" dirty="0" smtClean="0"/>
              <a:t>purpose around which it can be designed and planned.</a:t>
            </a:r>
          </a:p>
          <a:p>
            <a:pPr>
              <a:spcAft>
                <a:spcPts val="1200"/>
              </a:spcAft>
            </a:pPr>
            <a:r>
              <a:rPr lang="en-US" sz="2400" dirty="0" smtClean="0"/>
              <a:t>Why is the evaluation being done? </a:t>
            </a:r>
          </a:p>
          <a:p>
            <a:pPr>
              <a:spcAft>
                <a:spcPts val="1200"/>
              </a:spcAft>
            </a:pPr>
            <a:r>
              <a:rPr lang="en-US" sz="2400" dirty="0" smtClean="0"/>
              <a:t>What do you want to learn? </a:t>
            </a:r>
          </a:p>
          <a:p>
            <a:pPr>
              <a:spcAft>
                <a:spcPts val="1200"/>
              </a:spcAft>
            </a:pPr>
            <a:r>
              <a:rPr lang="en-US" sz="2400" dirty="0" smtClean="0"/>
              <a:t>How will the results be used? By whom? </a:t>
            </a:r>
          </a:p>
          <a:p>
            <a:pPr>
              <a:spcBef>
                <a:spcPts val="1200"/>
              </a:spcBef>
              <a:spcAft>
                <a:spcPts val="1200"/>
              </a:spcAft>
            </a:pPr>
            <a:endParaRPr lang="en-US" sz="2400" dirty="0" smtClean="0"/>
          </a:p>
        </p:txBody>
      </p:sp>
    </p:spTree>
    <p:extLst>
      <p:ext uri="{BB962C8B-B14F-4D97-AF65-F5344CB8AC3E}">
        <p14:creationId xmlns:p14="http://schemas.microsoft.com/office/powerpoint/2010/main" val="36918531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Selecting research questions</a:t>
            </a:r>
            <a:endParaRPr lang="en-US" dirty="0"/>
          </a:p>
        </p:txBody>
      </p:sp>
      <p:pic>
        <p:nvPicPr>
          <p:cNvPr id="6" name="Content Placeholder 5" descr="P:\DTP\SURVEY\ECON\AmeriCorps Grantee Evaluation Monitoring &amp; Guidance Project\Kim Nguyen_graphics\mapping questions and indicators to logic model.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57696" y="1188720"/>
            <a:ext cx="7580910" cy="4676571"/>
          </a:xfrm>
          <a:prstGeom prst="rect">
            <a:avLst/>
          </a:prstGeom>
          <a:noFill/>
          <a:ln>
            <a:noFill/>
          </a:ln>
        </p:spPr>
      </p:pic>
    </p:spTree>
    <p:extLst>
      <p:ext uri="{BB962C8B-B14F-4D97-AF65-F5344CB8AC3E}">
        <p14:creationId xmlns:p14="http://schemas.microsoft.com/office/powerpoint/2010/main" val="21354034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Resource considerations</a:t>
            </a:r>
            <a:endParaRPr lang="en-US" dirty="0"/>
          </a:p>
        </p:txBody>
      </p:sp>
      <p:sp>
        <p:nvSpPr>
          <p:cNvPr id="3" name="Content Placeholder 2"/>
          <p:cNvSpPr>
            <a:spLocks noGrp="1"/>
          </p:cNvSpPr>
          <p:nvPr>
            <p:ph idx="1"/>
          </p:nvPr>
        </p:nvSpPr>
        <p:spPr/>
        <p:txBody>
          <a:bodyPr>
            <a:normAutofit/>
          </a:bodyPr>
          <a:lstStyle/>
          <a:p>
            <a:pPr marL="0" indent="0">
              <a:spcAft>
                <a:spcPts val="1200"/>
              </a:spcAft>
              <a:buNone/>
            </a:pPr>
            <a:r>
              <a:rPr lang="en-US" dirty="0" smtClean="0"/>
              <a:t>Consider </a:t>
            </a:r>
            <a:r>
              <a:rPr lang="en-US" dirty="0"/>
              <a:t>what </a:t>
            </a:r>
            <a:r>
              <a:rPr lang="en-US" dirty="0" smtClean="0"/>
              <a:t>resources </a:t>
            </a:r>
            <a:r>
              <a:rPr lang="en-US" dirty="0"/>
              <a:t>are available to carry out the </a:t>
            </a:r>
            <a:r>
              <a:rPr lang="en-US" dirty="0" smtClean="0"/>
              <a:t>evaluation:</a:t>
            </a:r>
          </a:p>
          <a:p>
            <a:pPr>
              <a:spcAft>
                <a:spcPts val="1200"/>
              </a:spcAft>
              <a:buFont typeface="Arial" panose="020B0604020202020204" pitchFamily="34" charset="0"/>
              <a:buChar char="•"/>
            </a:pPr>
            <a:r>
              <a:rPr lang="en-US" sz="2400" dirty="0" smtClean="0"/>
              <a:t>Staff time</a:t>
            </a:r>
          </a:p>
          <a:p>
            <a:pPr>
              <a:spcAft>
                <a:spcPts val="1200"/>
              </a:spcAft>
              <a:buFont typeface="Arial" panose="020B0604020202020204" pitchFamily="34" charset="0"/>
              <a:buChar char="•"/>
            </a:pPr>
            <a:r>
              <a:rPr lang="en-US" sz="2400" dirty="0" smtClean="0"/>
              <a:t>Funding</a:t>
            </a:r>
          </a:p>
          <a:p>
            <a:pPr>
              <a:spcAft>
                <a:spcPts val="1200"/>
              </a:spcAft>
              <a:buFont typeface="Arial" panose="020B0604020202020204" pitchFamily="34" charset="0"/>
              <a:buChar char="•"/>
            </a:pPr>
            <a:r>
              <a:rPr lang="en-US" sz="2400" dirty="0" smtClean="0"/>
              <a:t>Outside evaluation expertise</a:t>
            </a:r>
          </a:p>
          <a:p>
            <a:pPr marL="0" lvl="1" indent="0">
              <a:spcAft>
                <a:spcPts val="1200"/>
              </a:spcAft>
              <a:buNone/>
            </a:pPr>
            <a:r>
              <a:rPr lang="en-US" sz="2800" dirty="0" smtClean="0"/>
              <a:t>It is not </a:t>
            </a:r>
            <a:r>
              <a:rPr lang="en-US" sz="2800" dirty="0"/>
              <a:t>necessary to evaluate </a:t>
            </a:r>
            <a:r>
              <a:rPr lang="en-US" sz="2800" dirty="0" smtClean="0"/>
              <a:t>your entire program.</a:t>
            </a:r>
          </a:p>
          <a:p>
            <a:pPr>
              <a:spcAft>
                <a:spcPts val="1200"/>
              </a:spcAft>
              <a:buFont typeface="Arial" panose="020B0604020202020204" pitchFamily="34" charset="0"/>
              <a:buChar char="•"/>
            </a:pPr>
            <a:r>
              <a:rPr lang="en-US" sz="2400" dirty="0" smtClean="0"/>
              <a:t>Evaluation can </a:t>
            </a:r>
            <a:r>
              <a:rPr lang="en-US" sz="2400" dirty="0"/>
              <a:t>be narrow or </a:t>
            </a:r>
            <a:r>
              <a:rPr lang="en-US" sz="2400" dirty="0" smtClean="0"/>
              <a:t>broad depending on questions to be answered</a:t>
            </a:r>
          </a:p>
          <a:p>
            <a:pPr>
              <a:spcAft>
                <a:spcPts val="1200"/>
              </a:spcAft>
              <a:buFont typeface="Arial" panose="020B0604020202020204" pitchFamily="34" charset="0"/>
              <a:buChar char="•"/>
            </a:pPr>
            <a:r>
              <a:rPr lang="en-US" sz="2400" dirty="0" smtClean="0"/>
              <a:t>Evaluation is not a one-time activity but a series of activities over time that align with the life cycle of your program</a:t>
            </a:r>
            <a:endParaRPr lang="en-US" dirty="0" smtClean="0"/>
          </a:p>
        </p:txBody>
      </p:sp>
    </p:spTree>
    <p:extLst>
      <p:ext uri="{BB962C8B-B14F-4D97-AF65-F5344CB8AC3E}">
        <p14:creationId xmlns:p14="http://schemas.microsoft.com/office/powerpoint/2010/main" val="19958805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latin typeface="Arial" pitchFamily="34" charset="0"/>
                <a:cs typeface="Arial" pitchFamily="34" charset="0"/>
              </a:rPr>
              <a:t>Basic </a:t>
            </a:r>
            <a:r>
              <a:rPr lang="en-US" altLang="en-US" dirty="0" smtClean="0">
                <a:latin typeface="Arial" pitchFamily="34" charset="0"/>
                <a:cs typeface="Arial" pitchFamily="34" charset="0"/>
              </a:rPr>
              <a:t>types </a:t>
            </a:r>
            <a:r>
              <a:rPr lang="en-US" altLang="en-US" dirty="0">
                <a:latin typeface="Arial" pitchFamily="34" charset="0"/>
                <a:cs typeface="Arial" pitchFamily="34" charset="0"/>
              </a:rPr>
              <a:t>of </a:t>
            </a:r>
            <a:r>
              <a:rPr lang="en-US" altLang="en-US" dirty="0" smtClean="0">
                <a:latin typeface="Arial" pitchFamily="34" charset="0"/>
                <a:cs typeface="Arial" pitchFamily="34" charset="0"/>
              </a:rPr>
              <a:t>evaluation designs</a:t>
            </a:r>
            <a:endParaRPr lang="en-US" dirty="0"/>
          </a:p>
        </p:txBody>
      </p:sp>
      <p:sp>
        <p:nvSpPr>
          <p:cNvPr id="3" name="Content Placeholder 2"/>
          <p:cNvSpPr>
            <a:spLocks noGrp="1"/>
          </p:cNvSpPr>
          <p:nvPr>
            <p:ph idx="1"/>
          </p:nvPr>
        </p:nvSpPr>
        <p:spPr/>
        <p:txBody>
          <a:bodyPr/>
          <a:lstStyle/>
          <a:p>
            <a:pPr marL="0" indent="0">
              <a:buNone/>
            </a:pPr>
            <a:r>
              <a:rPr lang="en-US" dirty="0" smtClean="0"/>
              <a:t>The two “sides” of a program’s logic model align </a:t>
            </a:r>
            <a:r>
              <a:rPr lang="en-US" dirty="0"/>
              <a:t>with </a:t>
            </a:r>
            <a:r>
              <a:rPr lang="en-US" dirty="0" smtClean="0"/>
              <a:t>the two </a:t>
            </a:r>
            <a:r>
              <a:rPr lang="en-US" dirty="0"/>
              <a:t>types of </a:t>
            </a:r>
            <a:r>
              <a:rPr lang="en-US" dirty="0" smtClean="0"/>
              <a:t>evaluation designs: Process </a:t>
            </a:r>
            <a:r>
              <a:rPr lang="en-US" dirty="0"/>
              <a:t>and </a:t>
            </a:r>
            <a:r>
              <a:rPr lang="en-US" dirty="0" smtClean="0"/>
              <a:t>Outcome.</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pPr marL="0" indent="0">
              <a:buNone/>
            </a:pPr>
            <a:endParaRPr lang="en-US" sz="1600" dirty="0" smtClean="0">
              <a:latin typeface="Arial" panose="020B0604020202020204" pitchFamily="34" charset="0"/>
              <a:cs typeface="Arial" panose="020B0604020202020204" pitchFamily="34" charset="0"/>
            </a:endParaRPr>
          </a:p>
          <a:p>
            <a:endParaRPr lang="en-US" sz="2400" dirty="0" smtClean="0"/>
          </a:p>
        </p:txBody>
      </p:sp>
      <p:pic>
        <p:nvPicPr>
          <p:cNvPr id="5" name="Picture 4" descr="P:\DTP\SURVEY\ECON\AmeriCorps Grantee Evaluation Monitoring &amp; Guidance Project\Kim Nguyen_graphics\logic model_evaluation domains_2 side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814" y="3043647"/>
            <a:ext cx="7082155" cy="1521323"/>
          </a:xfrm>
          <a:prstGeom prst="rect">
            <a:avLst/>
          </a:prstGeom>
          <a:noFill/>
          <a:ln>
            <a:noFill/>
          </a:ln>
        </p:spPr>
      </p:pic>
    </p:spTree>
    <p:extLst>
      <p:ext uri="{BB962C8B-B14F-4D97-AF65-F5344CB8AC3E}">
        <p14:creationId xmlns:p14="http://schemas.microsoft.com/office/powerpoint/2010/main" val="5720434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327" y="91443"/>
            <a:ext cx="8229600" cy="896322"/>
          </a:xfrm>
        </p:spPr>
        <p:txBody>
          <a:bodyPr>
            <a:normAutofit/>
          </a:bodyPr>
          <a:lstStyle/>
          <a:p>
            <a:r>
              <a:rPr lang="en-US" dirty="0" smtClean="0"/>
              <a:t>Process </a:t>
            </a:r>
            <a:r>
              <a:rPr lang="en-US" dirty="0"/>
              <a:t>e</a:t>
            </a:r>
            <a:r>
              <a:rPr lang="en-US" dirty="0" smtClean="0"/>
              <a:t>valuation</a:t>
            </a:r>
            <a:endParaRPr lang="en-US" dirty="0"/>
          </a:p>
        </p:txBody>
      </p:sp>
      <p:sp>
        <p:nvSpPr>
          <p:cNvPr id="3" name="Content Placeholder 2"/>
          <p:cNvSpPr>
            <a:spLocks noGrp="1"/>
          </p:cNvSpPr>
          <p:nvPr>
            <p:ph idx="1"/>
          </p:nvPr>
        </p:nvSpPr>
        <p:spPr/>
        <p:txBody>
          <a:bodyPr>
            <a:normAutofit/>
          </a:bodyPr>
          <a:lstStyle/>
          <a:p>
            <a:pPr marL="0" lvl="1" indent="0" fontAlgn="base">
              <a:spcAft>
                <a:spcPts val="1200"/>
              </a:spcAft>
              <a:buNone/>
            </a:pPr>
            <a:r>
              <a:rPr lang="en-US" sz="2800" dirty="0" smtClean="0"/>
              <a:t>Goals:</a:t>
            </a:r>
            <a:endParaRPr lang="en-US" sz="2800" dirty="0"/>
          </a:p>
          <a:p>
            <a:pPr marL="342900" lvl="1" indent="-342900" fontAlgn="base">
              <a:spcAft>
                <a:spcPts val="1200"/>
              </a:spcAft>
              <a:buFont typeface="Arial" panose="020B0604020202020204" pitchFamily="34" charset="0"/>
              <a:buChar char="•"/>
            </a:pPr>
            <a:r>
              <a:rPr lang="en-US" dirty="0" smtClean="0"/>
              <a:t>Documents </a:t>
            </a:r>
            <a:r>
              <a:rPr lang="en-US" dirty="0"/>
              <a:t>what the program is doing</a:t>
            </a:r>
          </a:p>
          <a:p>
            <a:pPr marL="342900" lvl="1" indent="-342900" fontAlgn="base">
              <a:spcAft>
                <a:spcPts val="1200"/>
              </a:spcAft>
              <a:buFont typeface="Arial" panose="020B0604020202020204" pitchFamily="34" charset="0"/>
              <a:buChar char="•"/>
            </a:pPr>
            <a:r>
              <a:rPr lang="en-US" dirty="0"/>
              <a:t>Documents to what extent and how consistently the program has been </a:t>
            </a:r>
            <a:r>
              <a:rPr lang="en-US" dirty="0" smtClean="0"/>
              <a:t>implemented as intended</a:t>
            </a:r>
          </a:p>
          <a:p>
            <a:pPr marL="342900" lvl="1" indent="-342900" fontAlgn="base">
              <a:spcAft>
                <a:spcPts val="1200"/>
              </a:spcAft>
              <a:buFont typeface="Arial" panose="020B0604020202020204" pitchFamily="34" charset="0"/>
              <a:buChar char="•"/>
            </a:pPr>
            <a:r>
              <a:rPr lang="en-US" dirty="0" smtClean="0"/>
              <a:t>Informs </a:t>
            </a:r>
            <a:r>
              <a:rPr lang="en-US" dirty="0"/>
              <a:t>changes or improvements in the program’s </a:t>
            </a:r>
            <a:r>
              <a:rPr lang="en-US" dirty="0" smtClean="0"/>
              <a:t>operations</a:t>
            </a:r>
          </a:p>
          <a:p>
            <a:pPr marL="0" lvl="1" indent="0" fontAlgn="base">
              <a:spcAft>
                <a:spcPts val="1200"/>
              </a:spcAft>
              <a:buNone/>
            </a:pPr>
            <a:r>
              <a:rPr lang="en-US" sz="2800" dirty="0" smtClean="0"/>
              <a:t>Common features:</a:t>
            </a:r>
          </a:p>
          <a:p>
            <a:pPr marL="342900" lvl="1" indent="-342900" fontAlgn="base">
              <a:spcAft>
                <a:spcPts val="1200"/>
              </a:spcAft>
              <a:buFont typeface="Arial" panose="020B0604020202020204" pitchFamily="34" charset="0"/>
              <a:buChar char="•"/>
            </a:pPr>
            <a:r>
              <a:rPr lang="en-US" dirty="0"/>
              <a:t>Does not require a comparison group</a:t>
            </a:r>
          </a:p>
          <a:p>
            <a:pPr marL="342900" lvl="1" indent="-342900" fontAlgn="base">
              <a:spcAft>
                <a:spcPts val="1200"/>
              </a:spcAft>
              <a:buFont typeface="Arial" panose="020B0604020202020204" pitchFamily="34" charset="0"/>
              <a:buChar char="•"/>
            </a:pPr>
            <a:r>
              <a:rPr lang="en-US" dirty="0" smtClean="0"/>
              <a:t>Includes qualitative and quantitative data collection</a:t>
            </a:r>
          </a:p>
          <a:p>
            <a:pPr marL="342900" lvl="1" indent="-342900" fontAlgn="base">
              <a:spcAft>
                <a:spcPts val="1200"/>
              </a:spcAft>
              <a:buFont typeface="Arial" panose="020B0604020202020204" pitchFamily="34" charset="0"/>
              <a:buChar char="•"/>
            </a:pPr>
            <a:r>
              <a:rPr lang="en-US" dirty="0" smtClean="0"/>
              <a:t>Does not require advanced statistical methods</a:t>
            </a:r>
            <a:endParaRPr lang="en-US" dirty="0"/>
          </a:p>
          <a:p>
            <a:pPr marL="228600" lvl="1" fontAlgn="base">
              <a:buFont typeface="Arial"/>
              <a:buChar char="•"/>
            </a:pPr>
            <a:endParaRPr lang="en-US" dirty="0" smtClean="0"/>
          </a:p>
          <a:p>
            <a:pPr lvl="1"/>
            <a:endParaRPr lang="en-US" dirty="0" smtClean="0"/>
          </a:p>
        </p:txBody>
      </p:sp>
    </p:spTree>
    <p:extLst>
      <p:ext uri="{BB962C8B-B14F-4D97-AF65-F5344CB8AC3E}">
        <p14:creationId xmlns:p14="http://schemas.microsoft.com/office/powerpoint/2010/main" val="6945290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dirty="0" smtClean="0">
                <a:latin typeface="Arial" pitchFamily="34" charset="0"/>
                <a:cs typeface="Arial" pitchFamily="34" charset="0"/>
              </a:rPr>
              <a:t>Examples of process evaluation questions</a:t>
            </a:r>
          </a:p>
        </p:txBody>
      </p:sp>
      <p:sp>
        <p:nvSpPr>
          <p:cNvPr id="24579" name="Content Placeholder 2"/>
          <p:cNvSpPr>
            <a:spLocks noGrp="1"/>
          </p:cNvSpPr>
          <p:nvPr>
            <p:ph idx="1"/>
          </p:nvPr>
        </p:nvSpPr>
        <p:spPr>
          <a:xfrm>
            <a:off x="446088" y="1276350"/>
            <a:ext cx="8229600" cy="4362450"/>
          </a:xfrm>
        </p:spPr>
        <p:txBody>
          <a:bodyPr/>
          <a:lstStyle/>
          <a:p>
            <a:pPr marL="228600" lvl="1" eaLnBrk="1" hangingPunct="1">
              <a:spcBef>
                <a:spcPts val="0"/>
              </a:spcBef>
              <a:spcAft>
                <a:spcPts val="1200"/>
              </a:spcAft>
              <a:buFont typeface="Arial"/>
              <a:buChar char="•"/>
            </a:pPr>
            <a:r>
              <a:rPr lang="en-US" altLang="en-US" dirty="0">
                <a:solidFill>
                  <a:schemeClr val="tx1">
                    <a:lumMod val="65000"/>
                    <a:lumOff val="35000"/>
                  </a:schemeClr>
                </a:solidFill>
              </a:rPr>
              <a:t>Is the program being implemented as designed or planned?</a:t>
            </a:r>
          </a:p>
          <a:p>
            <a:pPr lvl="1" eaLnBrk="1" hangingPunct="1">
              <a:spcBef>
                <a:spcPts val="0"/>
              </a:spcBef>
              <a:spcAft>
                <a:spcPts val="1200"/>
              </a:spcAft>
              <a:buFont typeface="Arial"/>
              <a:buChar char="–"/>
            </a:pPr>
            <a:r>
              <a:rPr lang="en-US" altLang="en-US" sz="2000" dirty="0">
                <a:solidFill>
                  <a:schemeClr val="tx1">
                    <a:lumMod val="65000"/>
                    <a:lumOff val="35000"/>
                  </a:schemeClr>
                </a:solidFill>
              </a:rPr>
              <a:t>Is the program being implemented the same way at each site?</a:t>
            </a:r>
          </a:p>
          <a:p>
            <a:pPr lvl="1" eaLnBrk="1" hangingPunct="1">
              <a:spcBef>
                <a:spcPts val="0"/>
              </a:spcBef>
              <a:spcAft>
                <a:spcPts val="1200"/>
              </a:spcAft>
              <a:buFont typeface="Arial"/>
              <a:buChar char="–"/>
            </a:pPr>
            <a:r>
              <a:rPr lang="en-US" sz="2000" dirty="0">
                <a:solidFill>
                  <a:schemeClr val="tx1">
                    <a:lumMod val="65000"/>
                    <a:lumOff val="35000"/>
                  </a:schemeClr>
                </a:solidFill>
              </a:rPr>
              <a:t>Is the program reaching the intended target population with the appropriate services at the planned rate and "dosage"?</a:t>
            </a:r>
            <a:r>
              <a:rPr lang="en-US" altLang="en-US" sz="2000" dirty="0">
                <a:solidFill>
                  <a:schemeClr val="tx1">
                    <a:lumMod val="65000"/>
                    <a:lumOff val="35000"/>
                  </a:schemeClr>
                </a:solidFill>
              </a:rPr>
              <a:t> </a:t>
            </a:r>
          </a:p>
          <a:p>
            <a:pPr marL="228600" lvl="1" eaLnBrk="1" hangingPunct="1">
              <a:spcBef>
                <a:spcPts val="0"/>
              </a:spcBef>
              <a:spcAft>
                <a:spcPts val="1200"/>
              </a:spcAft>
              <a:buFont typeface="Arial"/>
              <a:buChar char="•"/>
            </a:pPr>
            <a:r>
              <a:rPr lang="en-US" dirty="0">
                <a:solidFill>
                  <a:schemeClr val="tx1">
                    <a:lumMod val="65000"/>
                    <a:lumOff val="35000"/>
                  </a:schemeClr>
                </a:solidFill>
              </a:rPr>
              <a:t>Are there any components of the program that are not working well? Why or why not?</a:t>
            </a:r>
          </a:p>
          <a:p>
            <a:pPr marL="228600" lvl="1" eaLnBrk="1" hangingPunct="1">
              <a:spcBef>
                <a:spcPts val="0"/>
              </a:spcBef>
              <a:spcAft>
                <a:spcPts val="1200"/>
              </a:spcAft>
              <a:buFont typeface="Arial"/>
              <a:buChar char="•"/>
            </a:pPr>
            <a:r>
              <a:rPr lang="en-US" altLang="en-US" dirty="0">
                <a:solidFill>
                  <a:schemeClr val="tx1">
                    <a:lumMod val="65000"/>
                    <a:lumOff val="35000"/>
                  </a:schemeClr>
                </a:solidFill>
              </a:rPr>
              <a:t>Are </a:t>
            </a:r>
            <a:r>
              <a:rPr lang="en-US" altLang="en-US" dirty="0" smtClean="0">
                <a:solidFill>
                  <a:schemeClr val="tx1">
                    <a:lumMod val="65000"/>
                    <a:lumOff val="35000"/>
                  </a:schemeClr>
                </a:solidFill>
              </a:rPr>
              <a:t>program beneficiaries </a:t>
            </a:r>
            <a:r>
              <a:rPr lang="en-US" altLang="en-US" dirty="0">
                <a:solidFill>
                  <a:schemeClr val="tx1">
                    <a:lumMod val="65000"/>
                    <a:lumOff val="35000"/>
                  </a:schemeClr>
                </a:solidFill>
              </a:rPr>
              <a:t>generally satisfied with the program? Why or why not?</a:t>
            </a:r>
          </a:p>
          <a:p>
            <a:pPr marL="228600" lvl="1" eaLnBrk="1" hangingPunct="1">
              <a:spcBef>
                <a:spcPts val="0"/>
              </a:spcBef>
              <a:spcAft>
                <a:spcPts val="1200"/>
              </a:spcAft>
              <a:buFont typeface="Arial"/>
              <a:buChar char="•"/>
            </a:pPr>
            <a:r>
              <a:rPr lang="en-US" altLang="en-US" dirty="0">
                <a:solidFill>
                  <a:schemeClr val="tx1">
                    <a:lumMod val="65000"/>
                    <a:lumOff val="35000"/>
                  </a:schemeClr>
                </a:solidFill>
              </a:rPr>
              <a:t>Are the resources adequate for the successful implementation of the program</a:t>
            </a:r>
            <a:r>
              <a:rPr lang="en-US" altLang="en-US" dirty="0" smtClean="0">
                <a:solidFill>
                  <a:schemeClr val="tx1">
                    <a:lumMod val="65000"/>
                    <a:lumOff val="35000"/>
                  </a:schemeClr>
                </a:solidFill>
              </a:rPr>
              <a:t>? </a:t>
            </a:r>
            <a:endParaRPr lang="en-US" altLang="en-US" dirty="0">
              <a:solidFill>
                <a:schemeClr val="tx1">
                  <a:lumMod val="65000"/>
                  <a:lumOff val="35000"/>
                </a:schemeClr>
              </a:solidFill>
            </a:endParaRPr>
          </a:p>
        </p:txBody>
      </p:sp>
    </p:spTree>
    <p:extLst>
      <p:ext uri="{BB962C8B-B14F-4D97-AF65-F5344CB8AC3E}">
        <p14:creationId xmlns:p14="http://schemas.microsoft.com/office/powerpoint/2010/main" val="207522359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methods </a:t>
            </a:r>
            <a:r>
              <a:rPr lang="en-US" dirty="0"/>
              <a:t>and data collection </a:t>
            </a:r>
            <a:r>
              <a:rPr lang="en-US" dirty="0" smtClean="0"/>
              <a:t>tools for process evaluation</a:t>
            </a:r>
            <a:endParaRPr lang="en-US" dirty="0"/>
          </a:p>
        </p:txBody>
      </p:sp>
      <p:sp>
        <p:nvSpPr>
          <p:cNvPr id="3" name="Content Placeholder 2"/>
          <p:cNvSpPr>
            <a:spLocks noGrp="1"/>
          </p:cNvSpPr>
          <p:nvPr>
            <p:ph idx="1"/>
          </p:nvPr>
        </p:nvSpPr>
        <p:spPr/>
        <p:txBody>
          <a:bodyPr/>
          <a:lstStyle/>
          <a:p>
            <a:pPr marL="0" indent="0">
              <a:spcAft>
                <a:spcPts val="1200"/>
              </a:spcAft>
              <a:buNone/>
            </a:pPr>
            <a:r>
              <a:rPr lang="en-US" dirty="0"/>
              <a:t>Data Sources:</a:t>
            </a:r>
          </a:p>
          <a:p>
            <a:pPr>
              <a:spcAft>
                <a:spcPts val="1200"/>
              </a:spcAft>
            </a:pPr>
            <a:r>
              <a:rPr lang="en-US" sz="2400" dirty="0"/>
              <a:t>Program and school level administrative data </a:t>
            </a:r>
          </a:p>
          <a:p>
            <a:pPr>
              <a:spcAft>
                <a:spcPts val="1200"/>
              </a:spcAft>
            </a:pPr>
            <a:r>
              <a:rPr lang="en-US" sz="2400" dirty="0"/>
              <a:t>Site visits to the schools to examine the fidelity of program implementation </a:t>
            </a:r>
            <a:endParaRPr lang="en-US" sz="2400" dirty="0" smtClean="0"/>
          </a:p>
          <a:p>
            <a:pPr lvl="1">
              <a:spcAft>
                <a:spcPts val="1200"/>
              </a:spcAft>
            </a:pPr>
            <a:r>
              <a:rPr lang="en-US" sz="2000" dirty="0" smtClean="0">
                <a:latin typeface="Arial" pitchFamily="34" charset="0"/>
                <a:cs typeface="Times New Roman" pitchFamily="18" charset="0"/>
              </a:rPr>
              <a:t>Observations </a:t>
            </a:r>
            <a:r>
              <a:rPr lang="en-US" sz="2000" dirty="0">
                <a:latin typeface="Arial" pitchFamily="34" charset="0"/>
                <a:cs typeface="Times New Roman" pitchFamily="18" charset="0"/>
              </a:rPr>
              <a:t>of literacy intervention with individual </a:t>
            </a:r>
            <a:r>
              <a:rPr lang="en-US" sz="2000" dirty="0" smtClean="0">
                <a:latin typeface="Arial" pitchFamily="34" charset="0"/>
                <a:cs typeface="Times New Roman" pitchFamily="18" charset="0"/>
              </a:rPr>
              <a:t>students</a:t>
            </a:r>
          </a:p>
          <a:p>
            <a:pPr lvl="1">
              <a:spcAft>
                <a:spcPts val="1200"/>
              </a:spcAft>
            </a:pPr>
            <a:r>
              <a:rPr lang="en-US" sz="2000" dirty="0" smtClean="0">
                <a:latin typeface="Arial" pitchFamily="34" charset="0"/>
                <a:cs typeface="Times New Roman" pitchFamily="18" charset="0"/>
              </a:rPr>
              <a:t>Interviews </a:t>
            </a:r>
            <a:r>
              <a:rPr lang="en-US" sz="2000" dirty="0">
                <a:latin typeface="Arial" pitchFamily="34" charset="0"/>
                <a:cs typeface="Times New Roman" pitchFamily="18" charset="0"/>
              </a:rPr>
              <a:t>with school staff and </a:t>
            </a:r>
            <a:r>
              <a:rPr lang="en-US" sz="2000" dirty="0" smtClean="0">
                <a:latin typeface="Arial" pitchFamily="34" charset="0"/>
                <a:cs typeface="Times New Roman" pitchFamily="18" charset="0"/>
              </a:rPr>
              <a:t>administration</a:t>
            </a:r>
          </a:p>
          <a:p>
            <a:pPr lvl="1">
              <a:spcAft>
                <a:spcPts val="1200"/>
              </a:spcAft>
            </a:pPr>
            <a:r>
              <a:rPr lang="en-US" sz="2000" dirty="0" smtClean="0">
                <a:latin typeface="Arial" pitchFamily="34" charset="0"/>
                <a:cs typeface="Times New Roman" pitchFamily="18" charset="0"/>
              </a:rPr>
              <a:t>Focus </a:t>
            </a:r>
            <a:r>
              <a:rPr lang="en-US" sz="2000" dirty="0">
                <a:latin typeface="Arial" pitchFamily="34" charset="0"/>
                <a:cs typeface="Times New Roman" pitchFamily="18" charset="0"/>
              </a:rPr>
              <a:t>groups with teachers and students</a:t>
            </a:r>
          </a:p>
          <a:p>
            <a:pPr marL="0" indent="0">
              <a:spcBef>
                <a:spcPts val="1200"/>
              </a:spcBef>
              <a:spcAft>
                <a:spcPts val="1200"/>
              </a:spcAft>
              <a:buNone/>
            </a:pPr>
            <a:r>
              <a:rPr lang="en-US" dirty="0" smtClean="0"/>
              <a:t>Analysis</a:t>
            </a:r>
            <a:r>
              <a:rPr lang="en-US" dirty="0"/>
              <a:t>:</a:t>
            </a:r>
          </a:p>
          <a:p>
            <a:pPr>
              <a:spcAft>
                <a:spcPts val="1200"/>
              </a:spcAft>
            </a:pPr>
            <a:r>
              <a:rPr lang="en-US" sz="2400" dirty="0"/>
              <a:t>Thematic identification</a:t>
            </a:r>
          </a:p>
          <a:p>
            <a:pPr>
              <a:spcAft>
                <a:spcPts val="1200"/>
              </a:spcAft>
            </a:pPr>
            <a:r>
              <a:rPr lang="en-US" sz="2400" dirty="0"/>
              <a:t>Confirmation of findings across sources</a:t>
            </a:r>
          </a:p>
          <a:p>
            <a:endParaRPr lang="en-US" dirty="0"/>
          </a:p>
        </p:txBody>
      </p:sp>
    </p:spTree>
    <p:extLst>
      <p:ext uri="{BB962C8B-B14F-4D97-AF65-F5344CB8AC3E}">
        <p14:creationId xmlns:p14="http://schemas.microsoft.com/office/powerpoint/2010/main" val="1273284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pPr marL="0" indent="0">
              <a:buNone/>
            </a:pPr>
            <a:r>
              <a:rPr lang="en-US" dirty="0" smtClean="0"/>
              <a:t>Research Question: Is the program being implemented as designed?</a:t>
            </a:r>
          </a:p>
          <a:p>
            <a:r>
              <a:rPr lang="en-US" dirty="0" smtClean="0"/>
              <a:t>What would you look at to see if your program is being implemented as intended?</a:t>
            </a:r>
          </a:p>
          <a:p>
            <a:r>
              <a:rPr lang="en-US" dirty="0" smtClean="0"/>
              <a:t>Where/how would you collect data?</a:t>
            </a:r>
          </a:p>
        </p:txBody>
      </p:sp>
    </p:spTree>
    <p:extLst>
      <p:ext uri="{BB962C8B-B14F-4D97-AF65-F5344CB8AC3E}">
        <p14:creationId xmlns:p14="http://schemas.microsoft.com/office/powerpoint/2010/main" val="3128835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1443"/>
            <a:ext cx="8422105" cy="896322"/>
          </a:xfrm>
        </p:spPr>
        <p:txBody>
          <a:bodyPr>
            <a:normAutofit fontScale="90000"/>
          </a:bodyPr>
          <a:lstStyle/>
          <a:p>
            <a:r>
              <a:rPr lang="en-US" dirty="0" smtClean="0"/>
              <a:t>Group exercise #1: Designing a process evaluation for a literacy </a:t>
            </a:r>
            <a:r>
              <a:rPr lang="en-US" dirty="0"/>
              <a:t>program</a:t>
            </a:r>
          </a:p>
        </p:txBody>
      </p:sp>
      <p:sp>
        <p:nvSpPr>
          <p:cNvPr id="3" name="Content Placeholder 2"/>
          <p:cNvSpPr>
            <a:spLocks noGrp="1"/>
          </p:cNvSpPr>
          <p:nvPr>
            <p:ph idx="1"/>
          </p:nvPr>
        </p:nvSpPr>
        <p:spPr>
          <a:xfrm>
            <a:off x="457200" y="1225969"/>
            <a:ext cx="8229600" cy="5071428"/>
          </a:xfrm>
        </p:spPr>
        <p:txBody>
          <a:bodyPr>
            <a:normAutofit/>
          </a:bodyPr>
          <a:lstStyle/>
          <a:p>
            <a:pPr marL="0" indent="0">
              <a:lnSpc>
                <a:spcPct val="100000"/>
              </a:lnSpc>
              <a:spcAft>
                <a:spcPts val="1200"/>
              </a:spcAft>
              <a:buNone/>
            </a:pPr>
            <a:r>
              <a:rPr lang="en-US" dirty="0"/>
              <a:t>Research </a:t>
            </a:r>
            <a:r>
              <a:rPr lang="en-US" dirty="0" smtClean="0"/>
              <a:t>question:</a:t>
            </a:r>
            <a:endParaRPr lang="en-US" dirty="0"/>
          </a:p>
          <a:p>
            <a:pPr>
              <a:lnSpc>
                <a:spcPct val="100000"/>
              </a:lnSpc>
              <a:spcAft>
                <a:spcPts val="1200"/>
              </a:spcAft>
            </a:pPr>
            <a:r>
              <a:rPr lang="en-US" sz="2400" dirty="0" smtClean="0"/>
              <a:t>Is </a:t>
            </a:r>
            <a:r>
              <a:rPr lang="en-US" sz="2400" dirty="0"/>
              <a:t>the literacy program being implemented consistent </a:t>
            </a:r>
            <a:r>
              <a:rPr lang="en-US" sz="2400" dirty="0" smtClean="0"/>
              <a:t>with </a:t>
            </a:r>
            <a:r>
              <a:rPr lang="en-US" sz="2400" dirty="0"/>
              <a:t>the </a:t>
            </a:r>
            <a:r>
              <a:rPr lang="en-US" sz="2400" dirty="0" smtClean="0"/>
              <a:t>program’s logic model and theory of change?</a:t>
            </a:r>
          </a:p>
          <a:p>
            <a:pPr marL="0" indent="0">
              <a:lnSpc>
                <a:spcPct val="100000"/>
              </a:lnSpc>
              <a:spcAft>
                <a:spcPts val="1200"/>
              </a:spcAft>
              <a:buNone/>
            </a:pPr>
            <a:r>
              <a:rPr lang="en-US" dirty="0" smtClean="0"/>
              <a:t>Design considerations:</a:t>
            </a:r>
          </a:p>
          <a:p>
            <a:pPr>
              <a:spcAft>
                <a:spcPts val="1200"/>
              </a:spcAft>
              <a:buFont typeface="Arial" panose="020B0604020202020204" pitchFamily="34" charset="0"/>
              <a:buChar char="•"/>
            </a:pPr>
            <a:r>
              <a:rPr lang="en-US" sz="2400" dirty="0" smtClean="0"/>
              <a:t>What to measure</a:t>
            </a:r>
          </a:p>
          <a:p>
            <a:pPr>
              <a:spcAft>
                <a:spcPts val="1200"/>
              </a:spcAft>
              <a:buFont typeface="Arial" panose="020B0604020202020204" pitchFamily="34" charset="0"/>
              <a:buChar char="•"/>
            </a:pPr>
            <a:r>
              <a:rPr lang="en-US" sz="2400" dirty="0"/>
              <a:t>Who to include in the </a:t>
            </a:r>
            <a:r>
              <a:rPr lang="en-US" sz="2400" dirty="0" smtClean="0"/>
              <a:t>evaluation</a:t>
            </a:r>
          </a:p>
          <a:p>
            <a:pPr>
              <a:spcAft>
                <a:spcPts val="1200"/>
              </a:spcAft>
              <a:buFont typeface="Arial" panose="020B0604020202020204" pitchFamily="34" charset="0"/>
              <a:buChar char="•"/>
            </a:pPr>
            <a:r>
              <a:rPr lang="en-US" sz="2400" dirty="0" smtClean="0"/>
              <a:t>When </a:t>
            </a:r>
            <a:r>
              <a:rPr lang="en-US" sz="2400" dirty="0"/>
              <a:t>and how often data will be collected</a:t>
            </a:r>
          </a:p>
          <a:p>
            <a:pPr>
              <a:spcAft>
                <a:spcPts val="1200"/>
              </a:spcAft>
              <a:buFont typeface="Arial" panose="020B0604020202020204" pitchFamily="34" charset="0"/>
              <a:buChar char="•"/>
            </a:pPr>
            <a:r>
              <a:rPr lang="en-US" sz="2400" dirty="0"/>
              <a:t>What methods will be used to collect data</a:t>
            </a:r>
          </a:p>
          <a:p>
            <a:pPr marL="0" indent="0">
              <a:lnSpc>
                <a:spcPct val="100000"/>
              </a:lnSpc>
              <a:buNone/>
            </a:pPr>
            <a:endParaRPr lang="en-US" sz="2600" dirty="0"/>
          </a:p>
        </p:txBody>
      </p:sp>
    </p:spTree>
    <p:extLst>
      <p:ext uri="{BB962C8B-B14F-4D97-AF65-F5344CB8AC3E}">
        <p14:creationId xmlns:p14="http://schemas.microsoft.com/office/powerpoint/2010/main" val="541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a:bodyPr>
          <a:lstStyle/>
          <a:p>
            <a:pPr marL="0" indent="0">
              <a:spcAft>
                <a:spcPts val="1200"/>
              </a:spcAft>
              <a:buNone/>
            </a:pPr>
            <a:r>
              <a:rPr lang="en-US" dirty="0"/>
              <a:t>By the end of this presentation, you will be able to:</a:t>
            </a:r>
          </a:p>
          <a:p>
            <a:pPr>
              <a:spcAft>
                <a:spcPts val="1200"/>
              </a:spcAft>
            </a:pPr>
            <a:r>
              <a:rPr lang="en-US" sz="2400" dirty="0" smtClean="0"/>
              <a:t>Explain evaluation design </a:t>
            </a:r>
          </a:p>
          <a:p>
            <a:pPr>
              <a:spcAft>
                <a:spcPts val="1200"/>
              </a:spcAft>
            </a:pPr>
            <a:r>
              <a:rPr lang="en-US" sz="2400" dirty="0" smtClean="0"/>
              <a:t>Describe </a:t>
            </a:r>
            <a:r>
              <a:rPr lang="en-US" sz="2400" dirty="0"/>
              <a:t>the differences between types of evaluation </a:t>
            </a:r>
            <a:r>
              <a:rPr lang="en-US" sz="2400" dirty="0" smtClean="0"/>
              <a:t>designs</a:t>
            </a:r>
          </a:p>
          <a:p>
            <a:pPr>
              <a:spcAft>
                <a:spcPts val="1200"/>
              </a:spcAft>
            </a:pPr>
            <a:r>
              <a:rPr lang="en-US" sz="2400" dirty="0" smtClean="0"/>
              <a:t>Identify </a:t>
            </a:r>
            <a:r>
              <a:rPr lang="en-US" sz="2400" dirty="0"/>
              <a:t>the key </a:t>
            </a:r>
            <a:r>
              <a:rPr lang="en-US" sz="2400" dirty="0" smtClean="0"/>
              <a:t>elements </a:t>
            </a:r>
            <a:r>
              <a:rPr lang="en-US" sz="2400" dirty="0"/>
              <a:t>of </a:t>
            </a:r>
            <a:r>
              <a:rPr lang="en-US" sz="2400" dirty="0" smtClean="0"/>
              <a:t>each type of evaluation design</a:t>
            </a:r>
            <a:endParaRPr lang="en-US" sz="2400" dirty="0"/>
          </a:p>
          <a:p>
            <a:pPr>
              <a:spcAft>
                <a:spcPts val="1200"/>
              </a:spcAft>
            </a:pPr>
            <a:r>
              <a:rPr lang="en-US" sz="2400" dirty="0" smtClean="0"/>
              <a:t>Understand the key considerations in selecting a design for conducting </a:t>
            </a:r>
            <a:r>
              <a:rPr lang="en-US" sz="2400" dirty="0"/>
              <a:t>an evaluation of your </a:t>
            </a:r>
            <a:r>
              <a:rPr lang="en-US" sz="2400" dirty="0" smtClean="0"/>
              <a:t>AmeriCorps program</a:t>
            </a:r>
            <a:endParaRPr lang="en-US" sz="2400" dirty="0"/>
          </a:p>
          <a:p>
            <a:pPr marL="0" indent="0">
              <a:buNone/>
            </a:pPr>
            <a:endParaRPr lang="en-US" sz="2400" b="1"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1443"/>
            <a:ext cx="8482263" cy="896322"/>
          </a:xfrm>
        </p:spPr>
        <p:txBody>
          <a:bodyPr>
            <a:normAutofit fontScale="90000"/>
          </a:bodyPr>
          <a:lstStyle/>
          <a:p>
            <a:r>
              <a:rPr lang="en-US" dirty="0" smtClean="0"/>
              <a:t>Group </a:t>
            </a:r>
            <a:r>
              <a:rPr lang="en-US" dirty="0"/>
              <a:t>exercise #1: Designing a process evaluation for a </a:t>
            </a:r>
            <a:r>
              <a:rPr lang="en-US" dirty="0" smtClean="0"/>
              <a:t>literacy </a:t>
            </a:r>
            <a:r>
              <a:rPr lang="en-US" dirty="0"/>
              <a:t>program</a:t>
            </a:r>
          </a:p>
        </p:txBody>
      </p:sp>
      <p:sp>
        <p:nvSpPr>
          <p:cNvPr id="3" name="Content Placeholder 2"/>
          <p:cNvSpPr>
            <a:spLocks noGrp="1"/>
          </p:cNvSpPr>
          <p:nvPr>
            <p:ph idx="1"/>
          </p:nvPr>
        </p:nvSpPr>
        <p:spPr>
          <a:xfrm flipH="1">
            <a:off x="191069" y="1262065"/>
            <a:ext cx="8789158" cy="293780"/>
          </a:xfrm>
        </p:spPr>
        <p:txBody>
          <a:bodyPr>
            <a:normAutofit fontScale="92500" lnSpcReduction="20000"/>
          </a:bodyPr>
          <a:lstStyle/>
          <a:p>
            <a:pPr marL="0" indent="0">
              <a:buNone/>
            </a:pPr>
            <a:endParaRPr lang="en-US" sz="1900" dirty="0"/>
          </a:p>
        </p:txBody>
      </p:sp>
      <p:graphicFrame>
        <p:nvGraphicFramePr>
          <p:cNvPr id="4" name="Table 3"/>
          <p:cNvGraphicFramePr>
            <a:graphicFrameLocks noGrp="1"/>
          </p:cNvGraphicFramePr>
          <p:nvPr>
            <p:extLst>
              <p:ext uri="{D42A27DB-BD31-4B8C-83A1-F6EECF244321}">
                <p14:modId xmlns:p14="http://schemas.microsoft.com/office/powerpoint/2010/main" val="3761893664"/>
              </p:ext>
            </p:extLst>
          </p:nvPr>
        </p:nvGraphicFramePr>
        <p:xfrm>
          <a:off x="161364" y="1255595"/>
          <a:ext cx="8681846" cy="4053384"/>
        </p:xfrm>
        <a:graphic>
          <a:graphicData uri="http://schemas.openxmlformats.org/drawingml/2006/table">
            <a:tbl>
              <a:tblPr firstRow="1" firstCol="1" bandRow="1"/>
              <a:tblGrid>
                <a:gridCol w="1193389"/>
                <a:gridCol w="1474361"/>
                <a:gridCol w="1805841"/>
                <a:gridCol w="1902583"/>
                <a:gridCol w="2305672"/>
              </a:tblGrid>
              <a:tr h="379174">
                <a:tc gridSpan="5">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400" b="1" baseline="0" dirty="0" smtClean="0">
                          <a:solidFill>
                            <a:srgbClr val="595959"/>
                          </a:solidFill>
                          <a:effectLst/>
                          <a:latin typeface="Arial"/>
                          <a:ea typeface="Calibri"/>
                          <a:cs typeface="Times New Roman"/>
                        </a:rPr>
                        <a:t>Crosswalk for Process Evaluation of a Literacy Program</a:t>
                      </a:r>
                      <a:endParaRPr lang="en-US" sz="1400" b="1" dirty="0" smtClean="0">
                        <a:effectLst/>
                        <a:latin typeface="+mn-lt"/>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0776">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Research question</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Indicators</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From whom</a:t>
                      </a:r>
                      <a:r>
                        <a:rPr lang="en-US" sz="1050" baseline="0" dirty="0" smtClean="0">
                          <a:solidFill>
                            <a:srgbClr val="595959"/>
                          </a:solidFill>
                          <a:effectLst/>
                          <a:latin typeface="Arial"/>
                          <a:ea typeface="Calibri"/>
                          <a:cs typeface="Times New Roman"/>
                        </a:rPr>
                        <a:t> / data sources? </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When collected and by whom?</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How will</a:t>
                      </a:r>
                      <a:r>
                        <a:rPr lang="en-US" sz="1050" baseline="0" dirty="0" smtClean="0">
                          <a:solidFill>
                            <a:srgbClr val="595959"/>
                          </a:solidFill>
                          <a:effectLst/>
                          <a:latin typeface="Arial"/>
                          <a:ea typeface="Calibri"/>
                          <a:cs typeface="Times New Roman"/>
                        </a:rPr>
                        <a:t> you analyze the data?</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3434">
                <a:tc>
                  <a:txBody>
                    <a:bodyPr/>
                    <a:lstStyle/>
                    <a:p>
                      <a:pPr marL="0" marR="0">
                        <a:lnSpc>
                          <a:spcPct val="100000"/>
                        </a:lnSpc>
                        <a:spcBef>
                          <a:spcPts val="0"/>
                        </a:spcBef>
                        <a:spcAft>
                          <a:spcPts val="0"/>
                        </a:spcAft>
                      </a:pPr>
                      <a:endParaRPr lang="en-US" sz="1200" dirty="0" smtClean="0">
                        <a:effectLst/>
                        <a:latin typeface="Calibri"/>
                        <a:ea typeface="Calibri"/>
                        <a:cs typeface="Times New Roman"/>
                      </a:endParaRPr>
                    </a:p>
                    <a:p>
                      <a:pPr marL="0" marR="0">
                        <a:lnSpc>
                          <a:spcPct val="100000"/>
                        </a:lnSpc>
                        <a:spcBef>
                          <a:spcPts val="0"/>
                        </a:spcBef>
                        <a:spcAft>
                          <a:spcPts val="0"/>
                        </a:spcAft>
                      </a:pPr>
                      <a:r>
                        <a:rPr lang="en-US" sz="1200" dirty="0" smtClean="0">
                          <a:solidFill>
                            <a:srgbClr val="595959"/>
                          </a:solidFill>
                          <a:effectLst/>
                          <a:latin typeface="Arial"/>
                          <a:ea typeface="Calibri"/>
                          <a:cs typeface="Times New Roman"/>
                        </a:rPr>
                        <a:t>Is</a:t>
                      </a:r>
                      <a:r>
                        <a:rPr lang="en-US" sz="1200" baseline="0" dirty="0" smtClean="0">
                          <a:solidFill>
                            <a:srgbClr val="595959"/>
                          </a:solidFill>
                          <a:effectLst/>
                          <a:latin typeface="Arial"/>
                          <a:ea typeface="Calibri"/>
                          <a:cs typeface="Times New Roman"/>
                        </a:rPr>
                        <a:t> the literacy program being implemented as designed? </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baseline="0" dirty="0">
                        <a:solidFill>
                          <a:schemeClr val="tx1"/>
                        </a:solidFill>
                        <a:effectLst/>
                        <a:latin typeface="+mn-lt"/>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93545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crosswalk for a process </a:t>
            </a:r>
            <a:r>
              <a:rPr lang="en-US" dirty="0"/>
              <a:t>evaluation </a:t>
            </a:r>
            <a:r>
              <a:rPr lang="en-US" dirty="0" smtClean="0"/>
              <a:t>of a literacy program</a:t>
            </a:r>
            <a:endParaRPr lang="en-US" dirty="0"/>
          </a:p>
        </p:txBody>
      </p:sp>
      <p:sp>
        <p:nvSpPr>
          <p:cNvPr id="3" name="Content Placeholder 2"/>
          <p:cNvSpPr>
            <a:spLocks noGrp="1"/>
          </p:cNvSpPr>
          <p:nvPr>
            <p:ph idx="1"/>
          </p:nvPr>
        </p:nvSpPr>
        <p:spPr>
          <a:xfrm flipH="1">
            <a:off x="191069" y="1262065"/>
            <a:ext cx="8789158" cy="293780"/>
          </a:xfrm>
        </p:spPr>
        <p:txBody>
          <a:bodyPr>
            <a:normAutofit fontScale="92500" lnSpcReduction="20000"/>
          </a:bodyPr>
          <a:lstStyle/>
          <a:p>
            <a:pPr marL="0" indent="0">
              <a:buNone/>
            </a:pPr>
            <a:endParaRPr lang="en-US" sz="1900" dirty="0"/>
          </a:p>
        </p:txBody>
      </p:sp>
      <p:graphicFrame>
        <p:nvGraphicFramePr>
          <p:cNvPr id="4" name="Table 3"/>
          <p:cNvGraphicFramePr>
            <a:graphicFrameLocks noGrp="1"/>
          </p:cNvGraphicFramePr>
          <p:nvPr>
            <p:extLst>
              <p:ext uri="{D42A27DB-BD31-4B8C-83A1-F6EECF244321}">
                <p14:modId xmlns:p14="http://schemas.microsoft.com/office/powerpoint/2010/main" val="2989806390"/>
              </p:ext>
            </p:extLst>
          </p:nvPr>
        </p:nvGraphicFramePr>
        <p:xfrm>
          <a:off x="134471" y="1255595"/>
          <a:ext cx="8817024" cy="4053384"/>
        </p:xfrm>
        <a:graphic>
          <a:graphicData uri="http://schemas.openxmlformats.org/drawingml/2006/table">
            <a:tbl>
              <a:tblPr firstRow="1" firstCol="1" bandRow="1"/>
              <a:tblGrid>
                <a:gridCol w="1235435"/>
                <a:gridCol w="1492697"/>
                <a:gridCol w="1828300"/>
                <a:gridCol w="1926245"/>
                <a:gridCol w="2334347"/>
              </a:tblGrid>
              <a:tr h="379174">
                <a:tc gridSpan="5">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400" b="1" baseline="0" dirty="0" smtClean="0">
                          <a:solidFill>
                            <a:srgbClr val="595959"/>
                          </a:solidFill>
                          <a:effectLst/>
                          <a:latin typeface="Arial"/>
                          <a:ea typeface="Calibri"/>
                          <a:cs typeface="Times New Roman"/>
                        </a:rPr>
                        <a:t>Crosswalk for Process Evaluation of a Literacy Program</a:t>
                      </a:r>
                      <a:endParaRPr lang="en-US" sz="1400" b="1" dirty="0" smtClean="0">
                        <a:effectLst/>
                        <a:latin typeface="+mn-lt"/>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0776">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Research question</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Indicators</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From whom</a:t>
                      </a:r>
                      <a:r>
                        <a:rPr lang="en-US" sz="1050" baseline="0" dirty="0" smtClean="0">
                          <a:solidFill>
                            <a:srgbClr val="595959"/>
                          </a:solidFill>
                          <a:effectLst/>
                          <a:latin typeface="Arial"/>
                          <a:ea typeface="Calibri"/>
                          <a:cs typeface="Times New Roman"/>
                        </a:rPr>
                        <a:t> / data sources? </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When collected and by whom?</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How will</a:t>
                      </a:r>
                      <a:r>
                        <a:rPr lang="en-US" sz="1050" baseline="0" dirty="0" smtClean="0">
                          <a:solidFill>
                            <a:srgbClr val="595959"/>
                          </a:solidFill>
                          <a:effectLst/>
                          <a:latin typeface="Arial"/>
                          <a:ea typeface="Calibri"/>
                          <a:cs typeface="Times New Roman"/>
                        </a:rPr>
                        <a:t> you analyze the data?</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3434">
                <a:tc>
                  <a:txBody>
                    <a:bodyPr/>
                    <a:lstStyle/>
                    <a:p>
                      <a:pPr marL="0" marR="0">
                        <a:lnSpc>
                          <a:spcPct val="100000"/>
                        </a:lnSpc>
                        <a:spcBef>
                          <a:spcPts val="0"/>
                        </a:spcBef>
                        <a:spcAft>
                          <a:spcPts val="0"/>
                        </a:spcAft>
                      </a:pPr>
                      <a:endParaRPr lang="en-US" sz="1200" dirty="0" smtClean="0">
                        <a:effectLst/>
                        <a:latin typeface="Calibri"/>
                        <a:ea typeface="Calibri"/>
                        <a:cs typeface="Times New Roman"/>
                      </a:endParaRPr>
                    </a:p>
                    <a:p>
                      <a:pPr marL="0" marR="0">
                        <a:lnSpc>
                          <a:spcPct val="100000"/>
                        </a:lnSpc>
                        <a:spcBef>
                          <a:spcPts val="0"/>
                        </a:spcBef>
                        <a:spcAft>
                          <a:spcPts val="0"/>
                        </a:spcAft>
                      </a:pPr>
                      <a:r>
                        <a:rPr lang="en-US" sz="1200" dirty="0" smtClean="0">
                          <a:solidFill>
                            <a:srgbClr val="595959"/>
                          </a:solidFill>
                          <a:effectLst/>
                          <a:latin typeface="Arial"/>
                          <a:ea typeface="Calibri"/>
                          <a:cs typeface="Times New Roman"/>
                        </a:rPr>
                        <a:t>Is</a:t>
                      </a:r>
                      <a:r>
                        <a:rPr lang="en-US" sz="1200" baseline="0" dirty="0" smtClean="0">
                          <a:solidFill>
                            <a:srgbClr val="595959"/>
                          </a:solidFill>
                          <a:effectLst/>
                          <a:latin typeface="Arial"/>
                          <a:ea typeface="Calibri"/>
                          <a:cs typeface="Times New Roman"/>
                        </a:rPr>
                        <a:t> the literacy program being implemented as designed? </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dirty="0" smtClean="0">
                        <a:effectLst/>
                        <a:latin typeface="Calibri"/>
                        <a:ea typeface="Calibri"/>
                        <a:cs typeface="Times New Roman"/>
                      </a:endParaRPr>
                    </a:p>
                    <a:p>
                      <a:pPr marL="0" marR="0" indent="0">
                        <a:lnSpc>
                          <a:spcPct val="100000"/>
                        </a:lnSpc>
                        <a:spcBef>
                          <a:spcPts val="0"/>
                        </a:spcBef>
                        <a:spcAft>
                          <a:spcPts val="0"/>
                        </a:spcAft>
                        <a:buNone/>
                      </a:pPr>
                      <a:r>
                        <a:rPr lang="en-US" sz="1200" baseline="0" dirty="0" smtClean="0">
                          <a:solidFill>
                            <a:srgbClr val="595959"/>
                          </a:solidFill>
                          <a:effectLst/>
                          <a:latin typeface="Arial"/>
                          <a:ea typeface="Calibri"/>
                          <a:cs typeface="Times New Roman"/>
                        </a:rPr>
                        <a:t>a) Member use of program curriculum during tutoring </a:t>
                      </a:r>
                    </a:p>
                    <a:p>
                      <a:pPr marL="0" marR="0" indent="0">
                        <a:lnSpc>
                          <a:spcPct val="100000"/>
                        </a:lnSpc>
                        <a:spcBef>
                          <a:spcPts val="0"/>
                        </a:spcBef>
                        <a:spcAft>
                          <a:spcPts val="0"/>
                        </a:spcAft>
                        <a:buNone/>
                      </a:pPr>
                      <a:r>
                        <a:rPr lang="en-US" sz="1200" baseline="0" dirty="0" smtClean="0">
                          <a:solidFill>
                            <a:srgbClr val="595959"/>
                          </a:solidFill>
                          <a:effectLst/>
                          <a:latin typeface="Arial"/>
                          <a:ea typeface="Calibri"/>
                          <a:cs typeface="Times New Roman"/>
                        </a:rPr>
                        <a:t>b) Duration of tutoring</a:t>
                      </a: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c) Student participation rates</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dirty="0" smtClean="0">
                        <a:effectLst/>
                        <a:latin typeface="Calibri"/>
                        <a:ea typeface="Calibri"/>
                        <a:cs typeface="Times New Roman"/>
                      </a:endParaRP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a, b, c) Members </a:t>
                      </a: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a, b) Evaluator observes members tutoring students</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dirty="0" smtClean="0">
                        <a:effectLst/>
                        <a:latin typeface="Calibri"/>
                        <a:ea typeface="Calibri"/>
                        <a:cs typeface="Times New Roman"/>
                      </a:endParaRP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a, b, c) Members report details of sessions in tutoring logs quarterly</a:t>
                      </a: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a) Quarterly observations by the evaluator(s) using structured observation protocols</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baseline="0" dirty="0" smtClean="0">
                        <a:solidFill>
                          <a:schemeClr val="tx1"/>
                        </a:solidFill>
                        <a:effectLst/>
                        <a:latin typeface="+mn-lt"/>
                        <a:ea typeface="Calibri"/>
                        <a:cs typeface="Times New Roman"/>
                      </a:endParaRP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a, b, c) Generate frequencies on use of curriculum; average duration of sessions; and average rate of student attendance</a:t>
                      </a: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c) Generate frequencies and averages on quantitative data (e.g., ratings scales, frequency scales) and thematically code and analyze open-ended comments/notes</a:t>
                      </a:r>
                      <a:endParaRPr lang="en-US" sz="1200" baseline="0" dirty="0">
                        <a:solidFill>
                          <a:schemeClr val="tx1"/>
                        </a:solidFill>
                        <a:effectLst/>
                        <a:latin typeface="+mn-lt"/>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45596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1443"/>
            <a:ext cx="8482263" cy="896322"/>
          </a:xfrm>
        </p:spPr>
        <p:txBody>
          <a:bodyPr>
            <a:normAutofit fontScale="90000"/>
          </a:bodyPr>
          <a:lstStyle/>
          <a:p>
            <a:r>
              <a:rPr lang="en-US" dirty="0" smtClean="0"/>
              <a:t>Optional exercise #1: </a:t>
            </a:r>
            <a:r>
              <a:rPr lang="en-US" dirty="0"/>
              <a:t>Designing a process evaluation for a l</a:t>
            </a:r>
            <a:r>
              <a:rPr lang="en-US" dirty="0" smtClean="0"/>
              <a:t>iteracy program</a:t>
            </a:r>
            <a:endParaRPr lang="en-US" dirty="0"/>
          </a:p>
        </p:txBody>
      </p:sp>
      <p:sp>
        <p:nvSpPr>
          <p:cNvPr id="3" name="Content Placeholder 2"/>
          <p:cNvSpPr>
            <a:spLocks noGrp="1"/>
          </p:cNvSpPr>
          <p:nvPr>
            <p:ph idx="1"/>
          </p:nvPr>
        </p:nvSpPr>
        <p:spPr>
          <a:xfrm flipH="1">
            <a:off x="191069" y="1262065"/>
            <a:ext cx="8789158" cy="293780"/>
          </a:xfrm>
        </p:spPr>
        <p:txBody>
          <a:bodyPr>
            <a:normAutofit fontScale="92500" lnSpcReduction="20000"/>
          </a:bodyPr>
          <a:lstStyle/>
          <a:p>
            <a:pPr marL="0" indent="0">
              <a:buNone/>
            </a:pPr>
            <a:endParaRPr lang="en-US" sz="1900" dirty="0"/>
          </a:p>
        </p:txBody>
      </p:sp>
      <p:graphicFrame>
        <p:nvGraphicFramePr>
          <p:cNvPr id="4" name="Table 3"/>
          <p:cNvGraphicFramePr>
            <a:graphicFrameLocks noGrp="1"/>
          </p:cNvGraphicFramePr>
          <p:nvPr>
            <p:extLst>
              <p:ext uri="{D42A27DB-BD31-4B8C-83A1-F6EECF244321}">
                <p14:modId xmlns:p14="http://schemas.microsoft.com/office/powerpoint/2010/main" val="2152146376"/>
              </p:ext>
            </p:extLst>
          </p:nvPr>
        </p:nvGraphicFramePr>
        <p:xfrm>
          <a:off x="161364" y="1255595"/>
          <a:ext cx="8681846" cy="4053384"/>
        </p:xfrm>
        <a:graphic>
          <a:graphicData uri="http://schemas.openxmlformats.org/drawingml/2006/table">
            <a:tbl>
              <a:tblPr firstRow="1" firstCol="1" bandRow="1"/>
              <a:tblGrid>
                <a:gridCol w="1193389"/>
                <a:gridCol w="1474361"/>
                <a:gridCol w="1805841"/>
                <a:gridCol w="1902583"/>
                <a:gridCol w="2305672"/>
              </a:tblGrid>
              <a:tr h="379174">
                <a:tc gridSpan="5">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400" b="1" baseline="0" dirty="0" smtClean="0">
                          <a:solidFill>
                            <a:srgbClr val="595959"/>
                          </a:solidFill>
                          <a:effectLst/>
                          <a:latin typeface="Arial"/>
                          <a:ea typeface="Calibri"/>
                          <a:cs typeface="Times New Roman"/>
                        </a:rPr>
                        <a:t>Crosswalk for Process Evaluation of a Literacy Program</a:t>
                      </a:r>
                      <a:endParaRPr lang="en-US" sz="1400" b="1" dirty="0" smtClean="0">
                        <a:effectLst/>
                        <a:latin typeface="+mn-lt"/>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0776">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Research question</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Indicators</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From whom</a:t>
                      </a:r>
                      <a:r>
                        <a:rPr lang="en-US" sz="1050" baseline="0" dirty="0" smtClean="0">
                          <a:solidFill>
                            <a:srgbClr val="595959"/>
                          </a:solidFill>
                          <a:effectLst/>
                          <a:latin typeface="Arial"/>
                          <a:ea typeface="Calibri"/>
                          <a:cs typeface="Times New Roman"/>
                        </a:rPr>
                        <a:t> / data sources? </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When collected and by whom?</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How will</a:t>
                      </a:r>
                      <a:r>
                        <a:rPr lang="en-US" sz="1050" baseline="0" dirty="0" smtClean="0">
                          <a:solidFill>
                            <a:srgbClr val="595959"/>
                          </a:solidFill>
                          <a:effectLst/>
                          <a:latin typeface="Arial"/>
                          <a:ea typeface="Calibri"/>
                          <a:cs typeface="Times New Roman"/>
                        </a:rPr>
                        <a:t> you analyze the data?</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3434">
                <a:tc>
                  <a:txBody>
                    <a:bodyPr/>
                    <a:lstStyle/>
                    <a:p>
                      <a:pPr marL="0" marR="0">
                        <a:lnSpc>
                          <a:spcPct val="100000"/>
                        </a:lnSpc>
                        <a:spcBef>
                          <a:spcPts val="0"/>
                        </a:spcBef>
                        <a:spcAft>
                          <a:spcPts val="0"/>
                        </a:spcAft>
                      </a:pPr>
                      <a:endParaRPr lang="en-US" sz="1200" dirty="0" smtClean="0">
                        <a:effectLst/>
                        <a:latin typeface="Calibri"/>
                        <a:ea typeface="Calibri"/>
                        <a:cs typeface="Times New Roman"/>
                      </a:endParaRPr>
                    </a:p>
                    <a:p>
                      <a:pPr marL="0" marR="0">
                        <a:lnSpc>
                          <a:spcPct val="100000"/>
                        </a:lnSpc>
                        <a:spcBef>
                          <a:spcPts val="0"/>
                        </a:spcBef>
                        <a:spcAft>
                          <a:spcPts val="0"/>
                        </a:spcAft>
                      </a:pPr>
                      <a:r>
                        <a:rPr lang="en-US" altLang="en-US" sz="1200" dirty="0" smtClean="0">
                          <a:solidFill>
                            <a:schemeClr val="tx1">
                              <a:lumMod val="65000"/>
                              <a:lumOff val="35000"/>
                            </a:schemeClr>
                          </a:solidFill>
                          <a:latin typeface="Arial" panose="020B0604020202020204" pitchFamily="34" charset="0"/>
                          <a:cs typeface="Arial" panose="020B0604020202020204" pitchFamily="34" charset="0"/>
                        </a:rPr>
                        <a:t>Are program beneficiaries generally satisfied with the program? Why or why not</a:t>
                      </a:r>
                      <a:r>
                        <a:rPr lang="en-US" sz="1200" baseline="0" dirty="0" smtClean="0">
                          <a:solidFill>
                            <a:srgbClr val="595959"/>
                          </a:solidFill>
                          <a:effectLst/>
                          <a:latin typeface="Arial" panose="020B0604020202020204" pitchFamily="34" charset="0"/>
                          <a:ea typeface="Calibri"/>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baseline="0" dirty="0">
                        <a:solidFill>
                          <a:schemeClr val="tx1"/>
                        </a:solidFill>
                        <a:effectLst/>
                        <a:latin typeface="+mn-lt"/>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891439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crosswalk for a process </a:t>
            </a:r>
            <a:r>
              <a:rPr lang="en-US" dirty="0"/>
              <a:t>evaluation </a:t>
            </a:r>
            <a:r>
              <a:rPr lang="en-US" dirty="0" smtClean="0"/>
              <a:t>of a literacy program</a:t>
            </a:r>
            <a:endParaRPr lang="en-US" dirty="0"/>
          </a:p>
        </p:txBody>
      </p:sp>
      <p:sp>
        <p:nvSpPr>
          <p:cNvPr id="3" name="Content Placeholder 2"/>
          <p:cNvSpPr>
            <a:spLocks noGrp="1"/>
          </p:cNvSpPr>
          <p:nvPr>
            <p:ph idx="1"/>
          </p:nvPr>
        </p:nvSpPr>
        <p:spPr>
          <a:xfrm flipH="1">
            <a:off x="191069" y="1262065"/>
            <a:ext cx="8789158" cy="293780"/>
          </a:xfrm>
        </p:spPr>
        <p:txBody>
          <a:bodyPr>
            <a:normAutofit fontScale="92500" lnSpcReduction="20000"/>
          </a:bodyPr>
          <a:lstStyle/>
          <a:p>
            <a:pPr marL="0" indent="0">
              <a:buNone/>
            </a:pPr>
            <a:endParaRPr lang="en-US" sz="1900" dirty="0"/>
          </a:p>
        </p:txBody>
      </p:sp>
      <p:graphicFrame>
        <p:nvGraphicFramePr>
          <p:cNvPr id="4" name="Table 3"/>
          <p:cNvGraphicFramePr>
            <a:graphicFrameLocks noGrp="1"/>
          </p:cNvGraphicFramePr>
          <p:nvPr>
            <p:extLst>
              <p:ext uri="{D42A27DB-BD31-4B8C-83A1-F6EECF244321}">
                <p14:modId xmlns:p14="http://schemas.microsoft.com/office/powerpoint/2010/main" val="3709766500"/>
              </p:ext>
            </p:extLst>
          </p:nvPr>
        </p:nvGraphicFramePr>
        <p:xfrm>
          <a:off x="134471" y="1255595"/>
          <a:ext cx="8817024" cy="4053384"/>
        </p:xfrm>
        <a:graphic>
          <a:graphicData uri="http://schemas.openxmlformats.org/drawingml/2006/table">
            <a:tbl>
              <a:tblPr firstRow="1" firstCol="1" bandRow="1"/>
              <a:tblGrid>
                <a:gridCol w="1250576"/>
                <a:gridCol w="1477556"/>
                <a:gridCol w="1828300"/>
                <a:gridCol w="1926245"/>
                <a:gridCol w="2334347"/>
              </a:tblGrid>
              <a:tr h="379174">
                <a:tc gridSpan="5">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400" b="1" baseline="0" dirty="0" smtClean="0">
                          <a:solidFill>
                            <a:srgbClr val="595959"/>
                          </a:solidFill>
                          <a:effectLst/>
                          <a:latin typeface="Arial"/>
                          <a:ea typeface="Calibri"/>
                          <a:cs typeface="Times New Roman"/>
                        </a:rPr>
                        <a:t>Crosswalk for Process Evaluation of a Literacy Program</a:t>
                      </a:r>
                      <a:endParaRPr lang="en-US" sz="1400" b="1" dirty="0" smtClean="0">
                        <a:effectLst/>
                        <a:latin typeface="+mn-lt"/>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0776">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Research question</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Indicators</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From whom</a:t>
                      </a:r>
                      <a:r>
                        <a:rPr lang="en-US" sz="1050" baseline="0" dirty="0" smtClean="0">
                          <a:solidFill>
                            <a:srgbClr val="595959"/>
                          </a:solidFill>
                          <a:effectLst/>
                          <a:latin typeface="Arial"/>
                          <a:ea typeface="Calibri"/>
                          <a:cs typeface="Times New Roman"/>
                        </a:rPr>
                        <a:t> / data sources? </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When collected and by whom?</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How will</a:t>
                      </a:r>
                      <a:r>
                        <a:rPr lang="en-US" sz="1050" baseline="0" dirty="0" smtClean="0">
                          <a:solidFill>
                            <a:srgbClr val="595959"/>
                          </a:solidFill>
                          <a:effectLst/>
                          <a:latin typeface="Arial"/>
                          <a:ea typeface="Calibri"/>
                          <a:cs typeface="Times New Roman"/>
                        </a:rPr>
                        <a:t> you analyze the data?</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3434">
                <a:tc>
                  <a:txBody>
                    <a:bodyPr/>
                    <a:lstStyle/>
                    <a:p>
                      <a:pPr marL="0" marR="0">
                        <a:lnSpc>
                          <a:spcPct val="100000"/>
                        </a:lnSpc>
                        <a:spcBef>
                          <a:spcPts val="0"/>
                        </a:spcBef>
                        <a:spcAft>
                          <a:spcPts val="0"/>
                        </a:spcAft>
                      </a:pPr>
                      <a:endParaRPr lang="en-US" sz="1200" dirty="0" smtClean="0">
                        <a:effectLst/>
                        <a:latin typeface="Calibri"/>
                        <a:ea typeface="Calibri"/>
                        <a:cs typeface="Times New Roman"/>
                      </a:endParaRPr>
                    </a:p>
                    <a:p>
                      <a:pPr marL="0" marR="0">
                        <a:lnSpc>
                          <a:spcPct val="100000"/>
                        </a:lnSpc>
                        <a:spcBef>
                          <a:spcPts val="0"/>
                        </a:spcBef>
                        <a:spcAft>
                          <a:spcPts val="0"/>
                        </a:spcAft>
                      </a:pPr>
                      <a:r>
                        <a:rPr lang="en-US" altLang="en-US" sz="1200" dirty="0" smtClean="0">
                          <a:solidFill>
                            <a:schemeClr val="tx1">
                              <a:lumMod val="65000"/>
                              <a:lumOff val="35000"/>
                            </a:schemeClr>
                          </a:solidFill>
                          <a:latin typeface="Arial" panose="020B0604020202020204" pitchFamily="34" charset="0"/>
                          <a:cs typeface="Arial" panose="020B0604020202020204" pitchFamily="34" charset="0"/>
                        </a:rPr>
                        <a:t>Are program beneficiaries generally satisfied with the program? Why or why not</a:t>
                      </a:r>
                      <a:r>
                        <a:rPr lang="en-US" sz="1200" baseline="0" dirty="0" smtClean="0">
                          <a:solidFill>
                            <a:srgbClr val="595959"/>
                          </a:solidFill>
                          <a:effectLst/>
                          <a:latin typeface="Arial" panose="020B0604020202020204" pitchFamily="34" charset="0"/>
                          <a:ea typeface="Calibri"/>
                          <a:cs typeface="Arial" panose="020B0604020202020204" pitchFamily="34" charset="0"/>
                        </a:rPr>
                        <a:t>?</a:t>
                      </a:r>
                      <a:r>
                        <a:rPr lang="en-US" sz="1200" baseline="0" dirty="0" smtClean="0">
                          <a:solidFill>
                            <a:srgbClr val="595959"/>
                          </a:solidFill>
                          <a:effectLst/>
                          <a:latin typeface="Arial"/>
                          <a:ea typeface="Calibri"/>
                          <a:cs typeface="Times New Roman"/>
                        </a:rPr>
                        <a:t> </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dirty="0" smtClean="0">
                        <a:effectLst/>
                        <a:latin typeface="Calibri"/>
                        <a:ea typeface="Calibri"/>
                        <a:cs typeface="Times New Roman"/>
                      </a:endParaRPr>
                    </a:p>
                    <a:p>
                      <a:pPr marL="0" marR="0" indent="0">
                        <a:lnSpc>
                          <a:spcPct val="100000"/>
                        </a:lnSpc>
                        <a:spcBef>
                          <a:spcPts val="0"/>
                        </a:spcBef>
                        <a:spcAft>
                          <a:spcPts val="0"/>
                        </a:spcAft>
                        <a:buNone/>
                      </a:pPr>
                      <a:r>
                        <a:rPr lang="en-US" sz="1200" baseline="0" dirty="0" smtClean="0">
                          <a:solidFill>
                            <a:srgbClr val="595959"/>
                          </a:solidFill>
                          <a:effectLst/>
                          <a:latin typeface="Arial"/>
                          <a:ea typeface="Calibri"/>
                          <a:cs typeface="Times New Roman"/>
                        </a:rPr>
                        <a:t>a) Satisfaction level </a:t>
                      </a:r>
                    </a:p>
                    <a:p>
                      <a:pPr marL="0" marR="0" indent="0">
                        <a:lnSpc>
                          <a:spcPct val="100000"/>
                        </a:lnSpc>
                        <a:spcBef>
                          <a:spcPts val="0"/>
                        </a:spcBef>
                        <a:spcAft>
                          <a:spcPts val="0"/>
                        </a:spcAft>
                        <a:buNone/>
                      </a:pPr>
                      <a:r>
                        <a:rPr lang="en-US" sz="1200" baseline="0" dirty="0" smtClean="0">
                          <a:solidFill>
                            <a:srgbClr val="595959"/>
                          </a:solidFill>
                          <a:effectLst/>
                          <a:latin typeface="Arial"/>
                          <a:ea typeface="Calibri"/>
                          <a:cs typeface="Times New Roman"/>
                        </a:rPr>
                        <a:t>b) Attendance</a:t>
                      </a: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dirty="0" smtClean="0">
                        <a:effectLst/>
                        <a:latin typeface="Calibri"/>
                        <a:ea typeface="Calibri"/>
                        <a:cs typeface="Times New Roman"/>
                      </a:endParaRP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a) Parents, teachers, administrators </a:t>
                      </a: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b) Students</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dirty="0" smtClean="0">
                        <a:effectLst/>
                        <a:latin typeface="Calibri"/>
                        <a:ea typeface="Calibri"/>
                        <a:cs typeface="Times New Roman"/>
                      </a:endParaRP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a) Parent survey sent home at end of tutoring; teacher focus groups and administrator interviews completed by evaluator</a:t>
                      </a: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b) Members record attendance in tutoring logs quarterly</a:t>
                      </a:r>
                    </a:p>
                    <a:p>
                      <a:pPr marL="0" marR="0">
                        <a:lnSpc>
                          <a:spcPct val="100000"/>
                        </a:lnSpc>
                        <a:spcBef>
                          <a:spcPts val="0"/>
                        </a:spcBef>
                        <a:spcAft>
                          <a:spcPts val="0"/>
                        </a:spcAft>
                      </a:pP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baseline="0" dirty="0" smtClean="0">
                        <a:solidFill>
                          <a:schemeClr val="tx1"/>
                        </a:solidFill>
                        <a:effectLst/>
                        <a:latin typeface="+mn-lt"/>
                        <a:ea typeface="Calibri"/>
                        <a:cs typeface="Times New Roman"/>
                      </a:endParaRP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a) Generate averages on quantitative survey data (e.g., ratings scales, frequency scales) and thematically code and analyze responses from focus groups and interviews</a:t>
                      </a: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b) Generate average rate of student attendance</a:t>
                      </a: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465394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Outcome </a:t>
            </a:r>
            <a:r>
              <a:rPr lang="en-US" dirty="0"/>
              <a:t>evaluation</a:t>
            </a:r>
          </a:p>
        </p:txBody>
      </p:sp>
      <p:sp>
        <p:nvSpPr>
          <p:cNvPr id="3" name="Content Placeholder 2"/>
          <p:cNvSpPr>
            <a:spLocks noGrp="1"/>
          </p:cNvSpPr>
          <p:nvPr>
            <p:ph idx="1"/>
          </p:nvPr>
        </p:nvSpPr>
        <p:spPr/>
        <p:txBody>
          <a:bodyPr/>
          <a:lstStyle/>
          <a:p>
            <a:pPr marL="0" indent="0">
              <a:spcAft>
                <a:spcPts val="1200"/>
              </a:spcAft>
              <a:buNone/>
            </a:pPr>
            <a:r>
              <a:rPr lang="en-US" dirty="0" smtClean="0"/>
              <a:t>Goals:</a:t>
            </a:r>
            <a:endParaRPr lang="en-US" dirty="0"/>
          </a:p>
          <a:p>
            <a:pPr marL="342900" lvl="1" indent="-342900" fontAlgn="base">
              <a:spcAft>
                <a:spcPts val="1200"/>
              </a:spcAft>
              <a:buFont typeface="Arial" panose="020B0604020202020204" pitchFamily="34" charset="0"/>
              <a:buChar char="•"/>
            </a:pPr>
            <a:r>
              <a:rPr lang="en-US" dirty="0"/>
              <a:t>Identifies the results or effects of a program</a:t>
            </a:r>
          </a:p>
          <a:p>
            <a:pPr marL="342900" lvl="1" indent="-342900" fontAlgn="base">
              <a:spcAft>
                <a:spcPts val="1200"/>
              </a:spcAft>
              <a:buFont typeface="Arial" panose="020B0604020202020204" pitchFamily="34" charset="0"/>
              <a:buChar char="•"/>
            </a:pPr>
            <a:r>
              <a:rPr lang="en-US" dirty="0"/>
              <a:t>Measures </a:t>
            </a:r>
            <a:r>
              <a:rPr lang="en-US" dirty="0" smtClean="0"/>
              <a:t>program beneficiaries</a:t>
            </a:r>
            <a:r>
              <a:rPr lang="en-US" dirty="0"/>
              <a:t>' changes in knowledge, attitude(s), and/or behavior(s) that result from a program</a:t>
            </a:r>
          </a:p>
          <a:p>
            <a:pPr marL="0" lvl="1" indent="0">
              <a:spcAft>
                <a:spcPts val="1200"/>
              </a:spcAft>
              <a:buNone/>
              <a:tabLst/>
            </a:pPr>
            <a:r>
              <a:rPr lang="en-US" sz="2800" dirty="0" smtClean="0"/>
              <a:t>Common Features:</a:t>
            </a:r>
            <a:endParaRPr lang="en-US" sz="2800" dirty="0"/>
          </a:p>
          <a:p>
            <a:pPr marL="342900" lvl="1" indent="-342900" fontAlgn="base">
              <a:spcAft>
                <a:spcPts val="1200"/>
              </a:spcAft>
              <a:buFont typeface="Arial" panose="020B0604020202020204" pitchFamily="34" charset="0"/>
              <a:buChar char="•"/>
            </a:pPr>
            <a:r>
              <a:rPr lang="en-US" dirty="0"/>
              <a:t>May include a comparison </a:t>
            </a:r>
            <a:r>
              <a:rPr lang="en-US" dirty="0" smtClean="0"/>
              <a:t>group (impact evaluation)</a:t>
            </a:r>
            <a:endParaRPr lang="en-US" dirty="0"/>
          </a:p>
          <a:p>
            <a:pPr marL="342900" lvl="1" indent="-342900" fontAlgn="base">
              <a:spcAft>
                <a:spcPts val="1200"/>
              </a:spcAft>
              <a:buFont typeface="Arial" panose="020B0604020202020204" pitchFamily="34" charset="0"/>
              <a:buChar char="•"/>
            </a:pPr>
            <a:r>
              <a:rPr lang="en-US" dirty="0"/>
              <a:t>Typically requires quantitative data</a:t>
            </a:r>
          </a:p>
          <a:p>
            <a:pPr marL="342900" lvl="1" indent="-342900" fontAlgn="base">
              <a:spcAft>
                <a:spcPts val="1200"/>
              </a:spcAft>
              <a:buFont typeface="Arial" panose="020B0604020202020204" pitchFamily="34" charset="0"/>
              <a:buChar char="•"/>
            </a:pPr>
            <a:r>
              <a:rPr lang="en-US" dirty="0" smtClean="0"/>
              <a:t>Often requires </a:t>
            </a:r>
            <a:r>
              <a:rPr lang="en-US" dirty="0"/>
              <a:t>advanced statistical methods</a:t>
            </a:r>
          </a:p>
        </p:txBody>
      </p:sp>
    </p:spTree>
    <p:extLst>
      <p:ext uri="{BB962C8B-B14F-4D97-AF65-F5344CB8AC3E}">
        <p14:creationId xmlns:p14="http://schemas.microsoft.com/office/powerpoint/2010/main" val="5534878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comparison or control group?	</a:t>
            </a:r>
            <a:endParaRPr lang="en-US" dirty="0"/>
          </a:p>
        </p:txBody>
      </p:sp>
      <p:sp>
        <p:nvSpPr>
          <p:cNvPr id="3" name="Content Placeholder 2"/>
          <p:cNvSpPr>
            <a:spLocks noGrp="1"/>
          </p:cNvSpPr>
          <p:nvPr>
            <p:ph idx="1"/>
          </p:nvPr>
        </p:nvSpPr>
        <p:spPr/>
        <p:txBody>
          <a:bodyPr>
            <a:normAutofit/>
          </a:bodyPr>
          <a:lstStyle/>
          <a:p>
            <a:pPr>
              <a:spcAft>
                <a:spcPts val="1200"/>
              </a:spcAft>
            </a:pPr>
            <a:r>
              <a:rPr lang="en-US" sz="2400" dirty="0" smtClean="0"/>
              <a:t>A </a:t>
            </a:r>
            <a:r>
              <a:rPr lang="en-US" sz="2400" dirty="0"/>
              <a:t>group of individuals not </a:t>
            </a:r>
            <a:r>
              <a:rPr lang="en-US" sz="2400" dirty="0" smtClean="0"/>
              <a:t>participating in the program or receiving the intervention</a:t>
            </a:r>
            <a:endParaRPr lang="en-US" sz="2400" dirty="0"/>
          </a:p>
          <a:p>
            <a:pPr>
              <a:spcAft>
                <a:spcPts val="1200"/>
              </a:spcAft>
            </a:pPr>
            <a:r>
              <a:rPr lang="en-US" sz="2400" dirty="0" smtClean="0"/>
              <a:t>Necessary to determine if </a:t>
            </a:r>
            <a:r>
              <a:rPr lang="en-US" sz="2400" dirty="0"/>
              <a:t>the </a:t>
            </a:r>
            <a:r>
              <a:rPr lang="en-US" sz="2400" dirty="0" smtClean="0"/>
              <a:t>program, </a:t>
            </a:r>
            <a:r>
              <a:rPr lang="en-US" sz="2400" dirty="0"/>
              <a:t>rather than some other </a:t>
            </a:r>
            <a:r>
              <a:rPr lang="en-US" sz="2400" dirty="0" smtClean="0"/>
              <a:t>factor, </a:t>
            </a:r>
            <a:r>
              <a:rPr lang="en-US" sz="2400" dirty="0"/>
              <a:t>is </a:t>
            </a:r>
            <a:r>
              <a:rPr lang="en-US" sz="2400" dirty="0" smtClean="0"/>
              <a:t>causing observed changes</a:t>
            </a:r>
          </a:p>
          <a:p>
            <a:pPr>
              <a:spcAft>
                <a:spcPts val="1200"/>
              </a:spcAft>
            </a:pPr>
            <a:r>
              <a:rPr lang="en-US" sz="2400" dirty="0"/>
              <a:t>“Comparison group” </a:t>
            </a:r>
            <a:r>
              <a:rPr lang="en-US" sz="2400" dirty="0" smtClean="0"/>
              <a:t>is associated with a </a:t>
            </a:r>
            <a:r>
              <a:rPr lang="en-US" sz="2400" dirty="0"/>
              <a:t>quasi-experimental design and “control group” is </a:t>
            </a:r>
            <a:r>
              <a:rPr lang="en-US" sz="2400" dirty="0" smtClean="0"/>
              <a:t>associated with an </a:t>
            </a:r>
            <a:r>
              <a:rPr lang="en-US" sz="2400" dirty="0"/>
              <a:t>experimental design</a:t>
            </a:r>
          </a:p>
          <a:p>
            <a:pPr>
              <a:spcAft>
                <a:spcPts val="1200"/>
              </a:spcAft>
            </a:pPr>
            <a:endParaRPr lang="en-US" sz="2400" dirty="0" smtClean="0"/>
          </a:p>
        </p:txBody>
      </p:sp>
    </p:spTree>
    <p:extLst>
      <p:ext uri="{BB962C8B-B14F-4D97-AF65-F5344CB8AC3E}">
        <p14:creationId xmlns:p14="http://schemas.microsoft.com/office/powerpoint/2010/main" val="696554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dirty="0">
                <a:latin typeface="Arial" pitchFamily="34" charset="0"/>
                <a:cs typeface="Arial" pitchFamily="34" charset="0"/>
              </a:rPr>
              <a:t>O</a:t>
            </a:r>
            <a:r>
              <a:rPr lang="en-US" altLang="en-US" dirty="0" smtClean="0">
                <a:latin typeface="Arial" pitchFamily="34" charset="0"/>
                <a:cs typeface="Arial" pitchFamily="34" charset="0"/>
              </a:rPr>
              <a:t>utcome evaluation questions</a:t>
            </a:r>
          </a:p>
        </p:txBody>
      </p:sp>
      <p:sp>
        <p:nvSpPr>
          <p:cNvPr id="25603" name="Content Placeholder 2"/>
          <p:cNvSpPr>
            <a:spLocks noGrp="1"/>
          </p:cNvSpPr>
          <p:nvPr>
            <p:ph idx="1"/>
          </p:nvPr>
        </p:nvSpPr>
        <p:spPr>
          <a:xfrm>
            <a:off x="446088" y="1270000"/>
            <a:ext cx="8229600" cy="4216400"/>
          </a:xfrm>
        </p:spPr>
        <p:txBody>
          <a:bodyPr/>
          <a:lstStyle/>
          <a:p>
            <a:pPr marL="342900" indent="-342900">
              <a:spcAft>
                <a:spcPts val="1200"/>
              </a:spcAft>
              <a:buFont typeface="Symbol" pitchFamily="18" charset="2"/>
              <a:buChar char=""/>
              <a:tabLst>
                <a:tab pos="685800" algn="l"/>
              </a:tabLst>
            </a:pPr>
            <a:r>
              <a:rPr lang="en-US" altLang="en-US" sz="2400" dirty="0" smtClean="0">
                <a:latin typeface="Arial" pitchFamily="34" charset="0"/>
                <a:cs typeface="Times New Roman" pitchFamily="18" charset="0"/>
              </a:rPr>
              <a:t>Are there differences in outcomes for program beneficiaries compared to those not in the program?</a:t>
            </a:r>
          </a:p>
          <a:p>
            <a:pPr marL="342900" indent="-342900">
              <a:spcAft>
                <a:spcPts val="1200"/>
              </a:spcAft>
              <a:buFont typeface="Symbol" pitchFamily="18" charset="2"/>
              <a:buChar char=""/>
              <a:tabLst>
                <a:tab pos="685800" algn="l"/>
              </a:tabLst>
            </a:pPr>
            <a:r>
              <a:rPr lang="en-US" altLang="en-US" sz="2400" dirty="0" smtClean="0">
                <a:latin typeface="Arial" pitchFamily="34" charset="0"/>
                <a:cs typeface="Times New Roman" pitchFamily="18" charset="0"/>
              </a:rPr>
              <a:t>Did all types of program beneficiaries benefit from the program or only specific subgroups?</a:t>
            </a:r>
          </a:p>
          <a:p>
            <a:pPr marL="342900" indent="-342900">
              <a:spcAft>
                <a:spcPts val="1200"/>
              </a:spcAft>
              <a:buClr>
                <a:srgbClr val="ED2623"/>
              </a:buClr>
              <a:buFont typeface="Symbol" pitchFamily="18" charset="2"/>
              <a:buChar char=""/>
              <a:tabLst>
                <a:tab pos="685800" algn="l"/>
              </a:tabLst>
            </a:pPr>
            <a:r>
              <a:rPr lang="en-US" altLang="en-US" sz="2400" dirty="0" smtClean="0">
                <a:latin typeface="Arial" pitchFamily="34" charset="0"/>
                <a:cs typeface="Times New Roman" pitchFamily="18" charset="0"/>
              </a:rPr>
              <a:t>Did the program change </a:t>
            </a:r>
            <a:r>
              <a:rPr lang="en-US" altLang="en-US" sz="2400" dirty="0" smtClean="0">
                <a:latin typeface="Arial" pitchFamily="34" charset="0"/>
                <a:cs typeface="Arial" pitchFamily="34" charset="0"/>
              </a:rPr>
              <a:t>beneficiaries’ knowledge</a:t>
            </a:r>
            <a:r>
              <a:rPr lang="en-US" altLang="en-US" sz="2400" dirty="0">
                <a:latin typeface="Arial" pitchFamily="34" charset="0"/>
                <a:cs typeface="Arial" pitchFamily="34" charset="0"/>
              </a:rPr>
              <a:t>, attitude, behavior, or condition?</a:t>
            </a:r>
            <a:r>
              <a:rPr lang="en-US" altLang="en-US" sz="2400" dirty="0" smtClean="0">
                <a:latin typeface="Arial" pitchFamily="34" charset="0"/>
                <a:cs typeface="Times New Roman" pitchFamily="18" charset="0"/>
              </a:rPr>
              <a:t> </a:t>
            </a:r>
            <a:endParaRPr lang="en-US" altLang="en-US" sz="2400" dirty="0" smtClean="0">
              <a:latin typeface="Arial" pitchFamily="34" charset="0"/>
              <a:cs typeface="Arial" pitchFamily="34" charset="0"/>
            </a:endParaRPr>
          </a:p>
          <a:p>
            <a:pPr marL="342900" indent="-342900">
              <a:spcAft>
                <a:spcPct val="0"/>
              </a:spcAft>
              <a:buFont typeface="Symbol" pitchFamily="18" charset="2"/>
              <a:buChar char=""/>
              <a:tabLst>
                <a:tab pos="685800" algn="l"/>
              </a:tabLst>
            </a:pPr>
            <a:endParaRPr lang="en-US" alt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99614567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 evaluation </a:t>
            </a:r>
            <a:r>
              <a:rPr lang="en-US" dirty="0"/>
              <a:t>d</a:t>
            </a:r>
            <a:r>
              <a:rPr lang="en-US" dirty="0" smtClean="0"/>
              <a:t>esigns</a:t>
            </a:r>
            <a:endParaRPr lang="en-US" dirty="0"/>
          </a:p>
        </p:txBody>
      </p:sp>
      <p:sp>
        <p:nvSpPr>
          <p:cNvPr id="3" name="Content Placeholder 2"/>
          <p:cNvSpPr>
            <a:spLocks noGrp="1"/>
          </p:cNvSpPr>
          <p:nvPr>
            <p:ph idx="1"/>
          </p:nvPr>
        </p:nvSpPr>
        <p:spPr/>
        <p:txBody>
          <a:bodyPr/>
          <a:lstStyle/>
          <a:p>
            <a:pPr lvl="0">
              <a:spcAft>
                <a:spcPts val="1200"/>
              </a:spcAft>
            </a:pPr>
            <a:r>
              <a:rPr lang="en-US" dirty="0"/>
              <a:t>Non-Experimental design</a:t>
            </a:r>
          </a:p>
          <a:p>
            <a:pPr lvl="1">
              <a:spcAft>
                <a:spcPts val="1200"/>
              </a:spcAft>
            </a:pPr>
            <a:r>
              <a:rPr lang="en-US" dirty="0"/>
              <a:t>Single group </a:t>
            </a:r>
            <a:r>
              <a:rPr lang="en-US" dirty="0" smtClean="0"/>
              <a:t>post </a:t>
            </a:r>
            <a:r>
              <a:rPr lang="en-US" dirty="0"/>
              <a:t>design</a:t>
            </a:r>
            <a:endParaRPr lang="en-US" dirty="0" smtClean="0"/>
          </a:p>
          <a:p>
            <a:pPr lvl="1">
              <a:spcAft>
                <a:spcPts val="1200"/>
              </a:spcAft>
            </a:pPr>
            <a:r>
              <a:rPr lang="en-US" dirty="0" smtClean="0"/>
              <a:t>Single </a:t>
            </a:r>
            <a:r>
              <a:rPr lang="en-US" dirty="0"/>
              <a:t>group pre-post design </a:t>
            </a:r>
          </a:p>
          <a:p>
            <a:pPr lvl="1">
              <a:spcAft>
                <a:spcPts val="1200"/>
              </a:spcAft>
            </a:pPr>
            <a:r>
              <a:rPr lang="en-US" dirty="0"/>
              <a:t>Retrospective study designs</a:t>
            </a:r>
          </a:p>
          <a:p>
            <a:pPr lvl="0">
              <a:spcAft>
                <a:spcPts val="1200"/>
              </a:spcAft>
            </a:pPr>
            <a:r>
              <a:rPr lang="en-US" dirty="0" smtClean="0"/>
              <a:t>Quasi-Experimental </a:t>
            </a:r>
            <a:r>
              <a:rPr lang="en-US" dirty="0"/>
              <a:t>design </a:t>
            </a:r>
            <a:endParaRPr lang="en-US" dirty="0" smtClean="0"/>
          </a:p>
          <a:p>
            <a:pPr>
              <a:spcAft>
                <a:spcPts val="1200"/>
              </a:spcAft>
            </a:pPr>
            <a:r>
              <a:rPr lang="en-US" dirty="0"/>
              <a:t>Experimental design (Randomized Controlled Trial)</a:t>
            </a:r>
          </a:p>
          <a:p>
            <a:pPr marL="0" lvl="0" indent="0">
              <a:buNone/>
            </a:pPr>
            <a:r>
              <a:rPr lang="en-US" dirty="0" smtClean="0"/>
              <a:t> </a:t>
            </a:r>
            <a:endParaRPr lang="en-US" dirty="0"/>
          </a:p>
        </p:txBody>
      </p:sp>
    </p:spTree>
    <p:extLst>
      <p:ext uri="{BB962C8B-B14F-4D97-AF65-F5344CB8AC3E}">
        <p14:creationId xmlns:p14="http://schemas.microsoft.com/office/powerpoint/2010/main" val="2042896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Less rigorous outcome evaluation designs</a:t>
            </a:r>
            <a:endParaRPr lang="en-US" dirty="0"/>
          </a:p>
        </p:txBody>
      </p:sp>
      <p:sp>
        <p:nvSpPr>
          <p:cNvPr id="3" name="Content Placeholder 2"/>
          <p:cNvSpPr>
            <a:spLocks noGrp="1"/>
          </p:cNvSpPr>
          <p:nvPr>
            <p:ph idx="1"/>
          </p:nvPr>
        </p:nvSpPr>
        <p:spPr/>
        <p:txBody>
          <a:bodyPr>
            <a:normAutofit/>
          </a:bodyPr>
          <a:lstStyle/>
          <a:p>
            <a:pPr lvl="0">
              <a:spcAft>
                <a:spcPts val="1200"/>
              </a:spcAft>
            </a:pPr>
            <a:r>
              <a:rPr lang="en-US" sz="2400" dirty="0" smtClean="0"/>
              <a:t>Single group post design</a:t>
            </a:r>
          </a:p>
          <a:p>
            <a:pPr lvl="1">
              <a:spcAft>
                <a:spcPts val="1200"/>
              </a:spcAft>
            </a:pPr>
            <a:r>
              <a:rPr lang="en-US" sz="2000" dirty="0" smtClean="0"/>
              <a:t>Examines program beneficiaries after </a:t>
            </a:r>
            <a:r>
              <a:rPr lang="en-US" sz="2000" dirty="0"/>
              <a:t>they receive program services</a:t>
            </a:r>
            <a:endParaRPr lang="en-US" sz="2000" dirty="0" smtClean="0"/>
          </a:p>
          <a:p>
            <a:pPr lvl="0">
              <a:spcAft>
                <a:spcPts val="1200"/>
              </a:spcAft>
            </a:pPr>
            <a:r>
              <a:rPr lang="en-US" sz="2400" dirty="0" smtClean="0"/>
              <a:t>Single </a:t>
            </a:r>
            <a:r>
              <a:rPr lang="en-US" sz="2400" dirty="0"/>
              <a:t>group pre-post </a:t>
            </a:r>
            <a:r>
              <a:rPr lang="en-US" sz="2400" dirty="0" smtClean="0"/>
              <a:t>design </a:t>
            </a:r>
          </a:p>
          <a:p>
            <a:pPr lvl="1">
              <a:spcAft>
                <a:spcPts val="1200"/>
              </a:spcAft>
            </a:pPr>
            <a:r>
              <a:rPr lang="en-US" sz="2000" dirty="0"/>
              <a:t>Provides a comparison of program beneficiaries before and after they receive program services</a:t>
            </a:r>
          </a:p>
          <a:p>
            <a:pPr lvl="0">
              <a:spcAft>
                <a:spcPts val="1200"/>
              </a:spcAft>
            </a:pPr>
            <a:r>
              <a:rPr lang="en-US" sz="2400" dirty="0"/>
              <a:t>Retrospective study designs </a:t>
            </a:r>
            <a:endParaRPr lang="en-US" sz="2400" dirty="0" smtClean="0"/>
          </a:p>
          <a:p>
            <a:pPr lvl="1">
              <a:spcAft>
                <a:spcPts val="1200"/>
              </a:spcAft>
            </a:pPr>
            <a:r>
              <a:rPr lang="en-US" sz="2000" dirty="0"/>
              <a:t>Ask previous program beneficiaries to provide </a:t>
            </a:r>
            <a:r>
              <a:rPr lang="en-US" sz="2000" dirty="0" smtClean="0"/>
              <a:t>opinion </a:t>
            </a:r>
            <a:r>
              <a:rPr lang="en-US" sz="2000" dirty="0"/>
              <a:t>on the </a:t>
            </a:r>
            <a:r>
              <a:rPr lang="en-US" sz="2000" dirty="0" smtClean="0"/>
              <a:t>effects </a:t>
            </a:r>
            <a:r>
              <a:rPr lang="en-US" sz="2000" dirty="0"/>
              <a:t>of the program services they received</a:t>
            </a:r>
          </a:p>
          <a:p>
            <a:pPr>
              <a:spcAft>
                <a:spcPts val="1200"/>
              </a:spcAft>
            </a:pPr>
            <a:r>
              <a:rPr lang="en-US" sz="2400" dirty="0" smtClean="0"/>
              <a:t>Member surveys</a:t>
            </a:r>
          </a:p>
          <a:p>
            <a:pPr lvl="1">
              <a:spcAft>
                <a:spcPts val="1200"/>
              </a:spcAft>
            </a:pPr>
            <a:r>
              <a:rPr lang="en-US" sz="2000" dirty="0" smtClean="0"/>
              <a:t>Survey members on their program experiences and opinions of the results of their service</a:t>
            </a:r>
            <a:endParaRPr lang="en-US" sz="2000" dirty="0"/>
          </a:p>
        </p:txBody>
      </p:sp>
    </p:spTree>
    <p:extLst>
      <p:ext uri="{BB962C8B-B14F-4D97-AF65-F5344CB8AC3E}">
        <p14:creationId xmlns:p14="http://schemas.microsoft.com/office/powerpoint/2010/main" val="25772640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Quasi-Experimental and Experimental </a:t>
            </a:r>
            <a:r>
              <a:rPr lang="en-US" dirty="0" smtClean="0"/>
              <a:t>Designs </a:t>
            </a:r>
            <a:endParaRPr lang="en-US" dirty="0"/>
          </a:p>
        </p:txBody>
      </p:sp>
      <p:sp>
        <p:nvSpPr>
          <p:cNvPr id="3" name="Content Placeholder 2"/>
          <p:cNvSpPr>
            <a:spLocks noGrp="1"/>
          </p:cNvSpPr>
          <p:nvPr>
            <p:ph idx="1"/>
          </p:nvPr>
        </p:nvSpPr>
        <p:spPr/>
        <p:txBody>
          <a:bodyPr/>
          <a:lstStyle/>
          <a:p>
            <a:pPr marL="0" indent="0">
              <a:spcAft>
                <a:spcPts val="1200"/>
              </a:spcAft>
              <a:buNone/>
            </a:pPr>
            <a:r>
              <a:rPr lang="en-US" dirty="0"/>
              <a:t>Quasi-experimental design (QED)</a:t>
            </a:r>
          </a:p>
          <a:p>
            <a:pPr>
              <a:spcAft>
                <a:spcPts val="1200"/>
              </a:spcAft>
            </a:pPr>
            <a:r>
              <a:rPr lang="en-US" sz="2400" dirty="0"/>
              <a:t>Form comparison group from a similar population of program participants (e.g., similar participants from another program, extra applicants, etc</a:t>
            </a:r>
            <a:r>
              <a:rPr lang="en-US" sz="2400" dirty="0" smtClean="0"/>
              <a:t>.)</a:t>
            </a:r>
            <a:endParaRPr lang="en-US" sz="2400" dirty="0"/>
          </a:p>
          <a:p>
            <a:pPr marL="0" indent="0">
              <a:spcAft>
                <a:spcPts val="1200"/>
              </a:spcAft>
              <a:buNone/>
            </a:pPr>
            <a:r>
              <a:rPr lang="en-US" dirty="0" smtClean="0"/>
              <a:t>Experimental design (Randomized Controlled Trial- RCT)</a:t>
            </a:r>
          </a:p>
          <a:p>
            <a:pPr>
              <a:spcAft>
                <a:spcPts val="1200"/>
              </a:spcAft>
            </a:pPr>
            <a:r>
              <a:rPr lang="en-US" sz="2400" dirty="0" smtClean="0"/>
              <a:t>Randomly </a:t>
            </a:r>
            <a:r>
              <a:rPr lang="en-US" sz="2400" dirty="0"/>
              <a:t>assign new eligible applicants to either receive intervention/program or </a:t>
            </a:r>
            <a:r>
              <a:rPr lang="en-US" sz="2400" dirty="0" smtClean="0"/>
              <a:t>alternative/delayed </a:t>
            </a:r>
            <a:r>
              <a:rPr lang="en-US" sz="2400" dirty="0"/>
              <a:t>services (control group</a:t>
            </a:r>
            <a:r>
              <a:rPr lang="en-US" sz="2400" dirty="0" smtClean="0"/>
              <a:t>)</a:t>
            </a:r>
          </a:p>
          <a:p>
            <a:endParaRPr lang="en-US" dirty="0"/>
          </a:p>
        </p:txBody>
      </p:sp>
    </p:spTree>
    <p:extLst>
      <p:ext uri="{BB962C8B-B14F-4D97-AF65-F5344CB8AC3E}">
        <p14:creationId xmlns:p14="http://schemas.microsoft.com/office/powerpoint/2010/main" val="4286164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presentation</a:t>
            </a:r>
          </a:p>
        </p:txBody>
      </p:sp>
      <p:sp>
        <p:nvSpPr>
          <p:cNvPr id="3" name="Content Placeholder 2"/>
          <p:cNvSpPr>
            <a:spLocks noGrp="1"/>
          </p:cNvSpPr>
          <p:nvPr>
            <p:ph idx="1"/>
          </p:nvPr>
        </p:nvSpPr>
        <p:spPr/>
        <p:txBody>
          <a:bodyPr>
            <a:normAutofit/>
          </a:bodyPr>
          <a:lstStyle/>
          <a:p>
            <a:pPr>
              <a:spcAft>
                <a:spcPts val="1200"/>
              </a:spcAft>
            </a:pPr>
            <a:r>
              <a:rPr lang="en-US" sz="2400" dirty="0"/>
              <a:t>What is </a:t>
            </a:r>
            <a:r>
              <a:rPr lang="en-US" sz="2400" dirty="0" smtClean="0"/>
              <a:t>evaluation design?</a:t>
            </a:r>
            <a:endParaRPr lang="en-US" sz="2400" dirty="0"/>
          </a:p>
          <a:p>
            <a:pPr lvl="0">
              <a:spcAft>
                <a:spcPts val="1200"/>
              </a:spcAft>
            </a:pPr>
            <a:r>
              <a:rPr lang="en-US" sz="2400" dirty="0" smtClean="0"/>
              <a:t>CNCS’s </a:t>
            </a:r>
            <a:r>
              <a:rPr lang="en-US" sz="2400" dirty="0"/>
              <a:t>evaluation continuum</a:t>
            </a:r>
          </a:p>
          <a:p>
            <a:pPr lvl="0">
              <a:spcAft>
                <a:spcPts val="1200"/>
              </a:spcAft>
            </a:pPr>
            <a:r>
              <a:rPr lang="en-US" sz="2400" dirty="0" smtClean="0"/>
              <a:t>How to select an appropriate evaluation design for your program</a:t>
            </a:r>
          </a:p>
          <a:p>
            <a:pPr>
              <a:spcAft>
                <a:spcPts val="1200"/>
              </a:spcAft>
            </a:pPr>
            <a:r>
              <a:rPr lang="en-US" sz="2400" dirty="0" smtClean="0"/>
              <a:t>Key elements of each type of evaluation design</a:t>
            </a:r>
          </a:p>
          <a:p>
            <a:pPr lvl="0">
              <a:spcAft>
                <a:spcPts val="1200"/>
              </a:spcAft>
            </a:pPr>
            <a:r>
              <a:rPr lang="en-US" sz="2400" dirty="0" smtClean="0"/>
              <a:t>Evaluation </a:t>
            </a:r>
            <a:r>
              <a:rPr lang="en-US" sz="2400" dirty="0"/>
              <a:t>resources and tools</a:t>
            </a:r>
          </a:p>
          <a:p>
            <a:pPr lvl="0"/>
            <a:endParaRPr lang="en-US" dirty="0"/>
          </a:p>
        </p:txBody>
      </p:sp>
    </p:spTree>
    <p:extLst>
      <p:ext uri="{BB962C8B-B14F-4D97-AF65-F5344CB8AC3E}">
        <p14:creationId xmlns:p14="http://schemas.microsoft.com/office/powerpoint/2010/main" val="61272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Quasi-Experimental and Experimental </a:t>
            </a:r>
            <a:r>
              <a:rPr lang="en-US" dirty="0" smtClean="0"/>
              <a:t>Designs</a:t>
            </a:r>
            <a:endParaRPr lang="en-US" dirty="0"/>
          </a:p>
        </p:txBody>
      </p:sp>
      <p:sp>
        <p:nvSpPr>
          <p:cNvPr id="3" name="Content Placeholder 2"/>
          <p:cNvSpPr>
            <a:spLocks noGrp="1"/>
          </p:cNvSpPr>
          <p:nvPr>
            <p:ph idx="1"/>
          </p:nvPr>
        </p:nvSpPr>
        <p:spPr/>
        <p:txBody>
          <a:bodyPr>
            <a:normAutofit/>
          </a:bodyPr>
          <a:lstStyle/>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113707481"/>
              </p:ext>
            </p:extLst>
          </p:nvPr>
        </p:nvGraphicFramePr>
        <p:xfrm>
          <a:off x="535578" y="1319349"/>
          <a:ext cx="8085908" cy="4294445"/>
        </p:xfrm>
        <a:graphic>
          <a:graphicData uri="http://schemas.openxmlformats.org/drawingml/2006/table">
            <a:tbl>
              <a:tblPr firstRow="1" bandRow="1">
                <a:tableStyleId>{93296810-A885-4BE3-A3E7-6D5BEEA58F35}</a:tableStyleId>
              </a:tblPr>
              <a:tblGrid>
                <a:gridCol w="3995479"/>
                <a:gridCol w="4090429"/>
              </a:tblGrid>
              <a:tr h="667325">
                <a:tc>
                  <a:txBody>
                    <a:bodyPr/>
                    <a:lstStyle/>
                    <a:p>
                      <a:pPr algn="ctr"/>
                      <a:r>
                        <a:rPr lang="en-US" sz="2200" dirty="0" smtClean="0">
                          <a:latin typeface="Arial" panose="020B0604020202020204" pitchFamily="34" charset="0"/>
                          <a:cs typeface="Arial" panose="020B0604020202020204" pitchFamily="34" charset="0"/>
                        </a:rPr>
                        <a:t>Quasi-Experimental</a:t>
                      </a:r>
                      <a:endParaRPr lang="en-US" sz="2200" dirty="0">
                        <a:latin typeface="Arial" panose="020B0604020202020204" pitchFamily="34" charset="0"/>
                        <a:cs typeface="Arial" panose="020B0604020202020204" pitchFamily="34" charset="0"/>
                      </a:endParaRPr>
                    </a:p>
                  </a:txBody>
                  <a:tcPr/>
                </a:tc>
                <a:tc>
                  <a:txBody>
                    <a:bodyPr/>
                    <a:lstStyle/>
                    <a:p>
                      <a:pPr algn="ctr"/>
                      <a:r>
                        <a:rPr lang="en-US" sz="2200" dirty="0" smtClean="0">
                          <a:latin typeface="Arial" panose="020B0604020202020204" pitchFamily="34" charset="0"/>
                          <a:cs typeface="Arial" panose="020B0604020202020204" pitchFamily="34" charset="0"/>
                        </a:rPr>
                        <a:t>Experimental</a:t>
                      </a:r>
                      <a:endParaRPr lang="en-US" sz="2200" dirty="0">
                        <a:latin typeface="Arial" panose="020B0604020202020204" pitchFamily="34" charset="0"/>
                        <a:cs typeface="Arial" panose="020B0604020202020204" pitchFamily="34" charset="0"/>
                      </a:endParaRPr>
                    </a:p>
                  </a:txBody>
                  <a:tcPr/>
                </a:tc>
              </a:tr>
              <a:tr h="3622556">
                <a:tc>
                  <a:txBody>
                    <a:bodyPr/>
                    <a:lstStyle/>
                    <a:p>
                      <a:pPr marL="342900" marR="0" lvl="2"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000" kern="1200" dirty="0" smtClean="0">
                          <a:solidFill>
                            <a:schemeClr val="tx1"/>
                          </a:solidFill>
                          <a:effectLst/>
                          <a:latin typeface="Arial" panose="020B0604020202020204" pitchFamily="34" charset="0"/>
                          <a:ea typeface="+mn-ea"/>
                          <a:cs typeface="Arial" panose="020B0604020202020204" pitchFamily="34" charset="0"/>
                        </a:rPr>
                        <a:t>Can be challenging to identify a similar comparison group</a:t>
                      </a:r>
                    </a:p>
                    <a:p>
                      <a:pPr marL="342900" marR="0" lvl="2"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000" kern="1200" dirty="0" smtClean="0">
                          <a:solidFill>
                            <a:schemeClr val="tx1"/>
                          </a:solidFill>
                          <a:effectLst/>
                          <a:latin typeface="Arial" panose="020B0604020202020204" pitchFamily="34" charset="0"/>
                          <a:ea typeface="+mn-ea"/>
                          <a:cs typeface="Arial" panose="020B0604020202020204" pitchFamily="34" charset="0"/>
                        </a:rPr>
                        <a:t>Because program and comparison groups are different, results are considered less rigorous</a:t>
                      </a:r>
                    </a:p>
                    <a:p>
                      <a:pPr marL="342900" marR="0" lvl="2"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000" kern="1200" dirty="0" smtClean="0">
                          <a:solidFill>
                            <a:schemeClr val="tx1"/>
                          </a:solidFill>
                          <a:effectLst/>
                          <a:latin typeface="Arial" panose="020B0604020202020204" pitchFamily="34" charset="0"/>
                          <a:ea typeface="+mn-ea"/>
                          <a:cs typeface="Arial" panose="020B0604020202020204" pitchFamily="34" charset="0"/>
                        </a:rPr>
                        <a:t>Often less labor intensive and expensive than experimental design</a:t>
                      </a:r>
                    </a:p>
                    <a:p>
                      <a:pPr marL="342900" marR="0"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US" sz="2200" kern="1200" baseline="0" dirty="0" smtClean="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marL="342900" marR="0" lvl="2"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000" kern="1200" dirty="0" smtClean="0">
                          <a:solidFill>
                            <a:schemeClr val="tx1"/>
                          </a:solidFill>
                          <a:effectLst/>
                          <a:latin typeface="Arial" panose="020B0604020202020204" pitchFamily="34" charset="0"/>
                          <a:ea typeface="+mn-ea"/>
                          <a:cs typeface="Arial" panose="020B0604020202020204" pitchFamily="34" charset="0"/>
                        </a:rPr>
                        <a:t>Most rigorous design option,</a:t>
                      </a:r>
                      <a:r>
                        <a:rPr lang="en-US" sz="2000" kern="1200" baseline="0" dirty="0" smtClean="0">
                          <a:solidFill>
                            <a:schemeClr val="tx1"/>
                          </a:solidFill>
                          <a:effectLst/>
                          <a:latin typeface="Arial" panose="020B0604020202020204" pitchFamily="34" charset="0"/>
                          <a:ea typeface="+mn-ea"/>
                          <a:cs typeface="Arial" panose="020B0604020202020204" pitchFamily="34" charset="0"/>
                        </a:rPr>
                        <a:t> so r</a:t>
                      </a:r>
                      <a:r>
                        <a:rPr lang="en-US" sz="2000" kern="1200" dirty="0" smtClean="0">
                          <a:solidFill>
                            <a:schemeClr val="tx1"/>
                          </a:solidFill>
                          <a:effectLst/>
                          <a:latin typeface="Arial" panose="020B0604020202020204" pitchFamily="34" charset="0"/>
                          <a:ea typeface="+mn-ea"/>
                          <a:cs typeface="Arial" panose="020B0604020202020204" pitchFamily="34" charset="0"/>
                        </a:rPr>
                        <a:t>esults tend</a:t>
                      </a:r>
                      <a:r>
                        <a:rPr lang="en-US" sz="2000" kern="1200" baseline="0" dirty="0" smtClean="0">
                          <a:solidFill>
                            <a:schemeClr val="tx1"/>
                          </a:solidFill>
                          <a:effectLst/>
                          <a:latin typeface="Arial" panose="020B0604020202020204" pitchFamily="34" charset="0"/>
                          <a:ea typeface="+mn-ea"/>
                          <a:cs typeface="Arial" panose="020B0604020202020204" pitchFamily="34" charset="0"/>
                        </a:rPr>
                        <a:t> to be</a:t>
                      </a:r>
                      <a:r>
                        <a:rPr lang="en-US" sz="2000" kern="1200" dirty="0" smtClean="0">
                          <a:solidFill>
                            <a:schemeClr val="tx1"/>
                          </a:solidFill>
                          <a:effectLst/>
                          <a:latin typeface="Arial" panose="020B0604020202020204" pitchFamily="34" charset="0"/>
                          <a:ea typeface="+mn-ea"/>
                          <a:cs typeface="Arial" panose="020B0604020202020204" pitchFamily="34" charset="0"/>
                        </a:rPr>
                        <a:t> more highly regarded</a:t>
                      </a:r>
                    </a:p>
                    <a:p>
                      <a:pPr marL="342900" marR="0" lvl="2"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000" kern="1200" dirty="0" smtClean="0">
                          <a:solidFill>
                            <a:schemeClr val="tx1"/>
                          </a:solidFill>
                          <a:effectLst/>
                          <a:latin typeface="Arial" panose="020B0604020202020204" pitchFamily="34" charset="0"/>
                          <a:ea typeface="+mn-ea"/>
                          <a:cs typeface="Arial" panose="020B0604020202020204" pitchFamily="34" charset="0"/>
                        </a:rPr>
                        <a:t>Often requires increased program recruitment</a:t>
                      </a:r>
                    </a:p>
                    <a:p>
                      <a:pPr marL="342900" marR="0" lvl="2"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000" kern="1200" dirty="0" smtClean="0">
                          <a:solidFill>
                            <a:schemeClr val="tx1"/>
                          </a:solidFill>
                          <a:effectLst/>
                          <a:latin typeface="Arial" panose="020B0604020202020204" pitchFamily="34" charset="0"/>
                          <a:ea typeface="+mn-ea"/>
                          <a:cs typeface="Arial" panose="020B0604020202020204" pitchFamily="34" charset="0"/>
                        </a:rPr>
                        <a:t>Applicant acceptance is randomly determined</a:t>
                      </a:r>
                    </a:p>
                    <a:p>
                      <a:pPr marL="342900" marR="0" lvl="2"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000" kern="1200" dirty="0" smtClean="0">
                          <a:solidFill>
                            <a:schemeClr val="tx1"/>
                          </a:solidFill>
                          <a:effectLst/>
                          <a:latin typeface="Arial" panose="020B0604020202020204" pitchFamily="34" charset="0"/>
                          <a:ea typeface="+mn-ea"/>
                          <a:cs typeface="Arial" panose="020B0604020202020204" pitchFamily="34" charset="0"/>
                        </a:rPr>
                        <a:t>Can be  more labor intensive and expensive</a:t>
                      </a:r>
                    </a:p>
                  </a:txBody>
                  <a:tcPr/>
                </a:tc>
              </a:tr>
            </a:tbl>
          </a:graphicData>
        </a:graphic>
      </p:graphicFrame>
    </p:spTree>
    <p:extLst>
      <p:ext uri="{BB962C8B-B14F-4D97-AF65-F5344CB8AC3E}">
        <p14:creationId xmlns:p14="http://schemas.microsoft.com/office/powerpoint/2010/main" val="17980647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Design Activity</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4259605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900" dirty="0"/>
              <a:t>Group exercise </a:t>
            </a:r>
            <a:r>
              <a:rPr lang="en-US" sz="2900" dirty="0" smtClean="0"/>
              <a:t>#2: Designing an outcome evaluation</a:t>
            </a:r>
            <a:r>
              <a:rPr lang="en-US" sz="2800" dirty="0" smtClean="0"/>
              <a:t> of a literacy </a:t>
            </a:r>
            <a:r>
              <a:rPr lang="en-US" sz="2800" dirty="0"/>
              <a:t>program</a:t>
            </a:r>
            <a:endParaRPr lang="en-US" sz="2900" dirty="0"/>
          </a:p>
        </p:txBody>
      </p:sp>
      <p:sp>
        <p:nvSpPr>
          <p:cNvPr id="3" name="Content Placeholder 2"/>
          <p:cNvSpPr>
            <a:spLocks noGrp="1"/>
          </p:cNvSpPr>
          <p:nvPr>
            <p:ph idx="1"/>
          </p:nvPr>
        </p:nvSpPr>
        <p:spPr/>
        <p:txBody>
          <a:bodyPr/>
          <a:lstStyle/>
          <a:p>
            <a:pPr marL="0" indent="0">
              <a:lnSpc>
                <a:spcPct val="100000"/>
              </a:lnSpc>
              <a:spcAft>
                <a:spcPts val="1200"/>
              </a:spcAft>
              <a:buNone/>
            </a:pPr>
            <a:r>
              <a:rPr lang="en-US" dirty="0"/>
              <a:t>Research question:</a:t>
            </a:r>
          </a:p>
          <a:p>
            <a:pPr>
              <a:lnSpc>
                <a:spcPct val="100000"/>
              </a:lnSpc>
              <a:spcAft>
                <a:spcPts val="1200"/>
              </a:spcAft>
            </a:pPr>
            <a:r>
              <a:rPr lang="en-US" altLang="en-US" sz="2400" dirty="0" smtClean="0">
                <a:solidFill>
                  <a:schemeClr val="tx1">
                    <a:lumMod val="65000"/>
                    <a:lumOff val="35000"/>
                  </a:schemeClr>
                </a:solidFill>
              </a:rPr>
              <a:t>What impact does the </a:t>
            </a:r>
            <a:r>
              <a:rPr lang="en-US" sz="2400" dirty="0" smtClean="0">
                <a:ea typeface="Calibri"/>
                <a:cs typeface="Times New Roman"/>
              </a:rPr>
              <a:t>literacy intervention program have on student reading levels relative to a comparison group of s</a:t>
            </a:r>
            <a:r>
              <a:rPr lang="en-US" altLang="en-US" sz="2400" dirty="0" smtClean="0">
                <a:solidFill>
                  <a:schemeClr val="tx1">
                    <a:lumMod val="65000"/>
                    <a:lumOff val="35000"/>
                  </a:schemeClr>
                </a:solidFill>
              </a:rPr>
              <a:t>tudents? </a:t>
            </a:r>
          </a:p>
          <a:p>
            <a:pPr marL="0" indent="0">
              <a:lnSpc>
                <a:spcPct val="100000"/>
              </a:lnSpc>
              <a:spcAft>
                <a:spcPts val="1200"/>
              </a:spcAft>
              <a:buNone/>
            </a:pPr>
            <a:r>
              <a:rPr lang="en-US" dirty="0" smtClean="0"/>
              <a:t>Design </a:t>
            </a:r>
            <a:r>
              <a:rPr lang="en-US" dirty="0"/>
              <a:t>considerations:</a:t>
            </a:r>
          </a:p>
          <a:p>
            <a:pPr>
              <a:spcAft>
                <a:spcPts val="1200"/>
              </a:spcAft>
            </a:pPr>
            <a:r>
              <a:rPr lang="en-US" sz="2400" dirty="0" smtClean="0"/>
              <a:t>What to measure</a:t>
            </a:r>
          </a:p>
          <a:p>
            <a:pPr>
              <a:spcAft>
                <a:spcPts val="1200"/>
              </a:spcAft>
            </a:pPr>
            <a:r>
              <a:rPr lang="en-US" sz="2400" dirty="0" smtClean="0"/>
              <a:t>Who </a:t>
            </a:r>
            <a:r>
              <a:rPr lang="en-US" sz="2400" dirty="0"/>
              <a:t>to include in the evaluation</a:t>
            </a:r>
          </a:p>
          <a:p>
            <a:pPr>
              <a:spcAft>
                <a:spcPts val="1200"/>
              </a:spcAft>
            </a:pPr>
            <a:r>
              <a:rPr lang="en-US" sz="2400" dirty="0"/>
              <a:t>When and how often data will be collected</a:t>
            </a:r>
          </a:p>
          <a:p>
            <a:pPr>
              <a:spcAft>
                <a:spcPts val="1200"/>
              </a:spcAft>
            </a:pPr>
            <a:r>
              <a:rPr lang="en-US" sz="2400" dirty="0"/>
              <a:t>What methods will be used to collect data</a:t>
            </a:r>
          </a:p>
          <a:p>
            <a:pPr marL="0" indent="0">
              <a:buNone/>
            </a:pPr>
            <a:endParaRPr lang="en-US" dirty="0"/>
          </a:p>
        </p:txBody>
      </p:sp>
    </p:spTree>
    <p:extLst>
      <p:ext uri="{BB962C8B-B14F-4D97-AF65-F5344CB8AC3E}">
        <p14:creationId xmlns:p14="http://schemas.microsoft.com/office/powerpoint/2010/main" val="32564638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075"/>
            <a:ext cx="8470232" cy="895350"/>
          </a:xfrm>
        </p:spPr>
        <p:txBody>
          <a:bodyPr>
            <a:normAutofit fontScale="90000"/>
          </a:bodyPr>
          <a:lstStyle/>
          <a:p>
            <a:r>
              <a:rPr lang="en-US" dirty="0" smtClean="0"/>
              <a:t>Group exercise #2: Designing an outcome evaluation for </a:t>
            </a:r>
            <a:r>
              <a:rPr lang="en-US" dirty="0"/>
              <a:t>a </a:t>
            </a:r>
            <a:r>
              <a:rPr lang="en-US" dirty="0" smtClean="0"/>
              <a:t>literacy </a:t>
            </a:r>
            <a:r>
              <a:rPr lang="en-US" dirty="0"/>
              <a:t>program </a:t>
            </a:r>
          </a:p>
        </p:txBody>
      </p:sp>
      <p:sp>
        <p:nvSpPr>
          <p:cNvPr id="3" name="Content Placeholder 2"/>
          <p:cNvSpPr>
            <a:spLocks noGrp="1"/>
          </p:cNvSpPr>
          <p:nvPr>
            <p:ph idx="1"/>
          </p:nvPr>
        </p:nvSpPr>
        <p:spPr>
          <a:xfrm flipH="1">
            <a:off x="191069" y="1262065"/>
            <a:ext cx="8789158" cy="293780"/>
          </a:xfrm>
        </p:spPr>
        <p:txBody>
          <a:bodyPr>
            <a:normAutofit fontScale="92500" lnSpcReduction="20000"/>
          </a:bodyPr>
          <a:lstStyle/>
          <a:p>
            <a:pPr marL="0" indent="0">
              <a:buNone/>
            </a:pPr>
            <a:endParaRPr lang="en-US" sz="1900" dirty="0"/>
          </a:p>
        </p:txBody>
      </p:sp>
      <p:graphicFrame>
        <p:nvGraphicFramePr>
          <p:cNvPr id="4" name="Table 3"/>
          <p:cNvGraphicFramePr>
            <a:graphicFrameLocks noGrp="1"/>
          </p:cNvGraphicFramePr>
          <p:nvPr>
            <p:extLst>
              <p:ext uri="{D42A27DB-BD31-4B8C-83A1-F6EECF244321}">
                <p14:modId xmlns:p14="http://schemas.microsoft.com/office/powerpoint/2010/main" val="2000201021"/>
              </p:ext>
            </p:extLst>
          </p:nvPr>
        </p:nvGraphicFramePr>
        <p:xfrm>
          <a:off x="144378" y="1255595"/>
          <a:ext cx="8831179" cy="4164938"/>
        </p:xfrm>
        <a:graphic>
          <a:graphicData uri="http://schemas.openxmlformats.org/drawingml/2006/table">
            <a:tbl>
              <a:tblPr firstRow="1" firstCol="1" bandRow="1"/>
              <a:tblGrid>
                <a:gridCol w="1186709"/>
                <a:gridCol w="1740977"/>
                <a:gridCol w="1772630"/>
                <a:gridCol w="1867593"/>
                <a:gridCol w="2263270"/>
              </a:tblGrid>
              <a:tr h="379174">
                <a:tc gridSpan="5">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400" b="1" baseline="0" dirty="0" smtClean="0">
                          <a:solidFill>
                            <a:srgbClr val="595959"/>
                          </a:solidFill>
                          <a:effectLst/>
                          <a:latin typeface="Arial"/>
                          <a:ea typeface="Calibri"/>
                          <a:cs typeface="Times New Roman"/>
                        </a:rPr>
                        <a:t>Crosswalk for Outcome Evaluation of a Literacy Program</a:t>
                      </a:r>
                      <a:endParaRPr lang="en-US" sz="1400" b="1" dirty="0" smtClean="0">
                        <a:effectLst/>
                        <a:latin typeface="+mn-lt"/>
                        <a:ea typeface="Calibri"/>
                        <a:cs typeface="Times New Roman"/>
                      </a:endParaRPr>
                    </a:p>
                    <a:p>
                      <a:pPr marL="0" marR="0" indent="0" algn="ctr" defTabSz="457200" rtl="0" eaLnBrk="1" fontAlgn="auto" latinLnBrk="0" hangingPunct="1">
                        <a:lnSpc>
                          <a:spcPct val="115000"/>
                        </a:lnSpc>
                        <a:spcBef>
                          <a:spcPts val="0"/>
                        </a:spcBef>
                        <a:spcAft>
                          <a:spcPts val="0"/>
                        </a:spcAft>
                        <a:buClrTx/>
                        <a:buSzTx/>
                        <a:buFontTx/>
                        <a:buNone/>
                        <a:tabLst/>
                        <a:defRPr/>
                      </a:pPr>
                      <a:endParaRPr lang="en-US" sz="1400" b="1" dirty="0" smtClean="0">
                        <a:effectLst/>
                        <a:latin typeface="+mn-lt"/>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0776">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Research question</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What</a:t>
                      </a:r>
                      <a:r>
                        <a:rPr lang="en-US" sz="1050" baseline="0" dirty="0" smtClean="0">
                          <a:solidFill>
                            <a:srgbClr val="595959"/>
                          </a:solidFill>
                          <a:effectLst/>
                          <a:latin typeface="Arial"/>
                          <a:ea typeface="Calibri"/>
                          <a:cs typeface="Times New Roman"/>
                        </a:rPr>
                        <a:t> is collected and how?</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From whom</a:t>
                      </a:r>
                      <a:r>
                        <a:rPr lang="en-US" sz="1050" baseline="0" dirty="0" smtClean="0">
                          <a:solidFill>
                            <a:srgbClr val="595959"/>
                          </a:solidFill>
                          <a:effectLst/>
                          <a:latin typeface="Arial"/>
                          <a:ea typeface="Calibri"/>
                          <a:cs typeface="Times New Roman"/>
                        </a:rPr>
                        <a:t> / data sources? </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When collected and by whom?</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How will</a:t>
                      </a:r>
                      <a:r>
                        <a:rPr lang="en-US" sz="1050" baseline="0" dirty="0" smtClean="0">
                          <a:solidFill>
                            <a:srgbClr val="595959"/>
                          </a:solidFill>
                          <a:effectLst/>
                          <a:latin typeface="Arial"/>
                          <a:ea typeface="Calibri"/>
                          <a:cs typeface="Times New Roman"/>
                        </a:rPr>
                        <a:t> you analyze the data?</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3434">
                <a:tc>
                  <a:txBody>
                    <a:bodyPr/>
                    <a:lstStyle/>
                    <a:p>
                      <a:pPr marL="0" marR="0">
                        <a:lnSpc>
                          <a:spcPct val="100000"/>
                        </a:lnSpc>
                        <a:spcBef>
                          <a:spcPts val="0"/>
                        </a:spcBef>
                        <a:spcAft>
                          <a:spcPts val="0"/>
                        </a:spcAft>
                      </a:pPr>
                      <a:endParaRPr lang="en-US" sz="1200" dirty="0" smtClean="0">
                        <a:effectLst/>
                        <a:latin typeface="Calibri"/>
                        <a:ea typeface="Calibri"/>
                        <a:cs typeface="Times New Roman"/>
                      </a:endParaRPr>
                    </a:p>
                    <a:p>
                      <a:pPr marL="0" marR="0" indent="0" algn="l" defTabSz="457200" rtl="0" eaLnBrk="1" latinLnBrk="0" hangingPunct="1">
                        <a:lnSpc>
                          <a:spcPct val="100000"/>
                        </a:lnSpc>
                        <a:spcBef>
                          <a:spcPts val="0"/>
                        </a:spcBef>
                        <a:spcAft>
                          <a:spcPts val="0"/>
                        </a:spcAft>
                        <a:buNone/>
                      </a:pPr>
                      <a:r>
                        <a:rPr lang="en-US" altLang="en-US" sz="1200" kern="1200" baseline="0" dirty="0" smtClean="0">
                          <a:solidFill>
                            <a:srgbClr val="595959"/>
                          </a:solidFill>
                          <a:effectLst/>
                          <a:latin typeface="Arial"/>
                          <a:ea typeface="Calibri"/>
                          <a:cs typeface="Times New Roman"/>
                        </a:rPr>
                        <a:t>What impact does the </a:t>
                      </a:r>
                      <a:r>
                        <a:rPr lang="en-US" sz="1200" kern="1200" baseline="0" dirty="0" smtClean="0">
                          <a:solidFill>
                            <a:srgbClr val="595959"/>
                          </a:solidFill>
                          <a:effectLst/>
                          <a:latin typeface="Arial"/>
                          <a:ea typeface="Calibri"/>
                          <a:cs typeface="Times New Roman"/>
                        </a:rPr>
                        <a:t>literacy intervention program have on student reading levels relative to a comparison group of s</a:t>
                      </a:r>
                      <a:r>
                        <a:rPr lang="en-US" altLang="en-US" sz="1200" kern="1200" baseline="0" dirty="0" smtClean="0">
                          <a:solidFill>
                            <a:srgbClr val="595959"/>
                          </a:solidFill>
                          <a:effectLst/>
                          <a:latin typeface="Arial"/>
                          <a:ea typeface="Calibri"/>
                          <a:cs typeface="Times New Roman"/>
                        </a:rPr>
                        <a:t>tudents?</a:t>
                      </a:r>
                      <a:endParaRPr lang="en-US" sz="1200" kern="1200" baseline="0" dirty="0" smtClean="0">
                        <a:solidFill>
                          <a:srgbClr val="595959"/>
                        </a:solidFill>
                        <a:effectLst/>
                        <a:latin typeface="Arial"/>
                        <a:ea typeface="Calibri"/>
                        <a:cs typeface="Times New Roman"/>
                      </a:endParaRP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 </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b="1" baseline="0" dirty="0" smtClean="0">
                        <a:solidFill>
                          <a:srgbClr val="595959"/>
                        </a:solidFill>
                        <a:effectLst/>
                        <a:latin typeface="Arial"/>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baseline="0" dirty="0">
                        <a:solidFill>
                          <a:schemeClr val="tx1"/>
                        </a:solidFill>
                        <a:effectLst/>
                        <a:latin typeface="+mn-lt"/>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377774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crosswalk for an outcome evaluation </a:t>
            </a:r>
            <a:r>
              <a:rPr lang="en-US" dirty="0"/>
              <a:t>of a </a:t>
            </a:r>
            <a:r>
              <a:rPr lang="en-US" dirty="0" smtClean="0"/>
              <a:t>literacy </a:t>
            </a:r>
            <a:r>
              <a:rPr lang="en-US" dirty="0"/>
              <a:t>program </a:t>
            </a:r>
          </a:p>
        </p:txBody>
      </p:sp>
      <p:sp>
        <p:nvSpPr>
          <p:cNvPr id="3" name="Content Placeholder 2"/>
          <p:cNvSpPr>
            <a:spLocks noGrp="1"/>
          </p:cNvSpPr>
          <p:nvPr>
            <p:ph idx="1"/>
          </p:nvPr>
        </p:nvSpPr>
        <p:spPr>
          <a:xfrm flipH="1">
            <a:off x="191069" y="1262065"/>
            <a:ext cx="8789158" cy="293780"/>
          </a:xfrm>
        </p:spPr>
        <p:txBody>
          <a:bodyPr>
            <a:normAutofit fontScale="92500" lnSpcReduction="20000"/>
          </a:bodyPr>
          <a:lstStyle/>
          <a:p>
            <a:pPr marL="0" indent="0">
              <a:buNone/>
            </a:pPr>
            <a:endParaRPr lang="en-US" sz="1900" dirty="0"/>
          </a:p>
        </p:txBody>
      </p:sp>
      <p:graphicFrame>
        <p:nvGraphicFramePr>
          <p:cNvPr id="4" name="Table 3"/>
          <p:cNvGraphicFramePr>
            <a:graphicFrameLocks noGrp="1"/>
          </p:cNvGraphicFramePr>
          <p:nvPr>
            <p:extLst>
              <p:ext uri="{D42A27DB-BD31-4B8C-83A1-F6EECF244321}">
                <p14:modId xmlns:p14="http://schemas.microsoft.com/office/powerpoint/2010/main" val="3817289000"/>
              </p:ext>
            </p:extLst>
          </p:nvPr>
        </p:nvGraphicFramePr>
        <p:xfrm>
          <a:off x="144378" y="1255595"/>
          <a:ext cx="8831179" cy="4164938"/>
        </p:xfrm>
        <a:graphic>
          <a:graphicData uri="http://schemas.openxmlformats.org/drawingml/2006/table">
            <a:tbl>
              <a:tblPr firstRow="1" firstCol="1" bandRow="1"/>
              <a:tblGrid>
                <a:gridCol w="1186709"/>
                <a:gridCol w="1740977"/>
                <a:gridCol w="1772630"/>
                <a:gridCol w="1867593"/>
                <a:gridCol w="2263270"/>
              </a:tblGrid>
              <a:tr h="379174">
                <a:tc gridSpan="5">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400" b="1" baseline="0" dirty="0" smtClean="0">
                          <a:solidFill>
                            <a:srgbClr val="595959"/>
                          </a:solidFill>
                          <a:effectLst/>
                          <a:latin typeface="Arial"/>
                          <a:ea typeface="Calibri"/>
                          <a:cs typeface="Times New Roman"/>
                        </a:rPr>
                        <a:t>Crosswalk for Outcome Evaluation of a Literacy Program</a:t>
                      </a:r>
                      <a:endParaRPr lang="en-US" sz="1400" b="1" dirty="0" smtClean="0">
                        <a:effectLst/>
                        <a:latin typeface="+mn-lt"/>
                        <a:ea typeface="Calibri"/>
                        <a:cs typeface="Times New Roman"/>
                      </a:endParaRPr>
                    </a:p>
                    <a:p>
                      <a:pPr marL="0" marR="0" indent="0" algn="ctr" defTabSz="457200" rtl="0" eaLnBrk="1" fontAlgn="auto" latinLnBrk="0" hangingPunct="1">
                        <a:lnSpc>
                          <a:spcPct val="115000"/>
                        </a:lnSpc>
                        <a:spcBef>
                          <a:spcPts val="0"/>
                        </a:spcBef>
                        <a:spcAft>
                          <a:spcPts val="0"/>
                        </a:spcAft>
                        <a:buClrTx/>
                        <a:buSzTx/>
                        <a:buFontTx/>
                        <a:buNone/>
                        <a:tabLst/>
                        <a:defRPr/>
                      </a:pPr>
                      <a:endParaRPr lang="en-US" sz="1400" b="1" dirty="0" smtClean="0">
                        <a:effectLst/>
                        <a:latin typeface="+mn-lt"/>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0776">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Research question</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What</a:t>
                      </a:r>
                      <a:r>
                        <a:rPr lang="en-US" sz="1050" baseline="0" dirty="0" smtClean="0">
                          <a:solidFill>
                            <a:srgbClr val="595959"/>
                          </a:solidFill>
                          <a:effectLst/>
                          <a:latin typeface="Arial"/>
                          <a:ea typeface="Calibri"/>
                          <a:cs typeface="Times New Roman"/>
                        </a:rPr>
                        <a:t> is collected and how?</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From whom</a:t>
                      </a:r>
                      <a:r>
                        <a:rPr lang="en-US" sz="1050" baseline="0" dirty="0" smtClean="0">
                          <a:solidFill>
                            <a:srgbClr val="595959"/>
                          </a:solidFill>
                          <a:effectLst/>
                          <a:latin typeface="Arial"/>
                          <a:ea typeface="Calibri"/>
                          <a:cs typeface="Times New Roman"/>
                        </a:rPr>
                        <a:t> / data sources? </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When collected and by whom?</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How will</a:t>
                      </a:r>
                      <a:r>
                        <a:rPr lang="en-US" sz="1050" baseline="0" dirty="0" smtClean="0">
                          <a:solidFill>
                            <a:srgbClr val="595959"/>
                          </a:solidFill>
                          <a:effectLst/>
                          <a:latin typeface="Arial"/>
                          <a:ea typeface="Calibri"/>
                          <a:cs typeface="Times New Roman"/>
                        </a:rPr>
                        <a:t> you analyze the data?</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3434">
                <a:tc>
                  <a:txBody>
                    <a:bodyPr/>
                    <a:lstStyle/>
                    <a:p>
                      <a:pPr marL="0" marR="0">
                        <a:lnSpc>
                          <a:spcPct val="100000"/>
                        </a:lnSpc>
                        <a:spcBef>
                          <a:spcPts val="0"/>
                        </a:spcBef>
                        <a:spcAft>
                          <a:spcPts val="0"/>
                        </a:spcAft>
                      </a:pPr>
                      <a:endParaRPr lang="en-US" sz="1200" dirty="0" smtClean="0">
                        <a:effectLst/>
                        <a:latin typeface="Calibri"/>
                        <a:ea typeface="Calibri"/>
                        <a:cs typeface="Times New Roman"/>
                      </a:endParaRPr>
                    </a:p>
                    <a:p>
                      <a:pPr marL="0" marR="0" indent="0" algn="l" defTabSz="457200" rtl="0" eaLnBrk="1" latinLnBrk="0" hangingPunct="1">
                        <a:lnSpc>
                          <a:spcPct val="100000"/>
                        </a:lnSpc>
                        <a:spcBef>
                          <a:spcPts val="0"/>
                        </a:spcBef>
                        <a:spcAft>
                          <a:spcPts val="0"/>
                        </a:spcAft>
                        <a:buNone/>
                      </a:pPr>
                      <a:r>
                        <a:rPr lang="en-US" altLang="en-US" sz="1200" kern="1200" baseline="0" dirty="0" smtClean="0">
                          <a:solidFill>
                            <a:srgbClr val="595959"/>
                          </a:solidFill>
                          <a:effectLst/>
                          <a:latin typeface="Arial"/>
                          <a:ea typeface="Calibri"/>
                          <a:cs typeface="Times New Roman"/>
                        </a:rPr>
                        <a:t>What impact does the </a:t>
                      </a:r>
                      <a:r>
                        <a:rPr lang="en-US" sz="1200" kern="1200" baseline="0" dirty="0" smtClean="0">
                          <a:solidFill>
                            <a:srgbClr val="595959"/>
                          </a:solidFill>
                          <a:effectLst/>
                          <a:latin typeface="Arial"/>
                          <a:ea typeface="Calibri"/>
                          <a:cs typeface="Times New Roman"/>
                        </a:rPr>
                        <a:t>literacy intervention program have on student reading levels relative to a comparison group of s</a:t>
                      </a:r>
                      <a:r>
                        <a:rPr lang="en-US" altLang="en-US" sz="1200" kern="1200" baseline="0" dirty="0" smtClean="0">
                          <a:solidFill>
                            <a:srgbClr val="595959"/>
                          </a:solidFill>
                          <a:effectLst/>
                          <a:latin typeface="Arial"/>
                          <a:ea typeface="Calibri"/>
                          <a:cs typeface="Times New Roman"/>
                        </a:rPr>
                        <a:t>tudents?</a:t>
                      </a:r>
                      <a:endParaRPr lang="en-US" sz="1200" kern="1200" baseline="0" dirty="0" smtClean="0">
                        <a:solidFill>
                          <a:srgbClr val="595959"/>
                        </a:solidFill>
                        <a:effectLst/>
                        <a:latin typeface="Arial"/>
                        <a:ea typeface="Calibri"/>
                        <a:cs typeface="Times New Roman"/>
                      </a:endParaRP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 </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baseline="0" dirty="0" smtClean="0">
                        <a:solidFill>
                          <a:srgbClr val="595959"/>
                        </a:solidFill>
                        <a:effectLst/>
                        <a:latin typeface="Arial"/>
                        <a:ea typeface="Calibri"/>
                        <a:cs typeface="Times New Roman"/>
                      </a:endParaRPr>
                    </a:p>
                    <a:p>
                      <a:pPr marL="0" marR="0">
                        <a:lnSpc>
                          <a:spcPct val="100000"/>
                        </a:lnSpc>
                        <a:spcBef>
                          <a:spcPts val="0"/>
                        </a:spcBef>
                        <a:spcAft>
                          <a:spcPts val="0"/>
                        </a:spcAft>
                      </a:pPr>
                      <a:r>
                        <a:rPr lang="en-US" sz="1200" b="0" baseline="0" dirty="0" smtClean="0">
                          <a:solidFill>
                            <a:srgbClr val="595959"/>
                          </a:solidFill>
                          <a:effectLst/>
                          <a:latin typeface="Arial"/>
                          <a:ea typeface="Calibri"/>
                          <a:cs typeface="Times New Roman"/>
                        </a:rPr>
                        <a:t>Student reading achievement is measured with literacy assessment tests. </a:t>
                      </a:r>
                      <a:endParaRPr lang="en-US" sz="1200" b="1" baseline="0" dirty="0" smtClean="0">
                        <a:solidFill>
                          <a:srgbClr val="595959"/>
                        </a:solidFill>
                        <a:effectLst/>
                        <a:latin typeface="Arial"/>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dirty="0" smtClean="0">
                        <a:effectLst/>
                        <a:latin typeface="Calibri"/>
                        <a:ea typeface="Calibri"/>
                        <a:cs typeface="Times New Roman"/>
                      </a:endParaRP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Students participating in the program serve as the intervention group.</a:t>
                      </a: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Students enrolled at a similar school with no program serve as the comparison group. </a:t>
                      </a:r>
                    </a:p>
                    <a:p>
                      <a:pPr marL="0" marR="0">
                        <a:lnSpc>
                          <a:spcPct val="100000"/>
                        </a:lnSpc>
                        <a:spcBef>
                          <a:spcPts val="0"/>
                        </a:spcBef>
                        <a:spcAft>
                          <a:spcPts val="0"/>
                        </a:spcAft>
                      </a:pP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dirty="0" smtClean="0">
                        <a:effectLst/>
                        <a:latin typeface="Calibri"/>
                        <a:ea typeface="Calibri"/>
                        <a:cs typeface="Times New Roman"/>
                      </a:endParaRP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The evaluator administers the assessments at two time points:</a:t>
                      </a:r>
                    </a:p>
                    <a:p>
                      <a:pPr marL="171450" marR="0" indent="-171450">
                        <a:lnSpc>
                          <a:spcPct val="100000"/>
                        </a:lnSpc>
                        <a:spcBef>
                          <a:spcPts val="0"/>
                        </a:spcBef>
                        <a:spcAft>
                          <a:spcPts val="0"/>
                        </a:spcAft>
                        <a:buFontTx/>
                        <a:buChar char="-"/>
                      </a:pPr>
                      <a:r>
                        <a:rPr lang="en-US" sz="1200" baseline="0" dirty="0" smtClean="0">
                          <a:solidFill>
                            <a:srgbClr val="595959"/>
                          </a:solidFill>
                          <a:effectLst/>
                          <a:latin typeface="Arial"/>
                          <a:ea typeface="Calibri"/>
                          <a:cs typeface="Times New Roman"/>
                        </a:rPr>
                        <a:t>At the beginning of the school semester</a:t>
                      </a:r>
                    </a:p>
                    <a:p>
                      <a:pPr marL="171450" marR="0" indent="-171450">
                        <a:lnSpc>
                          <a:spcPct val="100000"/>
                        </a:lnSpc>
                        <a:spcBef>
                          <a:spcPts val="0"/>
                        </a:spcBef>
                        <a:spcAft>
                          <a:spcPts val="0"/>
                        </a:spcAft>
                        <a:buFontTx/>
                        <a:buChar char="-"/>
                      </a:pPr>
                      <a:r>
                        <a:rPr lang="en-US" sz="1200" baseline="0" dirty="0" smtClean="0">
                          <a:solidFill>
                            <a:srgbClr val="595959"/>
                          </a:solidFill>
                          <a:effectLst/>
                          <a:latin typeface="Arial"/>
                          <a:ea typeface="Calibri"/>
                          <a:cs typeface="Times New Roman"/>
                        </a:rPr>
                        <a:t>At the end of the school semester </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baseline="0" dirty="0" smtClean="0">
                        <a:solidFill>
                          <a:schemeClr val="tx1"/>
                        </a:solidFill>
                        <a:effectLst/>
                        <a:latin typeface="+mn-lt"/>
                        <a:ea typeface="Calibri"/>
                        <a:cs typeface="Times New Roman"/>
                      </a:endParaRP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Calculate the difference in average outcome in the intervention group minus the difference in average outcome in the comparison group before and after treatment (difference in differences method)</a:t>
                      </a:r>
                      <a:endParaRPr lang="en-US" sz="1200" baseline="0" dirty="0">
                        <a:solidFill>
                          <a:schemeClr val="tx1"/>
                        </a:solidFill>
                        <a:effectLst/>
                        <a:latin typeface="+mn-lt"/>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614042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075"/>
            <a:ext cx="8470232" cy="895350"/>
          </a:xfrm>
        </p:spPr>
        <p:txBody>
          <a:bodyPr>
            <a:normAutofit fontScale="90000"/>
          </a:bodyPr>
          <a:lstStyle/>
          <a:p>
            <a:r>
              <a:rPr lang="en-US" dirty="0" smtClean="0"/>
              <a:t>Optional exercise #2: Designing an outcome evaluation for </a:t>
            </a:r>
            <a:r>
              <a:rPr lang="en-US" dirty="0"/>
              <a:t>a </a:t>
            </a:r>
            <a:r>
              <a:rPr lang="en-US" dirty="0" smtClean="0"/>
              <a:t>literacy </a:t>
            </a:r>
            <a:r>
              <a:rPr lang="en-US" dirty="0"/>
              <a:t>program </a:t>
            </a:r>
          </a:p>
        </p:txBody>
      </p:sp>
      <p:sp>
        <p:nvSpPr>
          <p:cNvPr id="3" name="Content Placeholder 2"/>
          <p:cNvSpPr>
            <a:spLocks noGrp="1"/>
          </p:cNvSpPr>
          <p:nvPr>
            <p:ph idx="1"/>
          </p:nvPr>
        </p:nvSpPr>
        <p:spPr>
          <a:xfrm flipH="1">
            <a:off x="191069" y="1262065"/>
            <a:ext cx="8789158" cy="293780"/>
          </a:xfrm>
        </p:spPr>
        <p:txBody>
          <a:bodyPr>
            <a:normAutofit fontScale="92500" lnSpcReduction="20000"/>
          </a:bodyPr>
          <a:lstStyle/>
          <a:p>
            <a:pPr marL="0" indent="0">
              <a:buNone/>
            </a:pPr>
            <a:endParaRPr lang="en-US" sz="1900" dirty="0"/>
          </a:p>
        </p:txBody>
      </p:sp>
      <p:graphicFrame>
        <p:nvGraphicFramePr>
          <p:cNvPr id="4" name="Table 3"/>
          <p:cNvGraphicFramePr>
            <a:graphicFrameLocks noGrp="1"/>
          </p:cNvGraphicFramePr>
          <p:nvPr>
            <p:extLst>
              <p:ext uri="{D42A27DB-BD31-4B8C-83A1-F6EECF244321}">
                <p14:modId xmlns:p14="http://schemas.microsoft.com/office/powerpoint/2010/main" val="2367268395"/>
              </p:ext>
            </p:extLst>
          </p:nvPr>
        </p:nvGraphicFramePr>
        <p:xfrm>
          <a:off x="144378" y="1255595"/>
          <a:ext cx="8831179" cy="4164938"/>
        </p:xfrm>
        <a:graphic>
          <a:graphicData uri="http://schemas.openxmlformats.org/drawingml/2006/table">
            <a:tbl>
              <a:tblPr firstRow="1" firstCol="1" bandRow="1"/>
              <a:tblGrid>
                <a:gridCol w="1186709"/>
                <a:gridCol w="1740977"/>
                <a:gridCol w="1772630"/>
                <a:gridCol w="1867593"/>
                <a:gridCol w="2263270"/>
              </a:tblGrid>
              <a:tr h="379174">
                <a:tc gridSpan="5">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400" b="1" baseline="0" dirty="0" smtClean="0">
                          <a:solidFill>
                            <a:srgbClr val="595959"/>
                          </a:solidFill>
                          <a:effectLst/>
                          <a:latin typeface="Arial"/>
                          <a:ea typeface="Calibri"/>
                          <a:cs typeface="Times New Roman"/>
                        </a:rPr>
                        <a:t>Crosswalk for Outcome Evaluation of a Literacy Program</a:t>
                      </a:r>
                      <a:endParaRPr lang="en-US" sz="1400" b="1" dirty="0" smtClean="0">
                        <a:effectLst/>
                        <a:latin typeface="+mn-lt"/>
                        <a:ea typeface="Calibri"/>
                        <a:cs typeface="Times New Roman"/>
                      </a:endParaRPr>
                    </a:p>
                    <a:p>
                      <a:pPr marL="0" marR="0" indent="0" algn="ctr" defTabSz="457200" rtl="0" eaLnBrk="1" fontAlgn="auto" latinLnBrk="0" hangingPunct="1">
                        <a:lnSpc>
                          <a:spcPct val="115000"/>
                        </a:lnSpc>
                        <a:spcBef>
                          <a:spcPts val="0"/>
                        </a:spcBef>
                        <a:spcAft>
                          <a:spcPts val="0"/>
                        </a:spcAft>
                        <a:buClrTx/>
                        <a:buSzTx/>
                        <a:buFontTx/>
                        <a:buNone/>
                        <a:tabLst/>
                        <a:defRPr/>
                      </a:pPr>
                      <a:endParaRPr lang="en-US" sz="1400" b="1" dirty="0" smtClean="0">
                        <a:effectLst/>
                        <a:latin typeface="+mn-lt"/>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0776">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Research question</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What</a:t>
                      </a:r>
                      <a:r>
                        <a:rPr lang="en-US" sz="1050" baseline="0" dirty="0" smtClean="0">
                          <a:solidFill>
                            <a:srgbClr val="595959"/>
                          </a:solidFill>
                          <a:effectLst/>
                          <a:latin typeface="Arial"/>
                          <a:ea typeface="Calibri"/>
                          <a:cs typeface="Times New Roman"/>
                        </a:rPr>
                        <a:t> is collected and how?</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From whom</a:t>
                      </a:r>
                      <a:r>
                        <a:rPr lang="en-US" sz="1050" baseline="0" dirty="0" smtClean="0">
                          <a:solidFill>
                            <a:srgbClr val="595959"/>
                          </a:solidFill>
                          <a:effectLst/>
                          <a:latin typeface="Arial"/>
                          <a:ea typeface="Calibri"/>
                          <a:cs typeface="Times New Roman"/>
                        </a:rPr>
                        <a:t> / data sources? </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When collected and by whom?</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How will</a:t>
                      </a:r>
                      <a:r>
                        <a:rPr lang="en-US" sz="1050" baseline="0" dirty="0" smtClean="0">
                          <a:solidFill>
                            <a:srgbClr val="595959"/>
                          </a:solidFill>
                          <a:effectLst/>
                          <a:latin typeface="Arial"/>
                          <a:ea typeface="Calibri"/>
                          <a:cs typeface="Times New Roman"/>
                        </a:rPr>
                        <a:t> you analyze the data?</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3434">
                <a:tc>
                  <a:txBody>
                    <a:bodyPr/>
                    <a:lstStyle/>
                    <a:p>
                      <a:pPr marL="0" marR="0">
                        <a:lnSpc>
                          <a:spcPct val="100000"/>
                        </a:lnSpc>
                        <a:spcBef>
                          <a:spcPts val="0"/>
                        </a:spcBef>
                        <a:spcAft>
                          <a:spcPts val="0"/>
                        </a:spcAft>
                      </a:pPr>
                      <a:endParaRPr lang="en-US" sz="1200" dirty="0" smtClean="0">
                        <a:effectLst/>
                        <a:latin typeface="Calibri"/>
                        <a:ea typeface="Calibri"/>
                        <a:cs typeface="Times New Roman"/>
                      </a:endParaRPr>
                    </a:p>
                    <a:p>
                      <a:pPr marL="0" marR="0" indent="0" algn="l" defTabSz="457200" rtl="0" eaLnBrk="1" latinLnBrk="0" hangingPunct="1">
                        <a:lnSpc>
                          <a:spcPct val="100000"/>
                        </a:lnSpc>
                        <a:spcBef>
                          <a:spcPts val="0"/>
                        </a:spcBef>
                        <a:spcAft>
                          <a:spcPts val="0"/>
                        </a:spcAft>
                        <a:buNone/>
                      </a:pPr>
                      <a:r>
                        <a:rPr lang="en-US" altLang="en-US" sz="1200" kern="1200" baseline="0" dirty="0" smtClean="0">
                          <a:solidFill>
                            <a:srgbClr val="595959"/>
                          </a:solidFill>
                          <a:effectLst/>
                          <a:latin typeface="Arial"/>
                          <a:ea typeface="Calibri"/>
                          <a:cs typeface="Times New Roman"/>
                        </a:rPr>
                        <a:t>What impact does the </a:t>
                      </a:r>
                      <a:r>
                        <a:rPr lang="en-US" sz="1200" kern="1200" baseline="0" dirty="0" smtClean="0">
                          <a:solidFill>
                            <a:srgbClr val="595959"/>
                          </a:solidFill>
                          <a:effectLst/>
                          <a:latin typeface="Arial"/>
                          <a:ea typeface="Calibri"/>
                          <a:cs typeface="Times New Roman"/>
                        </a:rPr>
                        <a:t>literacy intervention program have on student self-efficacy relative to a comparison group of s</a:t>
                      </a:r>
                      <a:r>
                        <a:rPr lang="en-US" altLang="en-US" sz="1200" kern="1200" baseline="0" dirty="0" smtClean="0">
                          <a:solidFill>
                            <a:srgbClr val="595959"/>
                          </a:solidFill>
                          <a:effectLst/>
                          <a:latin typeface="Arial"/>
                          <a:ea typeface="Calibri"/>
                          <a:cs typeface="Times New Roman"/>
                        </a:rPr>
                        <a:t>tudents?</a:t>
                      </a:r>
                      <a:endParaRPr lang="en-US" sz="1200" kern="1200" baseline="0" dirty="0" smtClean="0">
                        <a:solidFill>
                          <a:srgbClr val="595959"/>
                        </a:solidFill>
                        <a:effectLst/>
                        <a:latin typeface="Arial"/>
                        <a:ea typeface="Calibri"/>
                        <a:cs typeface="Times New Roman"/>
                      </a:endParaRP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 </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b="1" baseline="0" dirty="0" smtClean="0">
                        <a:solidFill>
                          <a:srgbClr val="595959"/>
                        </a:solidFill>
                        <a:effectLst/>
                        <a:latin typeface="Arial"/>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baseline="0" dirty="0">
                        <a:solidFill>
                          <a:schemeClr val="tx1"/>
                        </a:solidFill>
                        <a:effectLst/>
                        <a:latin typeface="+mn-lt"/>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871104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crosswalk for an outcome evaluation </a:t>
            </a:r>
            <a:r>
              <a:rPr lang="en-US" dirty="0"/>
              <a:t>of a </a:t>
            </a:r>
            <a:r>
              <a:rPr lang="en-US" dirty="0" smtClean="0"/>
              <a:t>literacy </a:t>
            </a:r>
            <a:r>
              <a:rPr lang="en-US" dirty="0"/>
              <a:t>program </a:t>
            </a:r>
          </a:p>
        </p:txBody>
      </p:sp>
      <p:sp>
        <p:nvSpPr>
          <p:cNvPr id="3" name="Content Placeholder 2"/>
          <p:cNvSpPr>
            <a:spLocks noGrp="1"/>
          </p:cNvSpPr>
          <p:nvPr>
            <p:ph idx="1"/>
          </p:nvPr>
        </p:nvSpPr>
        <p:spPr>
          <a:xfrm flipH="1">
            <a:off x="191069" y="1262065"/>
            <a:ext cx="8789158" cy="293780"/>
          </a:xfrm>
        </p:spPr>
        <p:txBody>
          <a:bodyPr>
            <a:normAutofit fontScale="92500" lnSpcReduction="20000"/>
          </a:bodyPr>
          <a:lstStyle/>
          <a:p>
            <a:pPr marL="0" indent="0">
              <a:buNone/>
            </a:pPr>
            <a:endParaRPr lang="en-US" sz="1900" dirty="0"/>
          </a:p>
        </p:txBody>
      </p:sp>
      <p:graphicFrame>
        <p:nvGraphicFramePr>
          <p:cNvPr id="4" name="Table 3"/>
          <p:cNvGraphicFramePr>
            <a:graphicFrameLocks noGrp="1"/>
          </p:cNvGraphicFramePr>
          <p:nvPr>
            <p:extLst>
              <p:ext uri="{D42A27DB-BD31-4B8C-83A1-F6EECF244321}">
                <p14:modId xmlns:p14="http://schemas.microsoft.com/office/powerpoint/2010/main" val="2081350291"/>
              </p:ext>
            </p:extLst>
          </p:nvPr>
        </p:nvGraphicFramePr>
        <p:xfrm>
          <a:off x="134471" y="1255595"/>
          <a:ext cx="8841086" cy="4164938"/>
        </p:xfrm>
        <a:graphic>
          <a:graphicData uri="http://schemas.openxmlformats.org/drawingml/2006/table">
            <a:tbl>
              <a:tblPr firstRow="1" firstCol="1" bandRow="1"/>
              <a:tblGrid>
                <a:gridCol w="1196616"/>
                <a:gridCol w="1740977"/>
                <a:gridCol w="1772630"/>
                <a:gridCol w="1867593"/>
                <a:gridCol w="2263270"/>
              </a:tblGrid>
              <a:tr h="379174">
                <a:tc gridSpan="5">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400" b="1" baseline="0" dirty="0" smtClean="0">
                          <a:solidFill>
                            <a:srgbClr val="595959"/>
                          </a:solidFill>
                          <a:effectLst/>
                          <a:latin typeface="Arial"/>
                          <a:ea typeface="Calibri"/>
                          <a:cs typeface="Times New Roman"/>
                        </a:rPr>
                        <a:t>Crosswalk for Outcome Evaluation of a Literacy Program</a:t>
                      </a:r>
                      <a:endParaRPr lang="en-US" sz="1400" b="1" dirty="0" smtClean="0">
                        <a:effectLst/>
                        <a:latin typeface="+mn-lt"/>
                        <a:ea typeface="Calibri"/>
                        <a:cs typeface="Times New Roman"/>
                      </a:endParaRPr>
                    </a:p>
                    <a:p>
                      <a:pPr marL="0" marR="0" indent="0" algn="ctr" defTabSz="457200" rtl="0" eaLnBrk="1" fontAlgn="auto" latinLnBrk="0" hangingPunct="1">
                        <a:lnSpc>
                          <a:spcPct val="115000"/>
                        </a:lnSpc>
                        <a:spcBef>
                          <a:spcPts val="0"/>
                        </a:spcBef>
                        <a:spcAft>
                          <a:spcPts val="0"/>
                        </a:spcAft>
                        <a:buClrTx/>
                        <a:buSzTx/>
                        <a:buFontTx/>
                        <a:buNone/>
                        <a:tabLst/>
                        <a:defRPr/>
                      </a:pPr>
                      <a:endParaRPr lang="en-US" sz="1400" b="1" dirty="0" smtClean="0">
                        <a:effectLst/>
                        <a:latin typeface="+mn-lt"/>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0776">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Research question</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What</a:t>
                      </a:r>
                      <a:r>
                        <a:rPr lang="en-US" sz="1050" baseline="0" dirty="0" smtClean="0">
                          <a:solidFill>
                            <a:srgbClr val="595959"/>
                          </a:solidFill>
                          <a:effectLst/>
                          <a:latin typeface="Arial"/>
                          <a:ea typeface="Calibri"/>
                          <a:cs typeface="Times New Roman"/>
                        </a:rPr>
                        <a:t> is collected and how?</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From whom</a:t>
                      </a:r>
                      <a:r>
                        <a:rPr lang="en-US" sz="1050" baseline="0" dirty="0" smtClean="0">
                          <a:solidFill>
                            <a:srgbClr val="595959"/>
                          </a:solidFill>
                          <a:effectLst/>
                          <a:latin typeface="Arial"/>
                          <a:ea typeface="Calibri"/>
                          <a:cs typeface="Times New Roman"/>
                        </a:rPr>
                        <a:t> / data sources? </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When collected and by whom?</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How will</a:t>
                      </a:r>
                      <a:r>
                        <a:rPr lang="en-US" sz="1050" baseline="0" dirty="0" smtClean="0">
                          <a:solidFill>
                            <a:srgbClr val="595959"/>
                          </a:solidFill>
                          <a:effectLst/>
                          <a:latin typeface="Arial"/>
                          <a:ea typeface="Calibri"/>
                          <a:cs typeface="Times New Roman"/>
                        </a:rPr>
                        <a:t> you analyze the data?</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3434">
                <a:tc>
                  <a:txBody>
                    <a:bodyPr/>
                    <a:lstStyle/>
                    <a:p>
                      <a:pPr marL="0" marR="0">
                        <a:lnSpc>
                          <a:spcPct val="100000"/>
                        </a:lnSpc>
                        <a:spcBef>
                          <a:spcPts val="0"/>
                        </a:spcBef>
                        <a:spcAft>
                          <a:spcPts val="0"/>
                        </a:spcAft>
                      </a:pPr>
                      <a:endParaRPr lang="en-US" sz="1200" dirty="0" smtClean="0">
                        <a:effectLst/>
                        <a:latin typeface="Calibri"/>
                        <a:ea typeface="Calibri"/>
                        <a:cs typeface="Times New Roman"/>
                      </a:endParaRPr>
                    </a:p>
                    <a:p>
                      <a:pPr marL="0" marR="0" indent="0" algn="l" defTabSz="457200" rtl="0" eaLnBrk="1" latinLnBrk="0" hangingPunct="1">
                        <a:lnSpc>
                          <a:spcPct val="100000"/>
                        </a:lnSpc>
                        <a:spcBef>
                          <a:spcPts val="0"/>
                        </a:spcBef>
                        <a:spcAft>
                          <a:spcPts val="0"/>
                        </a:spcAft>
                        <a:buNone/>
                      </a:pPr>
                      <a:r>
                        <a:rPr lang="en-US" altLang="en-US" sz="1200" kern="1200" baseline="0" dirty="0" smtClean="0">
                          <a:solidFill>
                            <a:srgbClr val="595959"/>
                          </a:solidFill>
                          <a:effectLst/>
                          <a:latin typeface="Arial"/>
                          <a:ea typeface="Calibri"/>
                          <a:cs typeface="Times New Roman"/>
                        </a:rPr>
                        <a:t>What impact does the </a:t>
                      </a:r>
                      <a:r>
                        <a:rPr lang="en-US" sz="1200" kern="1200" baseline="0" dirty="0" smtClean="0">
                          <a:solidFill>
                            <a:srgbClr val="595959"/>
                          </a:solidFill>
                          <a:effectLst/>
                          <a:latin typeface="Arial"/>
                          <a:ea typeface="Calibri"/>
                          <a:cs typeface="Times New Roman"/>
                        </a:rPr>
                        <a:t>literacy intervention program have on student self-efficacy relative to a comparison group of s</a:t>
                      </a:r>
                      <a:r>
                        <a:rPr lang="en-US" altLang="en-US" sz="1200" kern="1200" baseline="0" dirty="0" smtClean="0">
                          <a:solidFill>
                            <a:srgbClr val="595959"/>
                          </a:solidFill>
                          <a:effectLst/>
                          <a:latin typeface="Arial"/>
                          <a:ea typeface="Calibri"/>
                          <a:cs typeface="Times New Roman"/>
                        </a:rPr>
                        <a:t>tudents?</a:t>
                      </a:r>
                      <a:endParaRPr lang="en-US" sz="1200" kern="1200" baseline="0" dirty="0" smtClean="0">
                        <a:solidFill>
                          <a:srgbClr val="595959"/>
                        </a:solidFill>
                        <a:effectLst/>
                        <a:latin typeface="Arial"/>
                        <a:ea typeface="Calibri"/>
                        <a:cs typeface="Times New Roman"/>
                      </a:endParaRP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 </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baseline="0" dirty="0" smtClean="0">
                        <a:solidFill>
                          <a:srgbClr val="595959"/>
                        </a:solidFill>
                        <a:effectLst/>
                        <a:latin typeface="Arial"/>
                        <a:ea typeface="Calibri"/>
                        <a:cs typeface="Times New Roman"/>
                      </a:endParaRPr>
                    </a:p>
                    <a:p>
                      <a:pPr marL="0" marR="0">
                        <a:lnSpc>
                          <a:spcPct val="100000"/>
                        </a:lnSpc>
                        <a:spcBef>
                          <a:spcPts val="0"/>
                        </a:spcBef>
                        <a:spcAft>
                          <a:spcPts val="0"/>
                        </a:spcAft>
                      </a:pPr>
                      <a:r>
                        <a:rPr lang="en-US" sz="1200" b="0" baseline="0" dirty="0" smtClean="0">
                          <a:solidFill>
                            <a:srgbClr val="595959"/>
                          </a:solidFill>
                          <a:effectLst/>
                          <a:latin typeface="Arial"/>
                          <a:ea typeface="Calibri"/>
                          <a:cs typeface="Times New Roman"/>
                        </a:rPr>
                        <a:t>Student self-efficacy is measured with existing tools, such </a:t>
                      </a:r>
                      <a:r>
                        <a:rPr lang="en-US" sz="1200" b="0" kern="1200" baseline="0" dirty="0" smtClean="0">
                          <a:solidFill>
                            <a:srgbClr val="595959"/>
                          </a:solidFill>
                          <a:effectLst/>
                          <a:latin typeface="Arial"/>
                          <a:ea typeface="Calibri"/>
                          <a:cs typeface="Times New Roman"/>
                        </a:rPr>
                        <a:t>as the self-efficacy questionnaire for children  (SEQ-C). </a:t>
                      </a: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dirty="0" smtClean="0">
                        <a:effectLst/>
                        <a:latin typeface="Calibri"/>
                        <a:ea typeface="Calibri"/>
                        <a:cs typeface="Times New Roman"/>
                      </a:endParaRP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Students participating in the program serve as the intervention group.</a:t>
                      </a: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Students enrolled at a similar school with no program serve as the comparison group. </a:t>
                      </a:r>
                    </a:p>
                    <a:p>
                      <a:pPr marL="0" marR="0">
                        <a:lnSpc>
                          <a:spcPct val="100000"/>
                        </a:lnSpc>
                        <a:spcBef>
                          <a:spcPts val="0"/>
                        </a:spcBef>
                        <a:spcAft>
                          <a:spcPts val="0"/>
                        </a:spcAft>
                      </a:pP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dirty="0" smtClean="0">
                        <a:effectLst/>
                        <a:latin typeface="Calibri"/>
                        <a:ea typeface="Calibri"/>
                        <a:cs typeface="Times New Roman"/>
                      </a:endParaRP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The evaluator administers the assessments at two time points:</a:t>
                      </a:r>
                    </a:p>
                    <a:p>
                      <a:pPr marL="171450" marR="0" indent="-171450">
                        <a:lnSpc>
                          <a:spcPct val="100000"/>
                        </a:lnSpc>
                        <a:spcBef>
                          <a:spcPts val="0"/>
                        </a:spcBef>
                        <a:spcAft>
                          <a:spcPts val="0"/>
                        </a:spcAft>
                        <a:buFontTx/>
                        <a:buChar char="-"/>
                      </a:pPr>
                      <a:r>
                        <a:rPr lang="en-US" sz="1200" baseline="0" dirty="0" smtClean="0">
                          <a:solidFill>
                            <a:srgbClr val="595959"/>
                          </a:solidFill>
                          <a:effectLst/>
                          <a:latin typeface="Arial"/>
                          <a:ea typeface="Calibri"/>
                          <a:cs typeface="Times New Roman"/>
                        </a:rPr>
                        <a:t>At the beginning of the school semester</a:t>
                      </a:r>
                    </a:p>
                    <a:p>
                      <a:pPr marL="171450" marR="0" indent="-171450">
                        <a:lnSpc>
                          <a:spcPct val="100000"/>
                        </a:lnSpc>
                        <a:spcBef>
                          <a:spcPts val="0"/>
                        </a:spcBef>
                        <a:spcAft>
                          <a:spcPts val="0"/>
                        </a:spcAft>
                        <a:buFontTx/>
                        <a:buChar char="-"/>
                      </a:pPr>
                      <a:r>
                        <a:rPr lang="en-US" sz="1200" baseline="0" dirty="0" smtClean="0">
                          <a:solidFill>
                            <a:srgbClr val="595959"/>
                          </a:solidFill>
                          <a:effectLst/>
                          <a:latin typeface="Arial"/>
                          <a:ea typeface="Calibri"/>
                          <a:cs typeface="Times New Roman"/>
                        </a:rPr>
                        <a:t>At the end of the school semester </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baseline="0" dirty="0" smtClean="0">
                        <a:solidFill>
                          <a:schemeClr val="tx1"/>
                        </a:solidFill>
                        <a:effectLst/>
                        <a:latin typeface="+mn-lt"/>
                        <a:ea typeface="Calibri"/>
                        <a:cs typeface="Times New Roman"/>
                      </a:endParaRP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Calculate the difference in average outcome in the intervention group minus the difference in average outcome in the comparison group before and after treatment (difference in differences method)</a:t>
                      </a:r>
                      <a:endParaRPr lang="en-US" sz="1200" baseline="0" dirty="0">
                        <a:solidFill>
                          <a:schemeClr val="tx1"/>
                        </a:solidFill>
                        <a:effectLst/>
                        <a:latin typeface="+mn-lt"/>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909324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en-US" dirty="0" smtClean="0">
                <a:latin typeface="Arial" pitchFamily="34" charset="0"/>
                <a:cs typeface="Arial" pitchFamily="34" charset="0"/>
              </a:rPr>
              <a:t>Evaluation designs and CNCS’s requirements</a:t>
            </a:r>
          </a:p>
        </p:txBody>
      </p:sp>
      <p:sp>
        <p:nvSpPr>
          <p:cNvPr id="28675" name="Content Placeholder 2"/>
          <p:cNvSpPr>
            <a:spLocks noGrp="1"/>
          </p:cNvSpPr>
          <p:nvPr>
            <p:ph idx="1"/>
          </p:nvPr>
        </p:nvSpPr>
        <p:spPr>
          <a:xfrm>
            <a:off x="446088" y="1754188"/>
            <a:ext cx="8229600" cy="3400425"/>
          </a:xfrm>
        </p:spPr>
        <p:txBody>
          <a:bodyPr/>
          <a:lstStyle/>
          <a:p>
            <a:pPr marL="0" indent="0">
              <a:lnSpc>
                <a:spcPct val="115000"/>
              </a:lnSpc>
              <a:spcAft>
                <a:spcPts val="1000"/>
              </a:spcAft>
              <a:buFont typeface="Arial" pitchFamily="34" charset="0"/>
              <a:buNone/>
            </a:pPr>
            <a:endParaRPr lang="en-US" altLang="en-US" sz="2000" smtClean="0">
              <a:latin typeface="Calibri" pitchFamily="34" charset="0"/>
              <a:ea typeface="Calibri" pitchFamily="34" charset="0"/>
              <a:cs typeface="Times New Roman" pitchFamily="18" charset="0"/>
            </a:endParaRPr>
          </a:p>
          <a:p>
            <a:pPr marL="0" indent="0">
              <a:lnSpc>
                <a:spcPct val="115000"/>
              </a:lnSpc>
              <a:spcAft>
                <a:spcPts val="1000"/>
              </a:spcAft>
              <a:buFont typeface="Arial" pitchFamily="34" charset="0"/>
              <a:buNone/>
            </a:pPr>
            <a:endParaRPr lang="en-US" altLang="en-US" sz="2000" smtClean="0">
              <a:latin typeface="Calibri" pitchFamily="34" charset="0"/>
              <a:ea typeface="Calibri" pitchFamily="34" charset="0"/>
              <a:cs typeface="Times New Roman" pitchFamily="18" charset="0"/>
            </a:endParaRPr>
          </a:p>
          <a:p>
            <a:pPr marL="0" indent="0">
              <a:lnSpc>
                <a:spcPct val="115000"/>
              </a:lnSpc>
              <a:spcAft>
                <a:spcPts val="1000"/>
              </a:spcAft>
              <a:buFont typeface="Arial" pitchFamily="34" charset="0"/>
              <a:buNone/>
            </a:pPr>
            <a:endParaRPr lang="en-US" altLang="en-US" sz="2000" smtClean="0">
              <a:latin typeface="Calibri" pitchFamily="34" charset="0"/>
              <a:ea typeface="Calibri" pitchFamily="34"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55334918"/>
              </p:ext>
            </p:extLst>
          </p:nvPr>
        </p:nvGraphicFramePr>
        <p:xfrm>
          <a:off x="650875" y="1249363"/>
          <a:ext cx="7781925" cy="4091258"/>
        </p:xfrm>
        <a:graphic>
          <a:graphicData uri="http://schemas.openxmlformats.org/drawingml/2006/table">
            <a:tbl>
              <a:tblPr firstRow="1" firstCol="1" bandRow="1">
                <a:tableStyleId>{5C22544A-7EE6-4342-B048-85BDC9FD1C3A}</a:tableStyleId>
              </a:tblPr>
              <a:tblGrid>
                <a:gridCol w="3705405"/>
                <a:gridCol w="2038260"/>
                <a:gridCol w="2038260"/>
              </a:tblGrid>
              <a:tr h="303396">
                <a:tc rowSpan="2">
                  <a:txBody>
                    <a:bodyPr/>
                    <a:lstStyle/>
                    <a:p>
                      <a:pPr marL="228600" marR="0">
                        <a:spcBef>
                          <a:spcPts val="0"/>
                        </a:spcBef>
                        <a:spcAft>
                          <a:spcPts val="0"/>
                        </a:spcAft>
                      </a:pPr>
                      <a:r>
                        <a:rPr lang="en-US" sz="1400" dirty="0">
                          <a:solidFill>
                            <a:schemeClr val="accent1">
                              <a:lumMod val="20000"/>
                              <a:lumOff val="80000"/>
                            </a:schemeClr>
                          </a:solidFill>
                          <a:effectLst/>
                          <a:latin typeface="Arial" pitchFamily="34" charset="0"/>
                          <a:cs typeface="Arial" pitchFamily="34" charset="0"/>
                        </a:rPr>
                        <a:t> </a:t>
                      </a:r>
                      <a:endParaRPr lang="en-US" sz="1400" dirty="0">
                        <a:solidFill>
                          <a:schemeClr val="accent1">
                            <a:lumMod val="20000"/>
                            <a:lumOff val="80000"/>
                          </a:schemeClr>
                        </a:solidFill>
                        <a:effectLst/>
                        <a:latin typeface="Arial" pitchFamily="34" charset="0"/>
                        <a:ea typeface="Times New Roman"/>
                        <a:cs typeface="Arial" pitchFamily="34" charset="0"/>
                      </a:endParaRPr>
                    </a:p>
                    <a:p>
                      <a:pPr marL="228600" marR="0">
                        <a:spcBef>
                          <a:spcPts val="0"/>
                        </a:spcBef>
                        <a:spcAft>
                          <a:spcPts val="0"/>
                        </a:spcAft>
                      </a:pPr>
                      <a:r>
                        <a:rPr lang="en-US" sz="1400" dirty="0">
                          <a:solidFill>
                            <a:schemeClr val="tx1"/>
                          </a:solidFill>
                          <a:effectLst/>
                          <a:latin typeface="Arial" pitchFamily="34" charset="0"/>
                          <a:cs typeface="Arial" pitchFamily="34" charset="0"/>
                        </a:rPr>
                        <a:t>Evaluation </a:t>
                      </a:r>
                      <a:r>
                        <a:rPr lang="en-US" sz="1400" dirty="0" smtClean="0">
                          <a:solidFill>
                            <a:schemeClr val="tx1"/>
                          </a:solidFill>
                          <a:effectLst/>
                          <a:latin typeface="Arial" pitchFamily="34" charset="0"/>
                          <a:cs typeface="Arial" pitchFamily="34" charset="0"/>
                        </a:rPr>
                        <a:t>Study Designs</a:t>
                      </a:r>
                      <a:endParaRPr lang="en-US" sz="1400" dirty="0">
                        <a:solidFill>
                          <a:schemeClr val="tx1"/>
                        </a:solidFill>
                        <a:effectLst/>
                        <a:latin typeface="Arial" pitchFamily="34" charset="0"/>
                        <a:ea typeface="Times New Roman"/>
                        <a:cs typeface="Arial" pitchFamily="34" charset="0"/>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gridSpan="2">
                  <a:txBody>
                    <a:bodyPr/>
                    <a:lstStyle/>
                    <a:p>
                      <a:pPr marL="228600" marR="0" algn="ctr" defTabSz="457200" rtl="0" eaLnBrk="1" latinLnBrk="0" hangingPunct="1">
                        <a:spcBef>
                          <a:spcPts val="0"/>
                        </a:spcBef>
                        <a:spcAft>
                          <a:spcPts val="0"/>
                        </a:spcAft>
                      </a:pPr>
                      <a:r>
                        <a:rPr lang="en-US" sz="1400" b="1" kern="1200" dirty="0">
                          <a:solidFill>
                            <a:schemeClr val="tx1"/>
                          </a:solidFill>
                          <a:effectLst/>
                          <a:latin typeface="Arial" pitchFamily="34" charset="0"/>
                          <a:ea typeface="+mn-ea"/>
                          <a:cs typeface="Arial" pitchFamily="34" charset="0"/>
                        </a:rPr>
                        <a:t>Meet Requirements</a:t>
                      </a: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r>
              <a:tr h="382392">
                <a:tc vMerge="1">
                  <a:txBody>
                    <a:bodyPr/>
                    <a:lstStyle/>
                    <a:p>
                      <a:pPr marL="228600" marR="0">
                        <a:spcBef>
                          <a:spcPts val="0"/>
                        </a:spcBef>
                        <a:spcAft>
                          <a:spcPts val="0"/>
                        </a:spcAft>
                      </a:pPr>
                      <a:endParaRPr lang="en-US" sz="1200" dirty="0">
                        <a:solidFill>
                          <a:schemeClr val="tx1"/>
                        </a:solidFill>
                        <a:effectLst/>
                        <a:latin typeface="Times New Roman"/>
                        <a:ea typeface="Times New Roman"/>
                      </a:endParaRPr>
                    </a:p>
                  </a:txBody>
                  <a:tcPr marL="68580" marR="68580" marT="0" marB="0">
                    <a:solidFill>
                      <a:schemeClr val="accent4">
                        <a:lumMod val="25000"/>
                        <a:lumOff val="75000"/>
                      </a:schemeClr>
                    </a:solidFill>
                  </a:tcPr>
                </a:tc>
                <a:tc>
                  <a:txBody>
                    <a:bodyPr/>
                    <a:lstStyle/>
                    <a:p>
                      <a:pPr marL="228600" marR="0">
                        <a:spcBef>
                          <a:spcPts val="0"/>
                        </a:spcBef>
                        <a:spcAft>
                          <a:spcPts val="0"/>
                        </a:spcAft>
                      </a:pPr>
                      <a:r>
                        <a:rPr lang="en-US" sz="1400" dirty="0">
                          <a:effectLst/>
                          <a:latin typeface="Arial" pitchFamily="34" charset="0"/>
                          <a:cs typeface="Arial" pitchFamily="34" charset="0"/>
                        </a:rPr>
                        <a:t>Large Grantees</a:t>
                      </a:r>
                      <a:endParaRPr lang="en-US" sz="1400" dirty="0">
                        <a:effectLst/>
                        <a:latin typeface="Arial" pitchFamily="34" charset="0"/>
                        <a:ea typeface="Times New Roman"/>
                        <a:cs typeface="Arial" pitchFamily="34" charset="0"/>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228600" marR="0">
                        <a:spcBef>
                          <a:spcPts val="0"/>
                        </a:spcBef>
                        <a:spcAft>
                          <a:spcPts val="0"/>
                        </a:spcAft>
                      </a:pPr>
                      <a:r>
                        <a:rPr lang="en-US" sz="1400" dirty="0" smtClean="0">
                          <a:effectLst/>
                          <a:latin typeface="Arial" pitchFamily="34" charset="0"/>
                          <a:cs typeface="Arial" pitchFamily="34" charset="0"/>
                        </a:rPr>
                        <a:t>Small Grantees/</a:t>
                      </a:r>
                    </a:p>
                    <a:p>
                      <a:pPr marL="228600" marR="0">
                        <a:spcBef>
                          <a:spcPts val="0"/>
                        </a:spcBef>
                        <a:spcAft>
                          <a:spcPts val="0"/>
                        </a:spcAft>
                      </a:pPr>
                      <a:r>
                        <a:rPr lang="en-US" sz="1400" dirty="0" smtClean="0">
                          <a:effectLst/>
                          <a:latin typeface="Arial" pitchFamily="34" charset="0"/>
                          <a:cs typeface="Arial" pitchFamily="34" charset="0"/>
                        </a:rPr>
                        <a:t>EAP Programs</a:t>
                      </a:r>
                      <a:endParaRPr lang="en-US" sz="1400" dirty="0">
                        <a:effectLst/>
                        <a:latin typeface="Arial" pitchFamily="34" charset="0"/>
                        <a:ea typeface="Times New Roman"/>
                        <a:cs typeface="Arial" pitchFamily="34" charset="0"/>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1147171">
                <a:tc>
                  <a:txBody>
                    <a:bodyPr/>
                    <a:lstStyle/>
                    <a:p>
                      <a:pPr marL="228600" marR="0" algn="l" defTabSz="457200" rtl="0" eaLnBrk="1" latinLnBrk="0" hangingPunct="1">
                        <a:spcBef>
                          <a:spcPts val="0"/>
                        </a:spcBef>
                        <a:spcAft>
                          <a:spcPts val="0"/>
                        </a:spcAft>
                      </a:pPr>
                      <a:endParaRPr lang="en-US" sz="1400" b="1" kern="1200" dirty="0" smtClean="0">
                        <a:solidFill>
                          <a:schemeClr val="tx1"/>
                        </a:solidFill>
                        <a:effectLst/>
                        <a:latin typeface="Arial" pitchFamily="34" charset="0"/>
                        <a:ea typeface="+mn-ea"/>
                        <a:cs typeface="Arial" pitchFamily="34" charset="0"/>
                      </a:endParaRPr>
                    </a:p>
                    <a:p>
                      <a:pPr marL="228600" marR="0" algn="l" defTabSz="457200" rtl="0" eaLnBrk="1" latinLnBrk="0" hangingPunct="1">
                        <a:spcBef>
                          <a:spcPts val="0"/>
                        </a:spcBef>
                        <a:spcAft>
                          <a:spcPts val="0"/>
                        </a:spcAft>
                      </a:pPr>
                      <a:endParaRPr lang="en-US" sz="1400" b="1" kern="1200" dirty="0" smtClean="0">
                        <a:solidFill>
                          <a:schemeClr val="tx1"/>
                        </a:solidFill>
                        <a:effectLst/>
                        <a:latin typeface="Arial" pitchFamily="34" charset="0"/>
                        <a:ea typeface="+mn-ea"/>
                        <a:cs typeface="Arial" pitchFamily="34" charset="0"/>
                      </a:endParaRPr>
                    </a:p>
                    <a:p>
                      <a:pPr marL="228600" marR="0" algn="l" defTabSz="457200" rtl="0" eaLnBrk="1" latinLnBrk="0" hangingPunct="1">
                        <a:spcBef>
                          <a:spcPts val="0"/>
                        </a:spcBef>
                        <a:spcAft>
                          <a:spcPts val="0"/>
                        </a:spcAft>
                      </a:pPr>
                      <a:r>
                        <a:rPr lang="en-US" sz="1400" b="1" kern="1200" dirty="0" smtClean="0">
                          <a:solidFill>
                            <a:schemeClr val="tx1"/>
                          </a:solidFill>
                          <a:effectLst/>
                          <a:latin typeface="Arial" pitchFamily="34" charset="0"/>
                          <a:ea typeface="+mn-ea"/>
                          <a:cs typeface="Arial" pitchFamily="34" charset="0"/>
                        </a:rPr>
                        <a:t>Process Design </a:t>
                      </a:r>
                    </a:p>
                    <a:p>
                      <a:pPr marL="228600" marR="0" algn="l" defTabSz="457200" rtl="0" eaLnBrk="1" latinLnBrk="0" hangingPunct="1">
                        <a:spcBef>
                          <a:spcPts val="0"/>
                        </a:spcBef>
                        <a:spcAft>
                          <a:spcPts val="0"/>
                        </a:spcAft>
                      </a:pPr>
                      <a:r>
                        <a:rPr lang="en-US" sz="1400" b="1" kern="1200" dirty="0" smtClean="0">
                          <a:solidFill>
                            <a:schemeClr val="tx1"/>
                          </a:solidFill>
                          <a:effectLst/>
                          <a:latin typeface="Arial" pitchFamily="34" charset="0"/>
                          <a:ea typeface="+mn-ea"/>
                          <a:cs typeface="Arial" pitchFamily="34" charset="0"/>
                        </a:rPr>
                        <a:t>(Non-Experimental Design Studies)</a:t>
                      </a:r>
                      <a:endParaRPr lang="en-US" sz="1400" b="1" kern="1200" dirty="0">
                        <a:solidFill>
                          <a:schemeClr val="tx1"/>
                        </a:solidFill>
                        <a:effectLst/>
                        <a:latin typeface="Arial" pitchFamily="34" charset="0"/>
                        <a:ea typeface="+mn-ea"/>
                        <a:cs typeface="Arial" pitchFamily="34" charset="0"/>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228600" marR="0" algn="ctr" defTabSz="457200" rtl="0" eaLnBrk="1" latinLnBrk="0" hangingPunct="1">
                        <a:spcBef>
                          <a:spcPts val="0"/>
                        </a:spcBef>
                        <a:spcAft>
                          <a:spcPts val="0"/>
                        </a:spcAft>
                      </a:pPr>
                      <a:r>
                        <a:rPr lang="en-US" sz="1400" b="1" kern="1200" dirty="0" smtClean="0">
                          <a:solidFill>
                            <a:schemeClr val="tx1"/>
                          </a:solidFill>
                          <a:effectLst/>
                          <a:latin typeface="Arial" pitchFamily="34" charset="0"/>
                          <a:ea typeface="+mn-ea"/>
                          <a:cs typeface="Arial" pitchFamily="34" charset="0"/>
                        </a:rPr>
                        <a:t>No</a:t>
                      </a:r>
                      <a:endParaRPr lang="en-US" sz="1400" b="1" kern="1200" dirty="0">
                        <a:solidFill>
                          <a:schemeClr val="tx1"/>
                        </a:solidFill>
                        <a:effectLst/>
                        <a:latin typeface="Arial" pitchFamily="34" charset="0"/>
                        <a:ea typeface="+mn-ea"/>
                        <a:cs typeface="Arial" pitchFamily="34" charset="0"/>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algn="ctr" defTabSz="457200" rtl="0" eaLnBrk="1" latinLnBrk="0" hangingPunct="1">
                        <a:spcBef>
                          <a:spcPts val="0"/>
                        </a:spcBef>
                        <a:spcAft>
                          <a:spcPts val="0"/>
                        </a:spcAft>
                      </a:pPr>
                      <a:r>
                        <a:rPr lang="en-US" sz="1400" b="1" kern="1200" dirty="0">
                          <a:solidFill>
                            <a:schemeClr val="tx1"/>
                          </a:solidFill>
                          <a:effectLst/>
                          <a:latin typeface="Arial" pitchFamily="34" charset="0"/>
                          <a:ea typeface="+mn-ea"/>
                          <a:cs typeface="Arial" pitchFamily="34" charset="0"/>
                        </a:rPr>
                        <a:t>Yes</a:t>
                      </a: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47171">
                <a:tc>
                  <a:txBody>
                    <a:bodyPr/>
                    <a:lstStyle/>
                    <a:p>
                      <a:pPr marL="228600" marR="0" algn="l" defTabSz="457200" rtl="0" eaLnBrk="1" latinLnBrk="0" hangingPunct="1">
                        <a:spcBef>
                          <a:spcPts val="0"/>
                        </a:spcBef>
                        <a:spcAft>
                          <a:spcPts val="0"/>
                        </a:spcAft>
                      </a:pPr>
                      <a:endParaRPr lang="en-US" sz="1400" b="1" kern="1200" dirty="0" smtClean="0">
                        <a:solidFill>
                          <a:schemeClr val="tx1"/>
                        </a:solidFill>
                        <a:effectLst/>
                        <a:latin typeface="Arial" pitchFamily="34" charset="0"/>
                        <a:ea typeface="+mn-ea"/>
                        <a:cs typeface="Arial" pitchFamily="34" charset="0"/>
                      </a:endParaRPr>
                    </a:p>
                    <a:p>
                      <a:pPr marL="228600" marR="0" algn="l" defTabSz="457200" rtl="0" eaLnBrk="1" latinLnBrk="0" hangingPunct="1">
                        <a:spcBef>
                          <a:spcPts val="0"/>
                        </a:spcBef>
                        <a:spcAft>
                          <a:spcPts val="0"/>
                        </a:spcAft>
                      </a:pPr>
                      <a:endParaRPr lang="en-US" sz="1400" b="1" kern="1200" dirty="0" smtClean="0">
                        <a:solidFill>
                          <a:schemeClr val="tx1"/>
                        </a:solidFill>
                        <a:effectLst/>
                        <a:latin typeface="Arial" pitchFamily="34" charset="0"/>
                        <a:ea typeface="+mn-ea"/>
                        <a:cs typeface="Arial" pitchFamily="34" charset="0"/>
                      </a:endParaRPr>
                    </a:p>
                    <a:p>
                      <a:pPr marL="228600" marR="0" algn="l" defTabSz="457200" rtl="0" eaLnBrk="1" latinLnBrk="0" hangingPunct="1">
                        <a:spcBef>
                          <a:spcPts val="0"/>
                        </a:spcBef>
                        <a:spcAft>
                          <a:spcPts val="0"/>
                        </a:spcAft>
                      </a:pPr>
                      <a:r>
                        <a:rPr lang="en-US" sz="1400" b="1" kern="1200" dirty="0" smtClean="0">
                          <a:solidFill>
                            <a:schemeClr val="tx1"/>
                          </a:solidFill>
                          <a:effectLst/>
                          <a:latin typeface="Arial" pitchFamily="34" charset="0"/>
                          <a:ea typeface="+mn-ea"/>
                          <a:cs typeface="Arial" pitchFamily="34" charset="0"/>
                        </a:rPr>
                        <a:t>Outcome Design </a:t>
                      </a:r>
                    </a:p>
                    <a:p>
                      <a:pPr marL="228600" marR="0" algn="l" defTabSz="457200" rtl="0" eaLnBrk="1" latinLnBrk="0" hangingPunct="1">
                        <a:spcBef>
                          <a:spcPts val="0"/>
                        </a:spcBef>
                        <a:spcAft>
                          <a:spcPts val="0"/>
                        </a:spcAft>
                      </a:pPr>
                      <a:r>
                        <a:rPr lang="en-US" sz="1400" b="1" kern="1200" dirty="0" smtClean="0">
                          <a:solidFill>
                            <a:schemeClr val="tx1"/>
                          </a:solidFill>
                          <a:effectLst/>
                          <a:latin typeface="Arial" pitchFamily="34" charset="0"/>
                          <a:ea typeface="+mn-ea"/>
                          <a:cs typeface="Arial" pitchFamily="34" charset="0"/>
                        </a:rPr>
                        <a:t>(Non-Experimental Design Studies)</a:t>
                      </a:r>
                      <a:endParaRPr lang="en-US" sz="1400" b="1" kern="1200" dirty="0">
                        <a:solidFill>
                          <a:schemeClr val="tx1"/>
                        </a:solidFill>
                        <a:effectLst/>
                        <a:latin typeface="Arial" pitchFamily="34" charset="0"/>
                        <a:ea typeface="+mn-ea"/>
                        <a:cs typeface="Arial" pitchFamily="34" charset="0"/>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228600" marR="0" algn="ctr" defTabSz="457200" rtl="0" eaLnBrk="1" latinLnBrk="0" hangingPunct="1">
                        <a:spcBef>
                          <a:spcPts val="0"/>
                        </a:spcBef>
                        <a:spcAft>
                          <a:spcPts val="0"/>
                        </a:spcAft>
                      </a:pPr>
                      <a:r>
                        <a:rPr lang="en-US" sz="1400" b="1" kern="1200" dirty="0" smtClean="0">
                          <a:solidFill>
                            <a:schemeClr val="tx1"/>
                          </a:solidFill>
                          <a:effectLst/>
                          <a:latin typeface="Arial" pitchFamily="34" charset="0"/>
                          <a:ea typeface="+mn-ea"/>
                          <a:cs typeface="Arial" pitchFamily="34" charset="0"/>
                        </a:rPr>
                        <a:t>No</a:t>
                      </a:r>
                      <a:endParaRPr lang="en-US" sz="1400" b="1" kern="1200" dirty="0">
                        <a:solidFill>
                          <a:schemeClr val="tx1"/>
                        </a:solidFill>
                        <a:effectLst/>
                        <a:latin typeface="Arial" pitchFamily="34" charset="0"/>
                        <a:ea typeface="+mn-ea"/>
                        <a:cs typeface="Arial" pitchFamily="34" charset="0"/>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algn="ctr" defTabSz="457200" rtl="0" eaLnBrk="1" latinLnBrk="0" hangingPunct="1">
                        <a:spcBef>
                          <a:spcPts val="0"/>
                        </a:spcBef>
                        <a:spcAft>
                          <a:spcPts val="0"/>
                        </a:spcAft>
                      </a:pPr>
                      <a:r>
                        <a:rPr lang="en-US" sz="1400" b="1" kern="1200" dirty="0">
                          <a:solidFill>
                            <a:schemeClr val="tx1"/>
                          </a:solidFill>
                          <a:effectLst/>
                          <a:latin typeface="Arial" pitchFamily="34" charset="0"/>
                          <a:ea typeface="+mn-ea"/>
                          <a:cs typeface="Arial" pitchFamily="34" charset="0"/>
                        </a:rPr>
                        <a:t>Yes</a:t>
                      </a: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68149">
                <a:tc>
                  <a:txBody>
                    <a:bodyPr/>
                    <a:lstStyle/>
                    <a:p>
                      <a:pPr marL="228600" marR="0" algn="l" defTabSz="457200" rtl="0" eaLnBrk="1" latinLnBrk="0" hangingPunct="1">
                        <a:spcBef>
                          <a:spcPts val="0"/>
                        </a:spcBef>
                        <a:spcAft>
                          <a:spcPts val="0"/>
                        </a:spcAft>
                      </a:pPr>
                      <a:endParaRPr lang="en-US" sz="1400" b="1" kern="1200" dirty="0" smtClean="0">
                        <a:solidFill>
                          <a:schemeClr val="tx1"/>
                        </a:solidFill>
                        <a:effectLst/>
                        <a:latin typeface="Arial" pitchFamily="34" charset="0"/>
                        <a:ea typeface="+mn-ea"/>
                        <a:cs typeface="Arial" pitchFamily="34" charset="0"/>
                      </a:endParaRPr>
                    </a:p>
                    <a:p>
                      <a:pPr marL="228600" marR="0" algn="l" defTabSz="457200" rtl="0" eaLnBrk="1" latinLnBrk="0" hangingPunct="1">
                        <a:spcBef>
                          <a:spcPts val="0"/>
                        </a:spcBef>
                        <a:spcAft>
                          <a:spcPts val="0"/>
                        </a:spcAft>
                      </a:pPr>
                      <a:r>
                        <a:rPr lang="en-US" sz="1400" b="1" kern="1200" dirty="0" smtClean="0">
                          <a:solidFill>
                            <a:schemeClr val="tx1"/>
                          </a:solidFill>
                          <a:effectLst/>
                          <a:latin typeface="Arial" pitchFamily="34" charset="0"/>
                          <a:ea typeface="+mn-ea"/>
                          <a:cs typeface="Arial" pitchFamily="34" charset="0"/>
                        </a:rPr>
                        <a:t>Outcome</a:t>
                      </a:r>
                      <a:r>
                        <a:rPr lang="en-US" sz="1400" b="1" kern="1200" baseline="0" dirty="0" smtClean="0">
                          <a:solidFill>
                            <a:schemeClr val="tx1"/>
                          </a:solidFill>
                          <a:effectLst/>
                          <a:latin typeface="Arial" pitchFamily="34" charset="0"/>
                          <a:ea typeface="+mn-ea"/>
                          <a:cs typeface="Arial" pitchFamily="34" charset="0"/>
                        </a:rPr>
                        <a:t> (Impact) Design </a:t>
                      </a:r>
                    </a:p>
                    <a:p>
                      <a:pPr marL="228600" marR="0" algn="l" defTabSz="457200" rtl="0" eaLnBrk="1" latinLnBrk="0" hangingPunct="1">
                        <a:spcBef>
                          <a:spcPts val="0"/>
                        </a:spcBef>
                        <a:spcAft>
                          <a:spcPts val="0"/>
                        </a:spcAft>
                      </a:pPr>
                      <a:r>
                        <a:rPr lang="en-US" sz="1400" b="1" kern="1200" baseline="0" dirty="0" smtClean="0">
                          <a:solidFill>
                            <a:schemeClr val="tx1"/>
                          </a:solidFill>
                          <a:effectLst/>
                          <a:latin typeface="Arial" pitchFamily="34" charset="0"/>
                          <a:ea typeface="+mn-ea"/>
                          <a:cs typeface="Arial" pitchFamily="34" charset="0"/>
                        </a:rPr>
                        <a:t>(</a:t>
                      </a:r>
                      <a:r>
                        <a:rPr lang="en-US" sz="1400" b="1" kern="1200" dirty="0" smtClean="0">
                          <a:solidFill>
                            <a:schemeClr val="tx1"/>
                          </a:solidFill>
                          <a:effectLst/>
                          <a:latin typeface="Arial" pitchFamily="34" charset="0"/>
                          <a:ea typeface="+mn-ea"/>
                          <a:cs typeface="Arial" pitchFamily="34" charset="0"/>
                        </a:rPr>
                        <a:t>Quasi-Experimental* or Experimental Design Studies)</a:t>
                      </a:r>
                    </a:p>
                    <a:p>
                      <a:pPr marL="228600" marR="0" algn="l" defTabSz="457200" rtl="0" eaLnBrk="1" latinLnBrk="0" hangingPunct="1">
                        <a:spcBef>
                          <a:spcPts val="0"/>
                        </a:spcBef>
                        <a:spcAft>
                          <a:spcPts val="0"/>
                        </a:spcAft>
                      </a:pPr>
                      <a:endParaRPr lang="en-US" sz="1400" b="1" kern="1200" dirty="0">
                        <a:solidFill>
                          <a:schemeClr val="tx1"/>
                        </a:solidFill>
                        <a:effectLst/>
                        <a:latin typeface="Arial" pitchFamily="34" charset="0"/>
                        <a:ea typeface="+mn-ea"/>
                        <a:cs typeface="Arial" pitchFamily="34" charset="0"/>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228600" marR="0" algn="ctr" defTabSz="457200" rtl="0" eaLnBrk="1" latinLnBrk="0" hangingPunct="1">
                        <a:spcBef>
                          <a:spcPts val="0"/>
                        </a:spcBef>
                        <a:spcAft>
                          <a:spcPts val="0"/>
                        </a:spcAft>
                      </a:pPr>
                      <a:endParaRPr lang="en-US" sz="1400" b="1" kern="1200" dirty="0" smtClean="0">
                        <a:solidFill>
                          <a:schemeClr val="tx1"/>
                        </a:solidFill>
                        <a:effectLst/>
                        <a:latin typeface="Arial" pitchFamily="34" charset="0"/>
                        <a:ea typeface="+mn-ea"/>
                        <a:cs typeface="Arial" pitchFamily="34" charset="0"/>
                      </a:endParaRPr>
                    </a:p>
                    <a:p>
                      <a:pPr marL="228600" marR="0" algn="ctr" defTabSz="457200" rtl="0" eaLnBrk="1" latinLnBrk="0" hangingPunct="1">
                        <a:spcBef>
                          <a:spcPts val="0"/>
                        </a:spcBef>
                        <a:spcAft>
                          <a:spcPts val="0"/>
                        </a:spcAft>
                      </a:pPr>
                      <a:r>
                        <a:rPr lang="en-US" sz="1400" b="1" kern="1200" dirty="0" smtClean="0">
                          <a:solidFill>
                            <a:schemeClr val="tx1"/>
                          </a:solidFill>
                          <a:effectLst/>
                          <a:latin typeface="Arial" pitchFamily="34" charset="0"/>
                          <a:ea typeface="+mn-ea"/>
                          <a:cs typeface="Arial" pitchFamily="34" charset="0"/>
                        </a:rPr>
                        <a:t>Yes</a:t>
                      </a:r>
                      <a:endParaRPr lang="en-US" sz="1400" b="1" kern="1200" dirty="0">
                        <a:solidFill>
                          <a:schemeClr val="tx1"/>
                        </a:solidFill>
                        <a:effectLst/>
                        <a:latin typeface="Arial" pitchFamily="34" charset="0"/>
                        <a:ea typeface="+mn-ea"/>
                        <a:cs typeface="Arial" pitchFamily="34" charset="0"/>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algn="ctr" defTabSz="457200" rtl="0" eaLnBrk="1" latinLnBrk="0" hangingPunct="1">
                        <a:spcBef>
                          <a:spcPts val="0"/>
                        </a:spcBef>
                        <a:spcAft>
                          <a:spcPts val="0"/>
                        </a:spcAft>
                      </a:pPr>
                      <a:endParaRPr lang="en-US" sz="1400" b="1" kern="1200" dirty="0" smtClean="0">
                        <a:solidFill>
                          <a:schemeClr val="tx1"/>
                        </a:solidFill>
                        <a:effectLst/>
                        <a:latin typeface="Arial" pitchFamily="34" charset="0"/>
                        <a:ea typeface="+mn-ea"/>
                        <a:cs typeface="Arial" pitchFamily="34" charset="0"/>
                      </a:endParaRPr>
                    </a:p>
                    <a:p>
                      <a:pPr marL="228600" marR="0" algn="ctr" defTabSz="457200" rtl="0" eaLnBrk="1" latinLnBrk="0" hangingPunct="1">
                        <a:spcBef>
                          <a:spcPts val="0"/>
                        </a:spcBef>
                        <a:spcAft>
                          <a:spcPts val="0"/>
                        </a:spcAft>
                      </a:pPr>
                      <a:r>
                        <a:rPr lang="en-US" sz="1400" b="1" kern="1200" dirty="0" smtClean="0">
                          <a:solidFill>
                            <a:schemeClr val="tx1"/>
                          </a:solidFill>
                          <a:effectLst/>
                          <a:latin typeface="Arial" pitchFamily="34" charset="0"/>
                          <a:ea typeface="+mn-ea"/>
                          <a:cs typeface="Arial" pitchFamily="34" charset="0"/>
                        </a:rPr>
                        <a:t>Yes</a:t>
                      </a:r>
                      <a:endParaRPr lang="en-US" sz="1400" b="1" kern="1200" dirty="0">
                        <a:solidFill>
                          <a:schemeClr val="tx1"/>
                        </a:solidFill>
                        <a:effectLst/>
                        <a:latin typeface="Arial" pitchFamily="34" charset="0"/>
                        <a:ea typeface="+mn-ea"/>
                        <a:cs typeface="Arial" pitchFamily="34" charset="0"/>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8700" name="Rectangle 1"/>
          <p:cNvSpPr>
            <a:spLocks noChangeArrowheads="1"/>
          </p:cNvSpPr>
          <p:nvPr/>
        </p:nvSpPr>
        <p:spPr bwMode="auto">
          <a:xfrm>
            <a:off x="603919" y="5449677"/>
            <a:ext cx="6897688"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tabLst>
                <a:tab pos="182563" algn="l"/>
                <a:tab pos="228600" algn="l"/>
              </a:tabLst>
              <a:defRPr>
                <a:solidFill>
                  <a:schemeClr val="tx1"/>
                </a:solidFill>
                <a:latin typeface="Calibri" pitchFamily="34" charset="0"/>
                <a:cs typeface="Arial" pitchFamily="34" charset="0"/>
              </a:defRPr>
            </a:lvl1pPr>
            <a:lvl2pPr marL="742950" indent="-285750" eaLnBrk="0" hangingPunct="0">
              <a:tabLst>
                <a:tab pos="182563" algn="l"/>
                <a:tab pos="228600" algn="l"/>
              </a:tabLst>
              <a:defRPr>
                <a:solidFill>
                  <a:schemeClr val="tx1"/>
                </a:solidFill>
                <a:latin typeface="Calibri" pitchFamily="34" charset="0"/>
                <a:cs typeface="Arial" pitchFamily="34" charset="0"/>
              </a:defRPr>
            </a:lvl2pPr>
            <a:lvl3pPr marL="1143000" indent="-228600" eaLnBrk="0" hangingPunct="0">
              <a:tabLst>
                <a:tab pos="182563" algn="l"/>
                <a:tab pos="228600" algn="l"/>
              </a:tabLst>
              <a:defRPr>
                <a:solidFill>
                  <a:schemeClr val="tx1"/>
                </a:solidFill>
                <a:latin typeface="Calibri" pitchFamily="34" charset="0"/>
                <a:cs typeface="Arial" pitchFamily="34" charset="0"/>
              </a:defRPr>
            </a:lvl3pPr>
            <a:lvl4pPr marL="1600200" indent="-228600" eaLnBrk="0" hangingPunct="0">
              <a:tabLst>
                <a:tab pos="182563" algn="l"/>
                <a:tab pos="228600" algn="l"/>
              </a:tabLst>
              <a:defRPr>
                <a:solidFill>
                  <a:schemeClr val="tx1"/>
                </a:solidFill>
                <a:latin typeface="Calibri" pitchFamily="34" charset="0"/>
                <a:cs typeface="Arial" pitchFamily="34" charset="0"/>
              </a:defRPr>
            </a:lvl4pPr>
            <a:lvl5pPr marL="2057400" indent="-228600" eaLnBrk="0" hangingPunct="0">
              <a:tabLst>
                <a:tab pos="182563" algn="l"/>
                <a:tab pos="228600" algn="l"/>
              </a:tabLst>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tabLst>
                <a:tab pos="182563" algn="l"/>
                <a:tab pos="228600" algn="l"/>
              </a:tabLs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tabLst>
                <a:tab pos="182563" algn="l"/>
                <a:tab pos="228600" algn="l"/>
              </a:tabLs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tabLst>
                <a:tab pos="182563" algn="l"/>
                <a:tab pos="228600" algn="l"/>
              </a:tabLs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tabLst>
                <a:tab pos="182563" algn="l"/>
                <a:tab pos="228600" algn="l"/>
              </a:tabLst>
              <a:defRPr>
                <a:solidFill>
                  <a:schemeClr val="tx1"/>
                </a:solidFill>
                <a:latin typeface="Calibri" pitchFamily="34" charset="0"/>
                <a:cs typeface="Arial" pitchFamily="34" charset="0"/>
              </a:defRPr>
            </a:lvl9pPr>
          </a:lstStyle>
          <a:p>
            <a:pPr fontAlgn="base">
              <a:spcBef>
                <a:spcPct val="0"/>
              </a:spcBef>
              <a:spcAft>
                <a:spcPct val="0"/>
              </a:spcAft>
            </a:pPr>
            <a:r>
              <a:rPr lang="en-US" altLang="en-US" sz="1200" dirty="0" smtClean="0">
                <a:solidFill>
                  <a:srgbClr val="000000"/>
                </a:solidFill>
                <a:ea typeface="MS Mincho" pitchFamily="49" charset="-128"/>
              </a:rPr>
              <a:t>*Fulfills CNCS evaluation design  requirement for large, </a:t>
            </a:r>
            <a:r>
              <a:rPr lang="en-US" altLang="en-US" sz="1200" dirty="0" err="1" smtClean="0">
                <a:solidFill>
                  <a:srgbClr val="000000"/>
                </a:solidFill>
                <a:ea typeface="MS Mincho" pitchFamily="49" charset="-128"/>
              </a:rPr>
              <a:t>recompete</a:t>
            </a:r>
            <a:r>
              <a:rPr lang="en-US" altLang="en-US" sz="1200" dirty="0" smtClean="0">
                <a:solidFill>
                  <a:srgbClr val="000000"/>
                </a:solidFill>
                <a:ea typeface="MS Mincho" pitchFamily="49" charset="-128"/>
              </a:rPr>
              <a:t>  grantees if a reasonable comparison group is identified and appropriate matching/propensity scoring is used in the analysis.</a:t>
            </a:r>
            <a:endParaRPr lang="en-US" altLang="en-US" sz="1200" dirty="0" smtClean="0">
              <a:solidFill>
                <a:srgbClr val="000000"/>
              </a:solidFill>
            </a:endParaRPr>
          </a:p>
          <a:p>
            <a:pPr fontAlgn="base">
              <a:spcBef>
                <a:spcPct val="0"/>
              </a:spcBef>
              <a:spcAft>
                <a:spcPct val="0"/>
              </a:spcAft>
            </a:pPr>
            <a:endParaRPr lang="en-US" altLang="en-US" sz="1200" dirty="0" smtClean="0">
              <a:solidFill>
                <a:srgbClr val="000000"/>
              </a:solidFill>
            </a:endParaRPr>
          </a:p>
        </p:txBody>
      </p:sp>
    </p:spTree>
    <p:extLst>
      <p:ext uri="{BB962C8B-B14F-4D97-AF65-F5344CB8AC3E}">
        <p14:creationId xmlns:p14="http://schemas.microsoft.com/office/powerpoint/2010/main" val="1702156842"/>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pitchFamily="34" charset="0"/>
                <a:cs typeface="Arial" pitchFamily="34" charset="0"/>
              </a:rPr>
              <a:t>Resources</a:t>
            </a:r>
            <a:endParaRPr lang="en-US" dirty="0"/>
          </a:p>
        </p:txBody>
      </p:sp>
      <p:sp>
        <p:nvSpPr>
          <p:cNvPr id="3" name="Content Placeholder 2"/>
          <p:cNvSpPr>
            <a:spLocks noGrp="1"/>
          </p:cNvSpPr>
          <p:nvPr>
            <p:ph idx="1"/>
          </p:nvPr>
        </p:nvSpPr>
        <p:spPr/>
        <p:txBody>
          <a:bodyPr>
            <a:normAutofit/>
          </a:bodyPr>
          <a:lstStyle/>
          <a:p>
            <a:pPr marL="342900" indent="-342900">
              <a:spcBef>
                <a:spcPct val="20000"/>
              </a:spcBef>
              <a:spcAft>
                <a:spcPct val="0"/>
              </a:spcAft>
              <a:buClrTx/>
            </a:pPr>
            <a:r>
              <a:rPr lang="en-US" altLang="en-US" sz="2400" b="1" dirty="0" smtClean="0">
                <a:solidFill>
                  <a:srgbClr val="000000"/>
                </a:solidFill>
                <a:latin typeface="Arial" pitchFamily="34" charset="0"/>
                <a:cs typeface="Arial" pitchFamily="34" charset="0"/>
              </a:rPr>
              <a:t>CNCS’s Knowledge Network</a:t>
            </a:r>
          </a:p>
          <a:p>
            <a:pPr marL="742950" lvl="1" indent="-285750">
              <a:spcBef>
                <a:spcPct val="20000"/>
              </a:spcBef>
              <a:spcAft>
                <a:spcPct val="0"/>
              </a:spcAft>
              <a:buClrTx/>
            </a:pPr>
            <a:r>
              <a:rPr lang="en-US" altLang="en-US" sz="2800" dirty="0" smtClean="0">
                <a:solidFill>
                  <a:srgbClr val="000000"/>
                </a:solidFill>
                <a:latin typeface="Arial" pitchFamily="34" charset="0"/>
                <a:cs typeface="Arial" pitchFamily="34" charset="0"/>
              </a:rPr>
              <a:t> </a:t>
            </a:r>
            <a:r>
              <a:rPr lang="en-US" sz="2000" u="sng" dirty="0" smtClean="0">
                <a:hlinkClick r:id="rId3"/>
              </a:rPr>
              <a:t>https</a:t>
            </a:r>
            <a:r>
              <a:rPr lang="en-US" sz="2000" u="sng" dirty="0">
                <a:hlinkClick r:id="rId3"/>
              </a:rPr>
              <a:t>://www.nationalserviceresources.gov/evaluation-americorps</a:t>
            </a:r>
            <a:endParaRPr lang="en-US" altLang="en-US" sz="2000" dirty="0">
              <a:latin typeface="Arial" charset="0"/>
              <a:cs typeface="Arial" charset="0"/>
            </a:endParaRPr>
          </a:p>
          <a:p>
            <a:pPr marL="342900" indent="-342900">
              <a:spcBef>
                <a:spcPct val="20000"/>
              </a:spcBef>
              <a:spcAft>
                <a:spcPct val="0"/>
              </a:spcAft>
              <a:buClrTx/>
            </a:pPr>
            <a:r>
              <a:rPr lang="en-US" altLang="en-US" sz="2400" b="1" dirty="0" smtClean="0">
                <a:solidFill>
                  <a:srgbClr val="000000"/>
                </a:solidFill>
                <a:latin typeface="Arial" pitchFamily="34" charset="0"/>
                <a:cs typeface="Arial" pitchFamily="34" charset="0"/>
              </a:rPr>
              <a:t>The </a:t>
            </a:r>
            <a:r>
              <a:rPr lang="en-US" altLang="en-US" sz="2400" b="1" dirty="0">
                <a:solidFill>
                  <a:srgbClr val="000000"/>
                </a:solidFill>
                <a:latin typeface="Arial" pitchFamily="34" charset="0"/>
                <a:cs typeface="Arial" pitchFamily="34" charset="0"/>
              </a:rPr>
              <a:t>American Evaluation </a:t>
            </a:r>
            <a:r>
              <a:rPr lang="en-US" altLang="en-US" sz="2400" b="1" dirty="0" smtClean="0">
                <a:solidFill>
                  <a:srgbClr val="000000"/>
                </a:solidFill>
                <a:latin typeface="Arial" pitchFamily="34" charset="0"/>
                <a:cs typeface="Arial" pitchFamily="34" charset="0"/>
              </a:rPr>
              <a:t>Association</a:t>
            </a:r>
          </a:p>
          <a:p>
            <a:pPr marL="742950" lvl="1" indent="-285750">
              <a:spcBef>
                <a:spcPct val="20000"/>
              </a:spcBef>
              <a:spcAft>
                <a:spcPct val="0"/>
              </a:spcAft>
              <a:buClrTx/>
            </a:pPr>
            <a:r>
              <a:rPr lang="en-US" altLang="en-US" sz="2800" dirty="0" smtClean="0">
                <a:solidFill>
                  <a:srgbClr val="000000"/>
                </a:solidFill>
                <a:latin typeface="Arial" pitchFamily="34" charset="0"/>
                <a:cs typeface="Arial" pitchFamily="34" charset="0"/>
              </a:rPr>
              <a:t> </a:t>
            </a:r>
            <a:r>
              <a:rPr lang="en-US" altLang="en-US" sz="2000" dirty="0">
                <a:solidFill>
                  <a:srgbClr val="000000"/>
                </a:solidFill>
                <a:latin typeface="Arial" pitchFamily="34" charset="0"/>
                <a:cs typeface="Arial" pitchFamily="34" charset="0"/>
                <a:hlinkClick r:id="rId4"/>
              </a:rPr>
              <a:t>http://www.eval.org</a:t>
            </a:r>
            <a:r>
              <a:rPr lang="en-US" altLang="en-US" sz="2000" dirty="0">
                <a:solidFill>
                  <a:srgbClr val="000000"/>
                </a:solidFill>
                <a:latin typeface="Arial" pitchFamily="34" charset="0"/>
                <a:cs typeface="Arial" pitchFamily="34" charset="0"/>
              </a:rPr>
              <a:t> </a:t>
            </a:r>
          </a:p>
          <a:p>
            <a:pPr marL="342900" indent="-342900">
              <a:spcBef>
                <a:spcPct val="20000"/>
              </a:spcBef>
              <a:spcAft>
                <a:spcPct val="0"/>
              </a:spcAft>
              <a:buClrTx/>
            </a:pPr>
            <a:r>
              <a:rPr lang="en-US" altLang="en-US" sz="2400" b="1" dirty="0">
                <a:solidFill>
                  <a:srgbClr val="000000"/>
                </a:solidFill>
                <a:latin typeface="Arial" pitchFamily="34" charset="0"/>
                <a:cs typeface="Arial" pitchFamily="34" charset="0"/>
              </a:rPr>
              <a:t>The Evaluation Center</a:t>
            </a:r>
            <a:r>
              <a:rPr lang="en-US" altLang="en-US" sz="2400" dirty="0">
                <a:solidFill>
                  <a:srgbClr val="000000"/>
                </a:solidFill>
                <a:latin typeface="Arial" pitchFamily="34" charset="0"/>
                <a:cs typeface="Arial" pitchFamily="34" charset="0"/>
              </a:rPr>
              <a:t>  </a:t>
            </a:r>
          </a:p>
          <a:p>
            <a:pPr marL="742950" lvl="1" indent="-285750">
              <a:spcBef>
                <a:spcPct val="20000"/>
              </a:spcBef>
              <a:spcAft>
                <a:spcPct val="0"/>
              </a:spcAft>
              <a:buClrTx/>
            </a:pPr>
            <a:r>
              <a:rPr lang="en-US" altLang="en-US" sz="2000" dirty="0">
                <a:solidFill>
                  <a:srgbClr val="000000"/>
                </a:solidFill>
                <a:latin typeface="Arial" pitchFamily="34" charset="0"/>
                <a:cs typeface="Arial" pitchFamily="34" charset="0"/>
                <a:hlinkClick r:id="rId5"/>
              </a:rPr>
              <a:t>http://www.wmich.edu/evalctr/</a:t>
            </a:r>
            <a:r>
              <a:rPr lang="en-US" altLang="en-US" dirty="0">
                <a:solidFill>
                  <a:srgbClr val="000000"/>
                </a:solidFill>
                <a:latin typeface="Arial" pitchFamily="34" charset="0"/>
                <a:cs typeface="Arial" pitchFamily="34" charset="0"/>
              </a:rPr>
              <a:t> </a:t>
            </a:r>
          </a:p>
          <a:p>
            <a:pPr marL="342900" indent="-342900">
              <a:spcBef>
                <a:spcPct val="20000"/>
              </a:spcBef>
              <a:spcAft>
                <a:spcPct val="0"/>
              </a:spcAft>
              <a:buClrTx/>
            </a:pPr>
            <a:r>
              <a:rPr lang="en-US" altLang="en-US" sz="2400" b="1" dirty="0">
                <a:solidFill>
                  <a:srgbClr val="000000"/>
                </a:solidFill>
                <a:latin typeface="Arial" pitchFamily="34" charset="0"/>
                <a:cs typeface="Arial" pitchFamily="34" charset="0"/>
              </a:rPr>
              <a:t>Innovation Network’s Point K Learning Center</a:t>
            </a:r>
            <a:endParaRPr lang="en-US" altLang="en-US" sz="3200" dirty="0">
              <a:solidFill>
                <a:srgbClr val="000000"/>
              </a:solidFill>
              <a:latin typeface="Arial" pitchFamily="34" charset="0"/>
              <a:cs typeface="Arial" pitchFamily="34" charset="0"/>
            </a:endParaRPr>
          </a:p>
          <a:p>
            <a:pPr marL="742950" lvl="1" indent="-285750">
              <a:spcBef>
                <a:spcPct val="20000"/>
              </a:spcBef>
              <a:spcAft>
                <a:spcPct val="0"/>
              </a:spcAft>
              <a:buClrTx/>
            </a:pPr>
            <a:r>
              <a:rPr lang="en-US" altLang="en-US" sz="2800" dirty="0">
                <a:solidFill>
                  <a:srgbClr val="000000"/>
                </a:solidFill>
                <a:latin typeface="Arial" pitchFamily="34" charset="0"/>
                <a:cs typeface="Arial" pitchFamily="34" charset="0"/>
              </a:rPr>
              <a:t> </a:t>
            </a:r>
            <a:r>
              <a:rPr lang="en-US" altLang="en-US" sz="2000" dirty="0">
                <a:solidFill>
                  <a:srgbClr val="000000"/>
                </a:solidFill>
                <a:latin typeface="Arial" pitchFamily="34" charset="0"/>
                <a:cs typeface="Arial" pitchFamily="34" charset="0"/>
                <a:hlinkClick r:id="rId6"/>
              </a:rPr>
              <a:t>http://www.innonet.org</a:t>
            </a:r>
            <a:r>
              <a:rPr lang="en-US" altLang="en-US" sz="2000" dirty="0">
                <a:solidFill>
                  <a:srgbClr val="000000"/>
                </a:solidFill>
                <a:latin typeface="Arial" pitchFamily="34" charset="0"/>
                <a:cs typeface="Arial" pitchFamily="34" charset="0"/>
              </a:rPr>
              <a:t> </a:t>
            </a:r>
          </a:p>
          <a:p>
            <a:pPr marL="342900" indent="-342900">
              <a:spcBef>
                <a:spcPct val="20000"/>
              </a:spcBef>
              <a:spcAft>
                <a:spcPct val="0"/>
              </a:spcAft>
              <a:buClrTx/>
            </a:pPr>
            <a:r>
              <a:rPr lang="en-US" altLang="en-US" sz="2400" b="1" dirty="0">
                <a:solidFill>
                  <a:srgbClr val="000000"/>
                </a:solidFill>
                <a:latin typeface="Arial" pitchFamily="34" charset="0"/>
                <a:cs typeface="Arial" pitchFamily="34" charset="0"/>
              </a:rPr>
              <a:t>Digital Resources for Evaluators </a:t>
            </a:r>
          </a:p>
          <a:p>
            <a:pPr marL="742950" lvl="1" indent="-285750">
              <a:spcBef>
                <a:spcPct val="20000"/>
              </a:spcBef>
              <a:spcAft>
                <a:spcPct val="0"/>
              </a:spcAft>
              <a:buClrTx/>
            </a:pPr>
            <a:r>
              <a:rPr lang="en-US" altLang="en-US" sz="2000" dirty="0">
                <a:solidFill>
                  <a:srgbClr val="000000"/>
                </a:solidFill>
                <a:latin typeface="Arial" pitchFamily="34" charset="0"/>
                <a:cs typeface="Arial" pitchFamily="34" charset="0"/>
                <a:hlinkClick r:id="rId7"/>
              </a:rPr>
              <a:t>http://</a:t>
            </a:r>
            <a:r>
              <a:rPr lang="en-US" altLang="en-US" sz="2000" dirty="0" smtClean="0">
                <a:solidFill>
                  <a:srgbClr val="000000"/>
                </a:solidFill>
                <a:latin typeface="Arial" pitchFamily="34" charset="0"/>
                <a:cs typeface="Arial" pitchFamily="34" charset="0"/>
                <a:hlinkClick r:id="rId7"/>
              </a:rPr>
              <a:t>www.resources4evaluators.info/CommunitiesOfEvaluators.html</a:t>
            </a:r>
            <a:endParaRPr lang="en-US" altLang="en-US" sz="20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3036198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pitchFamily="34" charset="0"/>
                <a:cs typeface="Arial" pitchFamily="34" charset="0"/>
              </a:rPr>
              <a:t>Questions and Answers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486171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latin typeface="Arial" pitchFamily="34" charset="0"/>
                <a:cs typeface="Arial" pitchFamily="34" charset="0"/>
              </a:rPr>
              <a:t>What is </a:t>
            </a:r>
            <a:r>
              <a:rPr lang="en-US" altLang="en-US" dirty="0" smtClean="0">
                <a:latin typeface="Arial" pitchFamily="34" charset="0"/>
                <a:cs typeface="Arial" pitchFamily="34" charset="0"/>
              </a:rPr>
              <a:t>evaluation?</a:t>
            </a:r>
            <a:endParaRPr lang="en-US" dirty="0"/>
          </a:p>
        </p:txBody>
      </p:sp>
      <p:sp>
        <p:nvSpPr>
          <p:cNvPr id="3" name="Content Placeholder 2"/>
          <p:cNvSpPr>
            <a:spLocks noGrp="1"/>
          </p:cNvSpPr>
          <p:nvPr>
            <p:ph idx="1"/>
          </p:nvPr>
        </p:nvSpPr>
        <p:spPr/>
        <p:txBody>
          <a:bodyPr>
            <a:normAutofit/>
          </a:bodyPr>
          <a:lstStyle/>
          <a:p>
            <a:pPr>
              <a:spcAft>
                <a:spcPts val="1200"/>
              </a:spcAft>
            </a:pPr>
            <a:r>
              <a:rPr lang="en-US" sz="2400" dirty="0"/>
              <a:t>Evaluation is the use of </a:t>
            </a:r>
            <a:r>
              <a:rPr lang="en-US" sz="2400" dirty="0" smtClean="0"/>
              <a:t>research </a:t>
            </a:r>
            <a:r>
              <a:rPr lang="en-US" sz="2400" dirty="0"/>
              <a:t>methods to assess </a:t>
            </a:r>
            <a:r>
              <a:rPr lang="en-US" sz="2400" dirty="0" smtClean="0"/>
              <a:t>a program’s </a:t>
            </a:r>
            <a:r>
              <a:rPr lang="en-US" sz="2400" dirty="0"/>
              <a:t>design, </a:t>
            </a:r>
            <a:r>
              <a:rPr lang="en-US" sz="2400" dirty="0" smtClean="0"/>
              <a:t>implementation, outcomes, or impacts.</a:t>
            </a:r>
          </a:p>
          <a:p>
            <a:pPr lvl="0">
              <a:spcAft>
                <a:spcPts val="1200"/>
              </a:spcAft>
            </a:pPr>
            <a:r>
              <a:rPr lang="en-US" sz="2400" dirty="0" smtClean="0"/>
              <a:t>Evaluation looks </a:t>
            </a:r>
            <a:r>
              <a:rPr lang="en-US" sz="2400" dirty="0"/>
              <a:t>at the results of your investment of time, expertise, </a:t>
            </a:r>
            <a:r>
              <a:rPr lang="en-US" sz="2400" dirty="0" smtClean="0"/>
              <a:t>resources, </a:t>
            </a:r>
            <a:r>
              <a:rPr lang="en-US" sz="2400" dirty="0"/>
              <a:t>and energy, and compares those results with what you said you wanted to </a:t>
            </a:r>
            <a:r>
              <a:rPr lang="en-US" sz="2400" dirty="0" smtClean="0"/>
              <a:t>achieve in your program’s logic model. </a:t>
            </a:r>
            <a:endParaRPr lang="en-US" sz="2400" dirty="0"/>
          </a:p>
          <a:p>
            <a:endParaRPr lang="en-US" sz="3000" dirty="0" smtClean="0"/>
          </a:p>
          <a:p>
            <a:endParaRPr lang="en-US" dirty="0"/>
          </a:p>
        </p:txBody>
      </p:sp>
    </p:spTree>
    <p:extLst>
      <p:ext uri="{BB962C8B-B14F-4D97-AF65-F5344CB8AC3E}">
        <p14:creationId xmlns:p14="http://schemas.microsoft.com/office/powerpoint/2010/main" val="1182434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Performance measurement and program </a:t>
            </a:r>
            <a:r>
              <a:rPr lang="en-US" dirty="0"/>
              <a:t>e</a:t>
            </a:r>
            <a:r>
              <a:rPr lang="en-US" dirty="0" smtClean="0"/>
              <a:t>valuation</a:t>
            </a:r>
            <a:endParaRPr lang="en-US" dirty="0"/>
          </a:p>
        </p:txBody>
      </p:sp>
      <p:sp>
        <p:nvSpPr>
          <p:cNvPr id="3" name="Content Placeholder 2"/>
          <p:cNvSpPr>
            <a:spLocks noGrp="1"/>
          </p:cNvSpPr>
          <p:nvPr>
            <p:ph idx="1"/>
          </p:nvPr>
        </p:nvSpPr>
        <p:spPr/>
        <p:txBody>
          <a:bodyPr>
            <a:normAutofit/>
          </a:bodyPr>
          <a:lstStyle/>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766362313"/>
              </p:ext>
            </p:extLst>
          </p:nvPr>
        </p:nvGraphicFramePr>
        <p:xfrm>
          <a:off x="535578" y="1319349"/>
          <a:ext cx="8085908" cy="4751645"/>
        </p:xfrm>
        <a:graphic>
          <a:graphicData uri="http://schemas.openxmlformats.org/drawingml/2006/table">
            <a:tbl>
              <a:tblPr firstRow="1" bandRow="1">
                <a:tableStyleId>{93296810-A885-4BE3-A3E7-6D5BEEA58F35}</a:tableStyleId>
              </a:tblPr>
              <a:tblGrid>
                <a:gridCol w="3995479"/>
                <a:gridCol w="4090429"/>
              </a:tblGrid>
              <a:tr h="667325">
                <a:tc>
                  <a:txBody>
                    <a:bodyPr/>
                    <a:lstStyle/>
                    <a:p>
                      <a:pPr algn="l"/>
                      <a:r>
                        <a:rPr lang="en-US" sz="2200" dirty="0" smtClean="0">
                          <a:latin typeface="Arial" panose="020B0604020202020204" pitchFamily="34" charset="0"/>
                          <a:cs typeface="Arial" panose="020B0604020202020204" pitchFamily="34" charset="0"/>
                        </a:rPr>
                        <a:t>Performance Measurement</a:t>
                      </a:r>
                      <a:endParaRPr lang="en-US" sz="2200" dirty="0">
                        <a:latin typeface="Arial" panose="020B0604020202020204" pitchFamily="34" charset="0"/>
                        <a:cs typeface="Arial" panose="020B0604020202020204" pitchFamily="34" charset="0"/>
                      </a:endParaRPr>
                    </a:p>
                  </a:txBody>
                  <a:tcPr/>
                </a:tc>
                <a:tc>
                  <a:txBody>
                    <a:bodyPr/>
                    <a:lstStyle/>
                    <a:p>
                      <a:pPr algn="l"/>
                      <a:r>
                        <a:rPr lang="en-US" sz="2200" dirty="0" smtClean="0">
                          <a:latin typeface="Arial" panose="020B0604020202020204" pitchFamily="34" charset="0"/>
                          <a:cs typeface="Arial" panose="020B0604020202020204" pitchFamily="34" charset="0"/>
                        </a:rPr>
                        <a:t>Program</a:t>
                      </a:r>
                      <a:r>
                        <a:rPr lang="en-US" sz="2200" baseline="0" dirty="0" smtClean="0">
                          <a:latin typeface="Arial" panose="020B0604020202020204" pitchFamily="34" charset="0"/>
                          <a:cs typeface="Arial" panose="020B0604020202020204" pitchFamily="34" charset="0"/>
                        </a:rPr>
                        <a:t> Evaluation</a:t>
                      </a:r>
                      <a:endParaRPr lang="en-US" sz="2200" dirty="0">
                        <a:latin typeface="Arial" panose="020B0604020202020204" pitchFamily="34" charset="0"/>
                        <a:cs typeface="Arial" panose="020B0604020202020204" pitchFamily="34" charset="0"/>
                      </a:endParaRPr>
                    </a:p>
                  </a:txBody>
                  <a:tcPr/>
                </a:tc>
              </a:tr>
              <a:tr h="3622556">
                <a:tc>
                  <a:txBody>
                    <a:bodyPr/>
                    <a:lstStyle/>
                    <a:p>
                      <a:pPr marL="342900" marR="0"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200" kern="1200" dirty="0" smtClean="0">
                          <a:solidFill>
                            <a:schemeClr val="tx1"/>
                          </a:solidFill>
                          <a:effectLst/>
                          <a:latin typeface="Arial" panose="020B0604020202020204" pitchFamily="34" charset="0"/>
                          <a:ea typeface="+mn-ea"/>
                          <a:cs typeface="Arial" panose="020B0604020202020204" pitchFamily="34" charset="0"/>
                        </a:rPr>
                        <a:t>Ongoing monitoring and reporting of program</a:t>
                      </a:r>
                      <a:r>
                        <a:rPr lang="en-US" sz="2200" kern="1200" baseline="0" dirty="0" smtClean="0">
                          <a:solidFill>
                            <a:schemeClr val="tx1"/>
                          </a:solidFill>
                          <a:effectLst/>
                          <a:latin typeface="Arial" panose="020B0604020202020204" pitchFamily="34" charset="0"/>
                          <a:ea typeface="+mn-ea"/>
                          <a:cs typeface="Arial" panose="020B0604020202020204" pitchFamily="34" charset="0"/>
                        </a:rPr>
                        <a:t> accomplishments and progress</a:t>
                      </a:r>
                      <a:endParaRPr lang="en-US" sz="2200" kern="1200" dirty="0" smtClean="0">
                        <a:solidFill>
                          <a:schemeClr val="tx1"/>
                        </a:solidFill>
                        <a:effectLst/>
                        <a:latin typeface="Arial" panose="020B0604020202020204" pitchFamily="34" charset="0"/>
                        <a:ea typeface="+mn-ea"/>
                        <a:cs typeface="Arial" panose="020B0604020202020204" pitchFamily="34" charset="0"/>
                      </a:endParaRPr>
                    </a:p>
                    <a:p>
                      <a:pPr marL="342900" marR="0"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200" kern="1200" baseline="0" dirty="0" smtClean="0">
                          <a:solidFill>
                            <a:schemeClr val="tx1"/>
                          </a:solidFill>
                          <a:effectLst/>
                          <a:latin typeface="Arial" panose="020B0604020202020204" pitchFamily="34" charset="0"/>
                          <a:ea typeface="+mn-ea"/>
                          <a:cs typeface="Arial" panose="020B0604020202020204" pitchFamily="34" charset="0"/>
                        </a:rPr>
                        <a:t>Explains what level of performance is achieved by the program </a:t>
                      </a:r>
                    </a:p>
                  </a:txBody>
                  <a:tcPr/>
                </a:tc>
                <a:tc>
                  <a:txBody>
                    <a:bodyPr/>
                    <a:lstStyle/>
                    <a:p>
                      <a:pPr marL="285750" lvl="0" indent="-285750">
                        <a:spcAft>
                          <a:spcPts val="1200"/>
                        </a:spcAft>
                        <a:buFont typeface="Arial" panose="020B0604020202020204" pitchFamily="34" charset="0"/>
                        <a:buChar char="•"/>
                      </a:pPr>
                      <a:r>
                        <a:rPr lang="en-US" sz="2200" kern="1200" dirty="0" smtClean="0">
                          <a:solidFill>
                            <a:schemeClr val="tx1"/>
                          </a:solidFill>
                          <a:effectLst/>
                          <a:latin typeface="Arial" panose="020B0604020202020204" pitchFamily="34" charset="0"/>
                          <a:ea typeface="+mn-ea"/>
                          <a:cs typeface="Arial" panose="020B0604020202020204" pitchFamily="34" charset="0"/>
                        </a:rPr>
                        <a:t>In</a:t>
                      </a:r>
                      <a:r>
                        <a:rPr lang="en-US" sz="2200" kern="1200" baseline="0" dirty="0" smtClean="0">
                          <a:solidFill>
                            <a:schemeClr val="tx1"/>
                          </a:solidFill>
                          <a:effectLst/>
                          <a:latin typeface="Arial" panose="020B0604020202020204" pitchFamily="34" charset="0"/>
                          <a:ea typeface="+mn-ea"/>
                          <a:cs typeface="Arial" panose="020B0604020202020204" pitchFamily="34" charset="0"/>
                        </a:rPr>
                        <a:t>-depth r</a:t>
                      </a:r>
                      <a:r>
                        <a:rPr lang="en-US" sz="2200" kern="1200" dirty="0" smtClean="0">
                          <a:solidFill>
                            <a:schemeClr val="tx1"/>
                          </a:solidFill>
                          <a:effectLst/>
                          <a:latin typeface="Arial" panose="020B0604020202020204" pitchFamily="34" charset="0"/>
                          <a:ea typeface="+mn-ea"/>
                          <a:cs typeface="Arial" panose="020B0604020202020204" pitchFamily="34" charset="0"/>
                        </a:rPr>
                        <a:t>esearch activity conducted periodically or on an ad-hoc basis</a:t>
                      </a:r>
                    </a:p>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200" kern="1200" dirty="0" smtClean="0">
                          <a:solidFill>
                            <a:schemeClr val="tx1"/>
                          </a:solidFill>
                          <a:effectLst/>
                          <a:latin typeface="Arial" panose="020B0604020202020204" pitchFamily="34" charset="0"/>
                          <a:ea typeface="+mn-ea"/>
                          <a:cs typeface="Arial" panose="020B0604020202020204" pitchFamily="34" charset="0"/>
                        </a:rPr>
                        <a:t>Answers </a:t>
                      </a:r>
                      <a:r>
                        <a:rPr lang="en-US" sz="2200" kern="1200" baseline="0" dirty="0" smtClean="0">
                          <a:solidFill>
                            <a:schemeClr val="tx1"/>
                          </a:solidFill>
                          <a:effectLst/>
                          <a:latin typeface="Arial" panose="020B0604020202020204" pitchFamily="34" charset="0"/>
                          <a:ea typeface="+mn-ea"/>
                          <a:cs typeface="Arial" panose="020B0604020202020204" pitchFamily="34" charset="0"/>
                        </a:rPr>
                        <a:t>questions or tests hypotheses about program processes and/or outcomes</a:t>
                      </a:r>
                      <a:endParaRPr lang="en-US" sz="2200" b="0" i="0" kern="1200" dirty="0" smtClean="0">
                        <a:solidFill>
                          <a:schemeClr val="dk1"/>
                        </a:solidFill>
                        <a:effectLst/>
                        <a:latin typeface="+mn-lt"/>
                        <a:ea typeface="+mn-ea"/>
                        <a:cs typeface="+mn-cs"/>
                      </a:endParaRPr>
                    </a:p>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200" kern="1200" baseline="0" dirty="0" smtClean="0">
                          <a:solidFill>
                            <a:schemeClr val="tx1"/>
                          </a:solidFill>
                          <a:effectLst/>
                          <a:latin typeface="Arial" panose="020B0604020202020204" pitchFamily="34" charset="0"/>
                          <a:ea typeface="+mn-ea"/>
                          <a:cs typeface="Arial" panose="020B0604020202020204" pitchFamily="34" charset="0"/>
                        </a:rPr>
                        <a:t>Used to assess whether or not a program works as expected and why (e.g., did the program cause the observed changes?)</a:t>
                      </a:r>
                    </a:p>
                  </a:txBody>
                  <a:tcPr/>
                </a:tc>
              </a:tr>
            </a:tbl>
          </a:graphicData>
        </a:graphic>
      </p:graphicFrame>
    </p:spTree>
    <p:extLst>
      <p:ext uri="{BB962C8B-B14F-4D97-AF65-F5344CB8AC3E}">
        <p14:creationId xmlns:p14="http://schemas.microsoft.com/office/powerpoint/2010/main" val="2218928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758453294"/>
              </p:ext>
            </p:extLst>
          </p:nvPr>
        </p:nvGraphicFramePr>
        <p:xfrm>
          <a:off x="152400" y="1323700"/>
          <a:ext cx="88392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327025" y="3287713"/>
            <a:ext cx="1295400" cy="1295400"/>
          </a:xfrm>
          <a:prstGeom prst="rect">
            <a:avLst/>
          </a:prstGeom>
          <a:solidFill>
            <a:srgbClr val="9E245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spcBef>
                <a:spcPct val="20000"/>
              </a:spcBef>
              <a:spcAft>
                <a:spcPct val="40000"/>
              </a:spcAft>
              <a:buClr>
                <a:srgbClr val="4F81BD"/>
              </a:buClr>
              <a:buSzPct val="70000"/>
              <a:buFont typeface="Wingdings" pitchFamily="-111" charset="2"/>
              <a:buNone/>
              <a:defRPr/>
            </a:pPr>
            <a:r>
              <a:rPr lang="en-US" sz="1200" b="1" dirty="0">
                <a:solidFill>
                  <a:prstClr val="white"/>
                </a:solidFill>
                <a:ea typeface="ＭＳ Ｐゴシック" pitchFamily="-111" charset="-128"/>
                <a:cs typeface="Arial" charset="0"/>
                <a:sym typeface="Bookshelf Symbol 7" pitchFamily="-111" charset="2"/>
              </a:rPr>
              <a:t>Identify a strong program design</a:t>
            </a:r>
          </a:p>
        </p:txBody>
      </p:sp>
      <p:sp>
        <p:nvSpPr>
          <p:cNvPr id="6" name="Rectangle 5"/>
          <p:cNvSpPr/>
          <p:nvPr/>
        </p:nvSpPr>
        <p:spPr>
          <a:xfrm>
            <a:off x="7467600" y="1635125"/>
            <a:ext cx="1633538" cy="1284288"/>
          </a:xfrm>
          <a:prstGeom prst="rect">
            <a:avLst/>
          </a:prstGeom>
          <a:solidFill>
            <a:srgbClr val="9E245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spcBef>
                <a:spcPct val="20000"/>
              </a:spcBef>
              <a:spcAft>
                <a:spcPct val="40000"/>
              </a:spcAft>
              <a:buClr>
                <a:srgbClr val="4F81BD"/>
              </a:buClr>
              <a:buSzPct val="70000"/>
              <a:buFont typeface="Wingdings" pitchFamily="-111" charset="2"/>
              <a:buNone/>
              <a:defRPr/>
            </a:pPr>
            <a:r>
              <a:rPr lang="en-US" sz="1200" b="1" dirty="0">
                <a:solidFill>
                  <a:prstClr val="white"/>
                </a:solidFill>
                <a:ea typeface="ＭＳ Ｐゴシック" pitchFamily="-111" charset="-128"/>
                <a:cs typeface="Arial" charset="0"/>
                <a:sym typeface="Bookshelf Symbol 7" pitchFamily="-111" charset="2"/>
              </a:rPr>
              <a:t>Attain strong evidence of positive program outcomes</a:t>
            </a:r>
          </a:p>
        </p:txBody>
      </p:sp>
      <p:sp>
        <p:nvSpPr>
          <p:cNvPr id="7" name="Rectangle 6"/>
          <p:cNvSpPr/>
          <p:nvPr/>
        </p:nvSpPr>
        <p:spPr>
          <a:xfrm>
            <a:off x="3790950" y="2389188"/>
            <a:ext cx="1252538" cy="1295400"/>
          </a:xfrm>
          <a:prstGeom prst="rect">
            <a:avLst/>
          </a:prstGeom>
          <a:solidFill>
            <a:srgbClr val="9E245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spcBef>
                <a:spcPct val="20000"/>
              </a:spcBef>
              <a:spcAft>
                <a:spcPct val="40000"/>
              </a:spcAft>
              <a:buClr>
                <a:srgbClr val="4F81BD"/>
              </a:buClr>
              <a:buSzPct val="70000"/>
              <a:buFont typeface="Wingdings" pitchFamily="-111" charset="2"/>
              <a:buNone/>
              <a:defRPr/>
            </a:pPr>
            <a:r>
              <a:rPr lang="en-US" sz="1200" b="1" dirty="0">
                <a:solidFill>
                  <a:prstClr val="white"/>
                </a:solidFill>
                <a:ea typeface="ＭＳ Ｐゴシック" pitchFamily="-111" charset="-128"/>
                <a:cs typeface="Arial" charset="0"/>
                <a:sym typeface="Bookshelf Symbol 7" pitchFamily="-111" charset="2"/>
              </a:rPr>
              <a:t>Assess program’s outcomes</a:t>
            </a:r>
          </a:p>
        </p:txBody>
      </p:sp>
      <p:sp>
        <p:nvSpPr>
          <p:cNvPr id="8" name="Rectangle 7"/>
          <p:cNvSpPr/>
          <p:nvPr/>
        </p:nvSpPr>
        <p:spPr>
          <a:xfrm>
            <a:off x="2062163" y="2778125"/>
            <a:ext cx="1306512" cy="1295400"/>
          </a:xfrm>
          <a:prstGeom prst="rect">
            <a:avLst/>
          </a:prstGeom>
          <a:solidFill>
            <a:srgbClr val="9E245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spcBef>
                <a:spcPct val="20000"/>
              </a:spcBef>
              <a:spcAft>
                <a:spcPct val="40000"/>
              </a:spcAft>
              <a:buClr>
                <a:srgbClr val="4F81BD"/>
              </a:buClr>
              <a:buSzPct val="70000"/>
              <a:buFont typeface="Wingdings" pitchFamily="-111" charset="2"/>
              <a:buNone/>
              <a:defRPr/>
            </a:pPr>
            <a:r>
              <a:rPr lang="en-US" sz="1200" b="1" dirty="0">
                <a:solidFill>
                  <a:prstClr val="white"/>
                </a:solidFill>
                <a:ea typeface="ＭＳ Ｐゴシック" pitchFamily="-111" charset="-128"/>
                <a:sym typeface="Bookshelf Symbol 7" pitchFamily="-111" charset="2"/>
              </a:rPr>
              <a:t>Ensure effective implementation</a:t>
            </a:r>
          </a:p>
        </p:txBody>
      </p:sp>
      <p:sp>
        <p:nvSpPr>
          <p:cNvPr id="9" name="Rectangle 8"/>
          <p:cNvSpPr/>
          <p:nvPr/>
        </p:nvSpPr>
        <p:spPr>
          <a:xfrm>
            <a:off x="5673725" y="1992313"/>
            <a:ext cx="1295400" cy="1295400"/>
          </a:xfrm>
          <a:prstGeom prst="rect">
            <a:avLst/>
          </a:prstGeom>
          <a:solidFill>
            <a:srgbClr val="9E245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spcBef>
                <a:spcPct val="20000"/>
              </a:spcBef>
              <a:spcAft>
                <a:spcPct val="40000"/>
              </a:spcAft>
              <a:buClr>
                <a:srgbClr val="4F81BD"/>
              </a:buClr>
              <a:buSzPct val="70000"/>
              <a:defRPr/>
            </a:pPr>
            <a:r>
              <a:rPr lang="en-US" sz="1200" b="1" dirty="0">
                <a:solidFill>
                  <a:prstClr val="white"/>
                </a:solidFill>
                <a:ea typeface="ＭＳ Ｐゴシック" pitchFamily="-111" charset="-128"/>
                <a:cs typeface="Arial" charset="0"/>
                <a:sym typeface="Bookshelf Symbol 7" pitchFamily="-111" charset="2"/>
              </a:rPr>
              <a:t>Obtain evidence  of positive program outcomes</a:t>
            </a:r>
          </a:p>
        </p:txBody>
      </p:sp>
      <p:sp>
        <p:nvSpPr>
          <p:cNvPr id="13" name="Shape 12"/>
          <p:cNvSpPr/>
          <p:nvPr/>
        </p:nvSpPr>
        <p:spPr>
          <a:xfrm>
            <a:off x="174625" y="457200"/>
            <a:ext cx="8816975" cy="3016250"/>
          </a:xfrm>
          <a:prstGeom prst="swooshArrow">
            <a:avLst>
              <a:gd name="adj1" fmla="val 25000"/>
              <a:gd name="adj2" fmla="val 24700"/>
            </a:avLst>
          </a:prstGeom>
          <a:solidFill>
            <a:schemeClr val="accent4">
              <a:lumMod val="75000"/>
            </a:schemeClr>
          </a:solidFill>
          <a:ln>
            <a:solidFill>
              <a:schemeClr val="bg1"/>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5305" name="Title 1"/>
          <p:cNvSpPr txBox="1">
            <a:spLocks/>
          </p:cNvSpPr>
          <p:nvPr/>
        </p:nvSpPr>
        <p:spPr bwMode="auto">
          <a:xfrm>
            <a:off x="152400" y="0"/>
            <a:ext cx="899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914400" eaLnBrk="1" fontAlgn="base" hangingPunct="1">
              <a:spcBef>
                <a:spcPct val="0"/>
              </a:spcBef>
              <a:spcAft>
                <a:spcPct val="0"/>
              </a:spcAft>
              <a:defRPr/>
            </a:pPr>
            <a:r>
              <a:rPr lang="en-US" sz="3200" b="1" dirty="0">
                <a:solidFill>
                  <a:prstClr val="white"/>
                </a:solidFill>
                <a:latin typeface="Calibri"/>
              </a:rPr>
              <a:t>Building Evidence of Effectiveness</a:t>
            </a:r>
          </a:p>
        </p:txBody>
      </p:sp>
      <p:sp>
        <p:nvSpPr>
          <p:cNvPr id="16" name="Flowchart: Connector 15"/>
          <p:cNvSpPr/>
          <p:nvPr/>
        </p:nvSpPr>
        <p:spPr>
          <a:xfrm>
            <a:off x="1066800" y="2667000"/>
            <a:ext cx="182563" cy="182563"/>
          </a:xfrm>
          <a:prstGeom prst="flowChartConnector">
            <a:avLst/>
          </a:prstGeom>
        </p:spPr>
        <p:style>
          <a:lnRef idx="3">
            <a:schemeClr val="lt1"/>
          </a:lnRef>
          <a:fillRef idx="1">
            <a:schemeClr val="accent4"/>
          </a:fillRef>
          <a:effectRef idx="1">
            <a:schemeClr val="accent4"/>
          </a:effectRef>
          <a:fontRef idx="minor">
            <a:schemeClr val="lt1"/>
          </a:fontRef>
        </p:style>
        <p:txBody>
          <a:bodyPr anchor="ctr"/>
          <a:lstStyle/>
          <a:p>
            <a:pPr algn="ctr" defTabSz="914400">
              <a:defRPr/>
            </a:pPr>
            <a:endParaRPr lang="en-US">
              <a:solidFill>
                <a:prstClr val="white"/>
              </a:solidFill>
            </a:endParaRPr>
          </a:p>
        </p:txBody>
      </p:sp>
      <p:sp>
        <p:nvSpPr>
          <p:cNvPr id="17" name="TextBox 16"/>
          <p:cNvSpPr txBox="1"/>
          <p:nvPr/>
        </p:nvSpPr>
        <p:spPr>
          <a:xfrm>
            <a:off x="174625" y="2133600"/>
            <a:ext cx="1074738" cy="584200"/>
          </a:xfrm>
          <a:prstGeom prst="rect">
            <a:avLst/>
          </a:prstGeom>
          <a:noFill/>
        </p:spPr>
        <p:txBody>
          <a:bodyPr>
            <a:spAutoFit/>
          </a:bodyPr>
          <a:lstStyle/>
          <a:p>
            <a:pPr defTabSz="914400">
              <a:defRPr/>
            </a:pPr>
            <a:r>
              <a:rPr lang="en-US" sz="1600" b="1" i="1" dirty="0">
                <a:solidFill>
                  <a:prstClr val="black"/>
                </a:solidFill>
              </a:rPr>
              <a:t>Evidence Informed</a:t>
            </a:r>
          </a:p>
        </p:txBody>
      </p:sp>
      <p:sp>
        <p:nvSpPr>
          <p:cNvPr id="18" name="Flowchart: Connector 17"/>
          <p:cNvSpPr/>
          <p:nvPr/>
        </p:nvSpPr>
        <p:spPr>
          <a:xfrm>
            <a:off x="3867150" y="1635125"/>
            <a:ext cx="282575" cy="280988"/>
          </a:xfrm>
          <a:prstGeom prst="flowChartConnector">
            <a:avLst/>
          </a:prstGeom>
        </p:spPr>
        <p:style>
          <a:lnRef idx="3">
            <a:schemeClr val="lt1"/>
          </a:lnRef>
          <a:fillRef idx="1">
            <a:schemeClr val="accent4"/>
          </a:fillRef>
          <a:effectRef idx="1">
            <a:schemeClr val="accent4"/>
          </a:effectRef>
          <a:fontRef idx="minor">
            <a:schemeClr val="lt1"/>
          </a:fontRef>
        </p:style>
        <p:txBody>
          <a:bodyPr anchor="ctr"/>
          <a:lstStyle/>
          <a:p>
            <a:pPr algn="ctr" defTabSz="914400">
              <a:defRPr/>
            </a:pPr>
            <a:endParaRPr lang="en-US">
              <a:solidFill>
                <a:prstClr val="white"/>
              </a:solidFill>
            </a:endParaRPr>
          </a:p>
        </p:txBody>
      </p:sp>
      <p:sp>
        <p:nvSpPr>
          <p:cNvPr id="19" name="Flowchart: Connector 18"/>
          <p:cNvSpPr/>
          <p:nvPr/>
        </p:nvSpPr>
        <p:spPr>
          <a:xfrm>
            <a:off x="6858000" y="1143000"/>
            <a:ext cx="381000" cy="381000"/>
          </a:xfrm>
          <a:prstGeom prst="flowChartConnector">
            <a:avLst/>
          </a:prstGeom>
        </p:spPr>
        <p:style>
          <a:lnRef idx="3">
            <a:schemeClr val="lt1"/>
          </a:lnRef>
          <a:fillRef idx="1">
            <a:schemeClr val="accent4"/>
          </a:fillRef>
          <a:effectRef idx="1">
            <a:schemeClr val="accent4"/>
          </a:effectRef>
          <a:fontRef idx="minor">
            <a:schemeClr val="lt1"/>
          </a:fontRef>
        </p:style>
        <p:txBody>
          <a:bodyPr anchor="ctr"/>
          <a:lstStyle/>
          <a:p>
            <a:pPr algn="ctr" defTabSz="914400">
              <a:defRPr/>
            </a:pPr>
            <a:endParaRPr lang="en-US">
              <a:solidFill>
                <a:prstClr val="white"/>
              </a:solidFill>
            </a:endParaRPr>
          </a:p>
        </p:txBody>
      </p:sp>
      <p:sp>
        <p:nvSpPr>
          <p:cNvPr id="20" name="TextBox 19"/>
          <p:cNvSpPr txBox="1"/>
          <p:nvPr/>
        </p:nvSpPr>
        <p:spPr>
          <a:xfrm>
            <a:off x="7467600" y="939800"/>
            <a:ext cx="1074738" cy="584200"/>
          </a:xfrm>
          <a:prstGeom prst="rect">
            <a:avLst/>
          </a:prstGeom>
          <a:noFill/>
        </p:spPr>
        <p:txBody>
          <a:bodyPr>
            <a:spAutoFit/>
          </a:bodyPr>
          <a:lstStyle/>
          <a:p>
            <a:pPr defTabSz="914400">
              <a:defRPr/>
            </a:pPr>
            <a:r>
              <a:rPr lang="en-US" sz="1600" b="1" i="1" dirty="0">
                <a:solidFill>
                  <a:prstClr val="white"/>
                </a:solidFill>
              </a:rPr>
              <a:t>Evidence Based</a:t>
            </a:r>
          </a:p>
        </p:txBody>
      </p:sp>
      <p:sp>
        <p:nvSpPr>
          <p:cNvPr id="15" name="TextBox 14"/>
          <p:cNvSpPr txBox="1"/>
          <p:nvPr/>
        </p:nvSpPr>
        <p:spPr>
          <a:xfrm>
            <a:off x="391887" y="4978400"/>
            <a:ext cx="1571384" cy="430887"/>
          </a:xfrm>
          <a:prstGeom prst="rect">
            <a:avLst/>
          </a:prstGeom>
          <a:noFill/>
        </p:spPr>
        <p:txBody>
          <a:bodyPr wrap="square" rtlCol="0">
            <a:spAutoFit/>
          </a:bodyPr>
          <a:lstStyle/>
          <a:p>
            <a:r>
              <a:rPr lang="en-US" sz="1100" b="1" i="1" dirty="0">
                <a:latin typeface="+mj-lt"/>
              </a:rPr>
              <a:t>Gather </a:t>
            </a:r>
            <a:r>
              <a:rPr lang="en-US" sz="1100" b="1" i="1" dirty="0" smtClean="0">
                <a:latin typeface="+mj-lt"/>
              </a:rPr>
              <a:t>evidence</a:t>
            </a:r>
          </a:p>
          <a:p>
            <a:r>
              <a:rPr lang="en-US" sz="1100" b="1" i="1" dirty="0" smtClean="0">
                <a:latin typeface="+mj-lt"/>
              </a:rPr>
              <a:t>Develop logic model</a:t>
            </a:r>
            <a:endParaRPr lang="en-US" sz="1100" b="1" i="1" dirty="0">
              <a:latin typeface="+mj-lt"/>
            </a:endParaRPr>
          </a:p>
        </p:txBody>
      </p:sp>
      <p:sp>
        <p:nvSpPr>
          <p:cNvPr id="21" name="TextBox 20"/>
          <p:cNvSpPr txBox="1"/>
          <p:nvPr/>
        </p:nvSpPr>
        <p:spPr>
          <a:xfrm>
            <a:off x="5844373" y="3684588"/>
            <a:ext cx="1151646" cy="261610"/>
          </a:xfrm>
          <a:prstGeom prst="rect">
            <a:avLst/>
          </a:prstGeom>
          <a:noFill/>
        </p:spPr>
        <p:txBody>
          <a:bodyPr wrap="square" rtlCol="0">
            <a:spAutoFit/>
          </a:bodyPr>
          <a:lstStyle/>
          <a:p>
            <a:r>
              <a:rPr lang="en-US" sz="1100" b="1" i="1" dirty="0" smtClean="0">
                <a:latin typeface="+mj-lt"/>
              </a:rPr>
              <a:t>Evaluation</a:t>
            </a:r>
            <a:endParaRPr lang="en-US" sz="1100" b="1" i="1" dirty="0">
              <a:latin typeface="+mj-lt"/>
            </a:endParaRPr>
          </a:p>
        </p:txBody>
      </p:sp>
      <p:sp>
        <p:nvSpPr>
          <p:cNvPr id="22" name="TextBox 21"/>
          <p:cNvSpPr txBox="1"/>
          <p:nvPr/>
        </p:nvSpPr>
        <p:spPr>
          <a:xfrm>
            <a:off x="7570079" y="3221715"/>
            <a:ext cx="1151646" cy="261610"/>
          </a:xfrm>
          <a:prstGeom prst="rect">
            <a:avLst/>
          </a:prstGeom>
          <a:noFill/>
        </p:spPr>
        <p:txBody>
          <a:bodyPr wrap="square" rtlCol="0">
            <a:spAutoFit/>
          </a:bodyPr>
          <a:lstStyle/>
          <a:p>
            <a:r>
              <a:rPr lang="en-US" sz="1100" b="1" i="1" dirty="0" smtClean="0">
                <a:latin typeface="+mj-lt"/>
              </a:rPr>
              <a:t>Evaluation</a:t>
            </a:r>
            <a:endParaRPr lang="en-US" sz="1100" b="1" i="1" dirty="0">
              <a:latin typeface="+mj-lt"/>
            </a:endParaRPr>
          </a:p>
        </p:txBody>
      </p:sp>
    </p:spTree>
    <p:extLst>
      <p:ext uri="{BB962C8B-B14F-4D97-AF65-F5344CB8AC3E}">
        <p14:creationId xmlns:p14="http://schemas.microsoft.com/office/powerpoint/2010/main" val="9421792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pitchFamily="34" charset="0"/>
                <a:cs typeface="Arial" pitchFamily="34" charset="0"/>
              </a:rPr>
              <a:t>What is evaluation design?</a:t>
            </a:r>
            <a:endParaRPr lang="en-US" dirty="0"/>
          </a:p>
        </p:txBody>
      </p:sp>
      <p:sp>
        <p:nvSpPr>
          <p:cNvPr id="3" name="Content Placeholder 2"/>
          <p:cNvSpPr>
            <a:spLocks noGrp="1"/>
          </p:cNvSpPr>
          <p:nvPr>
            <p:ph idx="1"/>
          </p:nvPr>
        </p:nvSpPr>
        <p:spPr/>
        <p:txBody>
          <a:bodyPr>
            <a:normAutofit/>
          </a:bodyPr>
          <a:lstStyle/>
          <a:p>
            <a:pPr>
              <a:spcAft>
                <a:spcPts val="1200"/>
              </a:spcAft>
            </a:pPr>
            <a:r>
              <a:rPr lang="en-US" sz="2400" dirty="0"/>
              <a:t>Evaluation </a:t>
            </a:r>
            <a:r>
              <a:rPr lang="en-US" sz="2400" dirty="0" smtClean="0"/>
              <a:t>design </a:t>
            </a:r>
            <a:r>
              <a:rPr lang="en-US" sz="2400" dirty="0"/>
              <a:t>is the structure that provides </a:t>
            </a:r>
            <a:r>
              <a:rPr lang="en-US" sz="2400" dirty="0" smtClean="0"/>
              <a:t>information </a:t>
            </a:r>
            <a:r>
              <a:rPr lang="en-US" sz="2400" dirty="0"/>
              <a:t>to answer </a:t>
            </a:r>
            <a:r>
              <a:rPr lang="en-US" sz="2400" dirty="0" smtClean="0"/>
              <a:t>questions you have about </a:t>
            </a:r>
            <a:r>
              <a:rPr lang="en-US" sz="2400" dirty="0"/>
              <a:t>your </a:t>
            </a:r>
            <a:r>
              <a:rPr lang="en-US" sz="2400" dirty="0" smtClean="0"/>
              <a:t>program. Evaluation design means thinking about:</a:t>
            </a:r>
            <a:endParaRPr lang="en-US" sz="2400" dirty="0"/>
          </a:p>
          <a:p>
            <a:pPr lvl="1">
              <a:spcAft>
                <a:spcPts val="1200"/>
              </a:spcAft>
            </a:pPr>
            <a:r>
              <a:rPr lang="en-US" sz="2000" dirty="0"/>
              <a:t>Why conduct an </a:t>
            </a:r>
            <a:r>
              <a:rPr lang="en-US" sz="2000" dirty="0" smtClean="0"/>
              <a:t>evaluation</a:t>
            </a:r>
          </a:p>
          <a:p>
            <a:pPr lvl="1">
              <a:spcAft>
                <a:spcPts val="1200"/>
              </a:spcAft>
            </a:pPr>
            <a:r>
              <a:rPr lang="en-US" sz="2000" dirty="0" smtClean="0"/>
              <a:t>What to measure</a:t>
            </a:r>
            <a:endParaRPr lang="en-US" sz="2000" dirty="0"/>
          </a:p>
          <a:p>
            <a:pPr lvl="1">
              <a:spcAft>
                <a:spcPts val="1200"/>
              </a:spcAft>
            </a:pPr>
            <a:r>
              <a:rPr lang="en-US" sz="2000" dirty="0" smtClean="0"/>
              <a:t>Who </a:t>
            </a:r>
            <a:r>
              <a:rPr lang="en-US" sz="2000" dirty="0"/>
              <a:t>to include in the evaluation (e.g. all </a:t>
            </a:r>
            <a:r>
              <a:rPr lang="en-US" sz="2000" dirty="0" smtClean="0"/>
              <a:t>beneficiaries </a:t>
            </a:r>
            <a:r>
              <a:rPr lang="en-US" sz="2000" dirty="0"/>
              <a:t>or a sample)</a:t>
            </a:r>
          </a:p>
          <a:p>
            <a:pPr lvl="1">
              <a:spcAft>
                <a:spcPts val="1200"/>
              </a:spcAft>
            </a:pPr>
            <a:r>
              <a:rPr lang="en-US" sz="2000" dirty="0"/>
              <a:t>When and how often </a:t>
            </a:r>
            <a:r>
              <a:rPr lang="en-US" sz="2000" dirty="0" smtClean="0"/>
              <a:t>data </a:t>
            </a:r>
            <a:r>
              <a:rPr lang="en-US" sz="2000" dirty="0"/>
              <a:t>will be collected</a:t>
            </a:r>
          </a:p>
          <a:p>
            <a:pPr lvl="1">
              <a:spcAft>
                <a:spcPts val="1200"/>
              </a:spcAft>
            </a:pPr>
            <a:r>
              <a:rPr lang="en-US" sz="2000" dirty="0"/>
              <a:t>What methods will be used to collect </a:t>
            </a:r>
            <a:r>
              <a:rPr lang="en-US" sz="2000" dirty="0" smtClean="0"/>
              <a:t>data</a:t>
            </a:r>
            <a:endParaRPr lang="en-US" sz="2000" dirty="0"/>
          </a:p>
          <a:p>
            <a:pPr lvl="1">
              <a:spcAft>
                <a:spcPts val="1200"/>
              </a:spcAft>
            </a:pPr>
            <a:r>
              <a:rPr lang="en-US" sz="2000" dirty="0"/>
              <a:t>Whether comparison with another group is appropriate and feasible</a:t>
            </a:r>
          </a:p>
          <a:p>
            <a:pPr>
              <a:spcAft>
                <a:spcPts val="1200"/>
              </a:spcAft>
            </a:pPr>
            <a:r>
              <a:rPr lang="en-US" sz="2400" dirty="0" smtClean="0"/>
              <a:t>The </a:t>
            </a:r>
            <a:r>
              <a:rPr lang="en-US" sz="2400" dirty="0"/>
              <a:t>evaluation design </a:t>
            </a:r>
            <a:r>
              <a:rPr lang="en-US" sz="2400" dirty="0" smtClean="0"/>
              <a:t>you choose </a:t>
            </a:r>
            <a:r>
              <a:rPr lang="en-US" sz="2400" dirty="0"/>
              <a:t>depends on what kinds of questions your evaluation is meant to </a:t>
            </a:r>
            <a:r>
              <a:rPr lang="en-US" sz="2400" dirty="0" smtClean="0"/>
              <a:t>answer.</a:t>
            </a:r>
            <a:endParaRPr lang="en-US" sz="2400" dirty="0"/>
          </a:p>
          <a:p>
            <a:endParaRPr lang="en-US" dirty="0"/>
          </a:p>
        </p:txBody>
      </p:sp>
    </p:spTree>
    <p:extLst>
      <p:ext uri="{BB962C8B-B14F-4D97-AF65-F5344CB8AC3E}">
        <p14:creationId xmlns:p14="http://schemas.microsoft.com/office/powerpoint/2010/main" val="285658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t>
            </a:r>
            <a:r>
              <a:rPr lang="en-US" dirty="0"/>
              <a:t>considerations in selecting a design</a:t>
            </a:r>
          </a:p>
        </p:txBody>
      </p:sp>
      <p:sp>
        <p:nvSpPr>
          <p:cNvPr id="3" name="Content Placeholder 2"/>
          <p:cNvSpPr>
            <a:spLocks noGrp="1"/>
          </p:cNvSpPr>
          <p:nvPr>
            <p:ph idx="1"/>
          </p:nvPr>
        </p:nvSpPr>
        <p:spPr/>
        <p:txBody>
          <a:bodyPr/>
          <a:lstStyle/>
          <a:p>
            <a:pPr marL="0" indent="0">
              <a:spcAft>
                <a:spcPts val="1200"/>
              </a:spcAft>
              <a:buNone/>
            </a:pPr>
            <a:r>
              <a:rPr lang="en-US" dirty="0"/>
              <a:t>The appropriate design will largely depend upon:</a:t>
            </a:r>
          </a:p>
          <a:p>
            <a:pPr lvl="1">
              <a:spcAft>
                <a:spcPts val="1200"/>
              </a:spcAft>
              <a:buFont typeface="Arial" panose="020B0604020202020204" pitchFamily="34" charset="0"/>
              <a:buChar char="•"/>
            </a:pPr>
            <a:r>
              <a:rPr lang="en-US" dirty="0" smtClean="0"/>
              <a:t>Your program model</a:t>
            </a:r>
          </a:p>
          <a:p>
            <a:pPr lvl="1">
              <a:spcAft>
                <a:spcPts val="1200"/>
              </a:spcAft>
              <a:buFont typeface="Arial" panose="020B0604020202020204" pitchFamily="34" charset="0"/>
              <a:buChar char="•"/>
            </a:pPr>
            <a:r>
              <a:rPr lang="en-US" dirty="0" smtClean="0"/>
              <a:t>The primary purpose </a:t>
            </a:r>
            <a:r>
              <a:rPr lang="en-US" dirty="0"/>
              <a:t>or goal of the </a:t>
            </a:r>
            <a:r>
              <a:rPr lang="en-US" dirty="0" smtClean="0"/>
              <a:t>evaluation</a:t>
            </a:r>
            <a:endParaRPr lang="en-US" dirty="0"/>
          </a:p>
          <a:p>
            <a:pPr lvl="1">
              <a:spcAft>
                <a:spcPts val="1200"/>
              </a:spcAft>
              <a:buFont typeface="Arial" panose="020B0604020202020204" pitchFamily="34" charset="0"/>
              <a:buChar char="•"/>
            </a:pPr>
            <a:r>
              <a:rPr lang="en-US" dirty="0" smtClean="0"/>
              <a:t>The </a:t>
            </a:r>
            <a:r>
              <a:rPr lang="en-US" dirty="0"/>
              <a:t>specific question(s) the evaluation </a:t>
            </a:r>
            <a:r>
              <a:rPr lang="en-US" dirty="0" smtClean="0"/>
              <a:t>will address</a:t>
            </a:r>
          </a:p>
          <a:p>
            <a:pPr lvl="1">
              <a:spcAft>
                <a:spcPts val="1200"/>
              </a:spcAft>
              <a:buFont typeface="Arial" panose="020B0604020202020204" pitchFamily="34" charset="0"/>
              <a:buChar char="•"/>
            </a:pPr>
            <a:r>
              <a:rPr lang="en-US" dirty="0"/>
              <a:t>R</a:t>
            </a:r>
            <a:r>
              <a:rPr lang="en-US" dirty="0" smtClean="0"/>
              <a:t>esources </a:t>
            </a:r>
            <a:r>
              <a:rPr lang="en-US" dirty="0"/>
              <a:t>available for the </a:t>
            </a:r>
            <a:r>
              <a:rPr lang="en-US" dirty="0" smtClean="0"/>
              <a:t>evaluation</a:t>
            </a:r>
          </a:p>
          <a:p>
            <a:pPr lvl="1">
              <a:spcAft>
                <a:spcPts val="1200"/>
              </a:spcAft>
              <a:buFont typeface="Arial" panose="020B0604020202020204" pitchFamily="34" charset="0"/>
              <a:buChar char="•"/>
            </a:pPr>
            <a:r>
              <a:rPr lang="en-US" dirty="0" smtClean="0"/>
              <a:t>Funder evaluation requirements</a:t>
            </a:r>
            <a:endParaRPr lang="en-US" dirty="0"/>
          </a:p>
          <a:p>
            <a:pPr marL="0" indent="0">
              <a:buNone/>
            </a:pPr>
            <a:endParaRPr lang="en-US" dirty="0"/>
          </a:p>
        </p:txBody>
      </p:sp>
    </p:spTree>
    <p:extLst>
      <p:ext uri="{BB962C8B-B14F-4D97-AF65-F5344CB8AC3E}">
        <p14:creationId xmlns:p14="http://schemas.microsoft.com/office/powerpoint/2010/main" val="1089169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Program logic model	</a:t>
            </a:r>
            <a:endParaRPr lang="en-US" dirty="0"/>
          </a:p>
        </p:txBody>
      </p:sp>
      <p:sp>
        <p:nvSpPr>
          <p:cNvPr id="3" name="Content Placeholder 2"/>
          <p:cNvSpPr>
            <a:spLocks noGrp="1"/>
          </p:cNvSpPr>
          <p:nvPr>
            <p:ph idx="1"/>
          </p:nvPr>
        </p:nvSpPr>
        <p:spPr>
          <a:xfrm>
            <a:off x="457200" y="1392072"/>
            <a:ext cx="8229600" cy="4941420"/>
          </a:xfrm>
        </p:spPr>
        <p:txBody>
          <a:bodyPr>
            <a:normAutofit/>
          </a:bodyPr>
          <a:lstStyle/>
          <a:p>
            <a:pPr>
              <a:spcAft>
                <a:spcPts val="1200"/>
              </a:spcAft>
            </a:pPr>
            <a:r>
              <a:rPr lang="en-US" sz="2400" dirty="0"/>
              <a:t>A </a:t>
            </a:r>
            <a:r>
              <a:rPr lang="en-US" sz="2400" dirty="0" smtClean="0"/>
              <a:t>program logic model is a detailed </a:t>
            </a:r>
            <a:r>
              <a:rPr lang="en-US" sz="2400" dirty="0"/>
              <a:t>visual </a:t>
            </a:r>
            <a:r>
              <a:rPr lang="en-US" sz="2400" dirty="0">
                <a:solidFill>
                  <a:schemeClr val="accent6"/>
                </a:solidFill>
              </a:rPr>
              <a:t>representation of a program and its</a:t>
            </a:r>
            <a:r>
              <a:rPr lang="en-US" sz="2400" b="1" dirty="0">
                <a:solidFill>
                  <a:schemeClr val="accent6"/>
                </a:solidFill>
              </a:rPr>
              <a:t> </a:t>
            </a:r>
            <a:r>
              <a:rPr lang="en-US" sz="2400" dirty="0">
                <a:solidFill>
                  <a:schemeClr val="accent6"/>
                </a:solidFill>
              </a:rPr>
              <a:t>theory of change.</a:t>
            </a:r>
          </a:p>
          <a:p>
            <a:pPr>
              <a:spcAft>
                <a:spcPts val="1200"/>
              </a:spcAft>
            </a:pPr>
            <a:r>
              <a:rPr lang="en-US" sz="2400" dirty="0" smtClean="0"/>
              <a:t>It communicates </a:t>
            </a:r>
            <a:r>
              <a:rPr lang="en-US" sz="2400" dirty="0"/>
              <a:t>how a program works by depicting the intended relationships among program </a:t>
            </a:r>
            <a:r>
              <a:rPr lang="en-US" sz="2400" dirty="0" smtClean="0"/>
              <a:t>components. </a:t>
            </a:r>
          </a:p>
          <a:p>
            <a:pPr marL="228600" lvl="1" indent="0">
              <a:buNone/>
            </a:pPr>
            <a:endParaRPr lang="en-US" dirty="0" smtClean="0"/>
          </a:p>
          <a:p>
            <a:pPr lvl="1"/>
            <a:endParaRPr lang="en-US" dirty="0"/>
          </a:p>
          <a:p>
            <a:pPr marL="228600" lvl="1" indent="0">
              <a:buNone/>
            </a:pPr>
            <a:endParaRPr lang="en-US" dirty="0"/>
          </a:p>
        </p:txBody>
      </p:sp>
      <p:pic>
        <p:nvPicPr>
          <p:cNvPr id="6" name="Picture 5" descr="P:\DTP\SURVEY\ECON\AmeriCorps Grantee Evaluation Monitoring &amp; Guidance Project\Kim Nguyen_graphics\logic model_evaluation domains_2 side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899" y="3666801"/>
            <a:ext cx="7272943" cy="1524495"/>
          </a:xfrm>
          <a:prstGeom prst="rect">
            <a:avLst/>
          </a:prstGeom>
          <a:noFill/>
          <a:ln>
            <a:noFill/>
          </a:ln>
        </p:spPr>
      </p:pic>
    </p:spTree>
    <p:extLst>
      <p:ext uri="{BB962C8B-B14F-4D97-AF65-F5344CB8AC3E}">
        <p14:creationId xmlns:p14="http://schemas.microsoft.com/office/powerpoint/2010/main" val="8590393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2">
      <a:dk1>
        <a:srgbClr val="000000"/>
      </a:dk1>
      <a:lt1>
        <a:sysClr val="window" lastClr="FFFFFF"/>
      </a:lt1>
      <a:dk2>
        <a:srgbClr val="01439F"/>
      </a:dk2>
      <a:lt2>
        <a:srgbClr val="F0AB00"/>
      </a:lt2>
      <a:accent1>
        <a:srgbClr val="ED2623"/>
      </a:accent1>
      <a:accent2>
        <a:srgbClr val="E17722"/>
      </a:accent2>
      <a:accent3>
        <a:srgbClr val="009B3A"/>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ustom 13">
      <a:dk1>
        <a:srgbClr val="000000"/>
      </a:dk1>
      <a:lt1>
        <a:sysClr val="window" lastClr="FFFFFF"/>
      </a:lt1>
      <a:dk2>
        <a:srgbClr val="00439D"/>
      </a:dk2>
      <a:lt2>
        <a:srgbClr val="F0AB00"/>
      </a:lt2>
      <a:accent1>
        <a:srgbClr val="ED2623"/>
      </a:accent1>
      <a:accent2>
        <a:srgbClr val="983122"/>
      </a:accent2>
      <a:accent3>
        <a:srgbClr val="2C6759"/>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Custom 15">
      <a:dk1>
        <a:srgbClr val="000000"/>
      </a:dk1>
      <a:lt1>
        <a:sysClr val="window" lastClr="FFFFFF"/>
      </a:lt1>
      <a:dk2>
        <a:srgbClr val="00439D"/>
      </a:dk2>
      <a:lt2>
        <a:srgbClr val="F0AB00"/>
      </a:lt2>
      <a:accent1>
        <a:srgbClr val="ED2623"/>
      </a:accent1>
      <a:accent2>
        <a:srgbClr val="80379B"/>
      </a:accent2>
      <a:accent3>
        <a:srgbClr val="739618"/>
      </a:accent3>
      <a:accent4>
        <a:srgbClr val="002556"/>
      </a:accent4>
      <a:accent5>
        <a:srgbClr val="FDFFFF"/>
      </a:accent5>
      <a:accent6>
        <a:srgbClr val="E5782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Custom 108">
      <a:dk1>
        <a:srgbClr val="000000"/>
      </a:dk1>
      <a:lt1>
        <a:sysClr val="window" lastClr="FFFFFF"/>
      </a:lt1>
      <a:dk2>
        <a:srgbClr val="00439D"/>
      </a:dk2>
      <a:lt2>
        <a:srgbClr val="F0AB00"/>
      </a:lt2>
      <a:accent1>
        <a:srgbClr val="ED2623"/>
      </a:accent1>
      <a:accent2>
        <a:srgbClr val="E17722"/>
      </a:accent2>
      <a:accent3>
        <a:srgbClr val="009B3A"/>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Custom 108">
      <a:dk1>
        <a:srgbClr val="000000"/>
      </a:dk1>
      <a:lt1>
        <a:sysClr val="window" lastClr="FFFFFF"/>
      </a:lt1>
      <a:dk2>
        <a:srgbClr val="00439D"/>
      </a:dk2>
      <a:lt2>
        <a:srgbClr val="F0AB00"/>
      </a:lt2>
      <a:accent1>
        <a:srgbClr val="ED2623"/>
      </a:accent1>
      <a:accent2>
        <a:srgbClr val="E17722"/>
      </a:accent2>
      <a:accent3>
        <a:srgbClr val="009B3A"/>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Custom 13">
      <a:dk1>
        <a:srgbClr val="000000"/>
      </a:dk1>
      <a:lt1>
        <a:sysClr val="window" lastClr="FFFFFF"/>
      </a:lt1>
      <a:dk2>
        <a:srgbClr val="00439D"/>
      </a:dk2>
      <a:lt2>
        <a:srgbClr val="F0AB00"/>
      </a:lt2>
      <a:accent1>
        <a:srgbClr val="ED2623"/>
      </a:accent1>
      <a:accent2>
        <a:srgbClr val="983122"/>
      </a:accent2>
      <a:accent3>
        <a:srgbClr val="2C6759"/>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Office Theme">
  <a:themeElements>
    <a:clrScheme name="Custom 22">
      <a:dk1>
        <a:srgbClr val="000000"/>
      </a:dk1>
      <a:lt1>
        <a:sysClr val="window" lastClr="FFFFFF"/>
      </a:lt1>
      <a:dk2>
        <a:srgbClr val="01439F"/>
      </a:dk2>
      <a:lt2>
        <a:srgbClr val="F0AB00"/>
      </a:lt2>
      <a:accent1>
        <a:srgbClr val="ED2623"/>
      </a:accent1>
      <a:accent2>
        <a:srgbClr val="E17722"/>
      </a:accent2>
      <a:accent3>
        <a:srgbClr val="009B3A"/>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Office Theme">
  <a:themeElements>
    <a:clrScheme name="Custom 22">
      <a:dk1>
        <a:srgbClr val="000000"/>
      </a:dk1>
      <a:lt1>
        <a:sysClr val="window" lastClr="FFFFFF"/>
      </a:lt1>
      <a:dk2>
        <a:srgbClr val="01439F"/>
      </a:dk2>
      <a:lt2>
        <a:srgbClr val="F0AB00"/>
      </a:lt2>
      <a:accent1>
        <a:srgbClr val="ED2623"/>
      </a:accent1>
      <a:accent2>
        <a:srgbClr val="E17722"/>
      </a:accent2>
      <a:accent3>
        <a:srgbClr val="009B3A"/>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4968</TotalTime>
  <Words>10922</Words>
  <Application>Microsoft Office PowerPoint</Application>
  <PresentationFormat>On-screen Show (4:3)</PresentationFormat>
  <Paragraphs>769</Paragraphs>
  <Slides>39</Slides>
  <Notes>39</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39</vt:i4>
      </vt:variant>
    </vt:vector>
  </HeadingPairs>
  <TitlesOfParts>
    <vt:vector size="56" baseType="lpstr">
      <vt:lpstr>MS Mincho</vt:lpstr>
      <vt:lpstr>ＭＳ Ｐゴシック</vt:lpstr>
      <vt:lpstr>Arial</vt:lpstr>
      <vt:lpstr>Bookshelf Symbol 7</vt:lpstr>
      <vt:lpstr>Calibri</vt:lpstr>
      <vt:lpstr>Symbol</vt:lpstr>
      <vt:lpstr>Tahoma</vt:lpstr>
      <vt:lpstr>Times New Roman</vt:lpstr>
      <vt:lpstr>Wingdings</vt:lpstr>
      <vt:lpstr>Office Theme</vt:lpstr>
      <vt:lpstr>1_Office Theme</vt:lpstr>
      <vt:lpstr>2_Office Theme</vt:lpstr>
      <vt:lpstr>3_Office Theme</vt:lpstr>
      <vt:lpstr>4_Office Theme</vt:lpstr>
      <vt:lpstr>5_Office Theme</vt:lpstr>
      <vt:lpstr>6_Office Theme</vt:lpstr>
      <vt:lpstr>7_Office Theme</vt:lpstr>
      <vt:lpstr>Overview of Evaluation Designs</vt:lpstr>
      <vt:lpstr>Learning objectives</vt:lpstr>
      <vt:lpstr>Overview of presentation</vt:lpstr>
      <vt:lpstr>What is evaluation?</vt:lpstr>
      <vt:lpstr>Performance measurement and program evaluation</vt:lpstr>
      <vt:lpstr>PowerPoint Presentation</vt:lpstr>
      <vt:lpstr>What is evaluation design?</vt:lpstr>
      <vt:lpstr>Key considerations in selecting a design</vt:lpstr>
      <vt:lpstr>Program logic model </vt:lpstr>
      <vt:lpstr>Example logic model for a literacy program</vt:lpstr>
      <vt:lpstr>Define purpose and scope</vt:lpstr>
      <vt:lpstr>Selecting research questions</vt:lpstr>
      <vt:lpstr>Resource considerations</vt:lpstr>
      <vt:lpstr>Basic types of evaluation designs</vt:lpstr>
      <vt:lpstr>Process evaluation</vt:lpstr>
      <vt:lpstr>Examples of process evaluation questions</vt:lpstr>
      <vt:lpstr>Examples of methods and data collection tools for process evaluation</vt:lpstr>
      <vt:lpstr>Activity</vt:lpstr>
      <vt:lpstr>Group exercise #1: Designing a process evaluation for a literacy program</vt:lpstr>
      <vt:lpstr>Group exercise #1: Designing a process evaluation for a literacy program</vt:lpstr>
      <vt:lpstr>Example crosswalk for a process evaluation of a literacy program</vt:lpstr>
      <vt:lpstr>Optional exercise #1: Designing a process evaluation for a literacy program</vt:lpstr>
      <vt:lpstr>Example crosswalk for a process evaluation of a literacy program</vt:lpstr>
      <vt:lpstr>Outcome evaluation</vt:lpstr>
      <vt:lpstr>What is a comparison or control group? </vt:lpstr>
      <vt:lpstr>Outcome evaluation questions</vt:lpstr>
      <vt:lpstr>Outcome evaluation designs</vt:lpstr>
      <vt:lpstr>Less rigorous outcome evaluation designs</vt:lpstr>
      <vt:lpstr>Quasi-Experimental and Experimental Designs </vt:lpstr>
      <vt:lpstr>Quasi-Experimental and Experimental Designs</vt:lpstr>
      <vt:lpstr>Evaluation Design Activity</vt:lpstr>
      <vt:lpstr>Group exercise #2: Designing an outcome evaluation of a literacy program</vt:lpstr>
      <vt:lpstr>Group exercise #2: Designing an outcome evaluation for a literacy program </vt:lpstr>
      <vt:lpstr>Example crosswalk for an outcome evaluation of a literacy program </vt:lpstr>
      <vt:lpstr>Optional exercise #2: Designing an outcome evaluation for a literacy program </vt:lpstr>
      <vt:lpstr>Example crosswalk for an outcome evaluation of a literacy program </vt:lpstr>
      <vt:lpstr>Evaluation designs and CNCS’s requirements</vt:lpstr>
      <vt:lpstr>Resources</vt:lpstr>
      <vt:lpstr>Questions and Answers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Corporation for National and Community Service</dc:title>
  <dc:creator>CNCS</dc:creator>
  <cp:lastModifiedBy>Ganiel, Carla</cp:lastModifiedBy>
  <cp:revision>293</cp:revision>
  <cp:lastPrinted>2015-07-14T16:23:08Z</cp:lastPrinted>
  <dcterms:created xsi:type="dcterms:W3CDTF">2013-02-08T15:06:34Z</dcterms:created>
  <dcterms:modified xsi:type="dcterms:W3CDTF">2015-07-14T18:22:18Z</dcterms:modified>
</cp:coreProperties>
</file>