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handoutMasterIdLst>
    <p:handoutMasterId r:id="rId57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5" r:id="rId10"/>
    <p:sldId id="323" r:id="rId11"/>
    <p:sldId id="277" r:id="rId12"/>
    <p:sldId id="278" r:id="rId13"/>
    <p:sldId id="272" r:id="rId14"/>
    <p:sldId id="279" r:id="rId15"/>
    <p:sldId id="280" r:id="rId16"/>
    <p:sldId id="281" r:id="rId17"/>
    <p:sldId id="283" r:id="rId18"/>
    <p:sldId id="292" r:id="rId19"/>
    <p:sldId id="295" r:id="rId20"/>
    <p:sldId id="294" r:id="rId21"/>
    <p:sldId id="293" r:id="rId22"/>
    <p:sldId id="296" r:id="rId23"/>
    <p:sldId id="297" r:id="rId24"/>
    <p:sldId id="302" r:id="rId25"/>
    <p:sldId id="301" r:id="rId26"/>
    <p:sldId id="300" r:id="rId27"/>
    <p:sldId id="299" r:id="rId28"/>
    <p:sldId id="298" r:id="rId29"/>
    <p:sldId id="305" r:id="rId30"/>
    <p:sldId id="304" r:id="rId31"/>
    <p:sldId id="303" r:id="rId32"/>
    <p:sldId id="310" r:id="rId33"/>
    <p:sldId id="309" r:id="rId34"/>
    <p:sldId id="324" r:id="rId35"/>
    <p:sldId id="308" r:id="rId36"/>
    <p:sldId id="307" r:id="rId37"/>
    <p:sldId id="306" r:id="rId38"/>
    <p:sldId id="290" r:id="rId39"/>
    <p:sldId id="285" r:id="rId40"/>
    <p:sldId id="286" r:id="rId41"/>
    <p:sldId id="287" r:id="rId42"/>
    <p:sldId id="288" r:id="rId43"/>
    <p:sldId id="289" r:id="rId44"/>
    <p:sldId id="313" r:id="rId45"/>
    <p:sldId id="317" r:id="rId46"/>
    <p:sldId id="315" r:id="rId47"/>
    <p:sldId id="314" r:id="rId48"/>
    <p:sldId id="325" r:id="rId49"/>
    <p:sldId id="311" r:id="rId50"/>
    <p:sldId id="319" r:id="rId51"/>
    <p:sldId id="326" r:id="rId52"/>
    <p:sldId id="318" r:id="rId53"/>
    <p:sldId id="322" r:id="rId54"/>
    <p:sldId id="321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99E760-D9EF-4224-903F-67A313D164EE}">
          <p14:sldIdLst>
            <p14:sldId id="256"/>
            <p14:sldId id="264"/>
            <p14:sldId id="265"/>
            <p14:sldId id="266"/>
            <p14:sldId id="267"/>
            <p14:sldId id="268"/>
            <p14:sldId id="269"/>
            <p14:sldId id="271"/>
          </p14:sldIdLst>
        </p14:section>
        <p14:section name="Untitled Section" id="{8EF53EF4-A774-4F61-A893-F0D21DEB19CC}">
          <p14:sldIdLst>
            <p14:sldId id="275"/>
            <p14:sldId id="323"/>
            <p14:sldId id="277"/>
            <p14:sldId id="278"/>
            <p14:sldId id="272"/>
            <p14:sldId id="279"/>
            <p14:sldId id="280"/>
            <p14:sldId id="281"/>
            <p14:sldId id="283"/>
            <p14:sldId id="292"/>
            <p14:sldId id="295"/>
            <p14:sldId id="294"/>
            <p14:sldId id="293"/>
            <p14:sldId id="296"/>
            <p14:sldId id="297"/>
            <p14:sldId id="302"/>
            <p14:sldId id="301"/>
            <p14:sldId id="300"/>
            <p14:sldId id="299"/>
            <p14:sldId id="298"/>
            <p14:sldId id="305"/>
            <p14:sldId id="304"/>
            <p14:sldId id="303"/>
            <p14:sldId id="310"/>
            <p14:sldId id="309"/>
            <p14:sldId id="324"/>
            <p14:sldId id="308"/>
            <p14:sldId id="307"/>
            <p14:sldId id="306"/>
            <p14:sldId id="290"/>
            <p14:sldId id="285"/>
            <p14:sldId id="286"/>
            <p14:sldId id="287"/>
            <p14:sldId id="288"/>
            <p14:sldId id="289"/>
            <p14:sldId id="313"/>
            <p14:sldId id="317"/>
            <p14:sldId id="315"/>
            <p14:sldId id="314"/>
            <p14:sldId id="325"/>
            <p14:sldId id="311"/>
            <p14:sldId id="319"/>
            <p14:sldId id="326"/>
            <p14:sldId id="318"/>
            <p14:sldId id="322"/>
            <p14:sldId id="32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80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39" autoAdjust="0"/>
  </p:normalViewPr>
  <p:slideViewPr>
    <p:cSldViewPr>
      <p:cViewPr>
        <p:scale>
          <a:sx n="100" d="100"/>
          <a:sy n="100" d="100"/>
        </p:scale>
        <p:origin x="-246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5C3E8539-B1A3-46CE-9EFF-59F293167B75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A02D26EA-73D1-4D90-995B-274D8301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21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27A1DCEA-44BA-468C-A8CB-E8A87D03A5E6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13EE3DAE-7111-4DC0-85BE-882354BE3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E3DAE-7111-4DC0-85BE-882354BE362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9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6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8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6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9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4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5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5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7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2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9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63CCF-A29B-4B1F-81F9-09D9ED26107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ECBA-F083-4C6F-B3F2-555A36910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0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iforniavolunteers.org/granteecentral/index.php/GranteeCentral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www.nationalservice.gov/build-your-capacity/grants/managing-americorps-gran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0"/>
            <a:ext cx="826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AmeriCorps Advantage: CaliforniaVolunteers Grantee Training Conference, July 2017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762000" y="2041268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600" b="1" dirty="0" smtClean="0">
                <a:solidFill>
                  <a:srgbClr val="0000FF"/>
                </a:solidFill>
              </a:rPr>
              <a:t>Fiscal 101</a:t>
            </a:r>
            <a:endParaRPr lang="en-US" sz="6600" b="1" dirty="0">
              <a:solidFill>
                <a:srgbClr val="0000FF"/>
              </a:solidFill>
              <a:latin typeface="Tw Cen MT" panose="020B0602020104020603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012446" y="3886200"/>
            <a:ext cx="7467600" cy="95410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00FF"/>
                </a:solidFill>
                <a:latin typeface="+mn-lt"/>
                <a:ea typeface="Open Sans Condensed" panose="020B0806030504020204" pitchFamily="34" charset="0"/>
                <a:cs typeface="Open Sans Condensed" panose="020B0806030504020204" pitchFamily="34" charset="0"/>
              </a:rPr>
              <a:t>Anthony Chavez</a:t>
            </a:r>
          </a:p>
          <a:p>
            <a:r>
              <a:rPr lang="en-US" sz="2800" b="1" dirty="0" smtClean="0">
                <a:solidFill>
                  <a:srgbClr val="0000FF"/>
                </a:solidFill>
                <a:latin typeface="+mn-lt"/>
                <a:ea typeface="Open Sans Condensed" panose="020B0806030504020204" pitchFamily="34" charset="0"/>
                <a:cs typeface="Open Sans Condensed" panose="020B0806030504020204" pitchFamily="34" charset="0"/>
              </a:rPr>
              <a:t>Chief of Staff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8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35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Program and Fiscal Staff Coordination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690" y="2564305"/>
            <a:ext cx="81327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Key to Comprehensive Grant Compliance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kern="0" dirty="0">
              <a:solidFill>
                <a:srgbClr val="0000FF"/>
              </a:solidFill>
              <a:ea typeface="ＭＳ Ｐゴシック" pitchFamily="1" charset="-128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 CV staff (program and fiscal) work together in reviewing </a:t>
            </a:r>
            <a:r>
              <a:rPr lang="en-US" sz="2000" kern="0" dirty="0" err="1">
                <a:solidFill>
                  <a:srgbClr val="0000FF"/>
                </a:solidFill>
                <a:ea typeface="ＭＳ Ｐゴシック" pitchFamily="1" charset="-128"/>
              </a:rPr>
              <a:t>subgrantee</a:t>
            </a: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 reporting and monitoring results.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sz="2000" kern="0" dirty="0">
              <a:solidFill>
                <a:srgbClr val="0000FF"/>
              </a:solidFill>
              <a:ea typeface="ＭＳ Ｐゴシック" pitchFamily="1" charset="-128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Your Organization must have Policies and Procedures that Reflect AmeriCorps Grant Requirements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 Audits start with organization’s policies and procedures</a:t>
            </a:r>
          </a:p>
          <a:p>
            <a:pPr marL="800100" lvl="1" indent="-342900">
              <a:buFont typeface="Wingdings" panose="05000000000000000000" pitchFamily="2" charset="2"/>
              <a:buChar char="§"/>
              <a:defRPr/>
            </a:pP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 Lays out responsibility within the organization</a:t>
            </a:r>
            <a:endParaRPr lang="en-US" sz="2000" dirty="0">
              <a:ea typeface="ＭＳ Ｐゴシック" pitchFamily="1" charset="-128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4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en-US" sz="4400" b="1" dirty="0" smtClean="0">
              <a:solidFill>
                <a:srgbClr val="0000FF"/>
              </a:solidFill>
            </a:endParaRPr>
          </a:p>
          <a:p>
            <a:pPr algn="ctr"/>
            <a:r>
              <a:rPr lang="en-US" altLang="en-US" sz="4400" b="1" dirty="0" smtClean="0">
                <a:solidFill>
                  <a:srgbClr val="0000FF"/>
                </a:solidFill>
              </a:rPr>
              <a:t>Documentation </a:t>
            </a:r>
            <a:r>
              <a:rPr lang="en-US" altLang="en-US" sz="4400" b="1" dirty="0">
                <a:solidFill>
                  <a:srgbClr val="0000FF"/>
                </a:solidFill>
              </a:rPr>
              <a:t>and Fiscal Systems </a:t>
            </a:r>
            <a:r>
              <a:rPr lang="en-US" altLang="en-US" sz="4400" b="1" dirty="0" smtClean="0">
                <a:solidFill>
                  <a:srgbClr val="0000FF"/>
                </a:solidFill>
              </a:rPr>
              <a:t>Basics</a:t>
            </a:r>
            <a:r>
              <a:rPr lang="en-US" altLang="en-US" sz="4400" b="1" dirty="0">
                <a:solidFill>
                  <a:srgbClr val="0000FF"/>
                </a:solidFill>
              </a:rPr>
              <a:t/>
            </a:r>
            <a:br>
              <a:rPr lang="en-US" altLang="en-US" sz="4400" b="1" dirty="0">
                <a:solidFill>
                  <a:srgbClr val="0000FF"/>
                </a:solidFill>
              </a:rPr>
            </a:b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80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Documentation Basics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82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9413" indent="-379413" defTabSz="101441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200" b="1" kern="0" dirty="0">
                <a:solidFill>
                  <a:srgbClr val="58AB05"/>
                </a:solidFill>
              </a:rPr>
              <a:t>Why Retain Documentation</a:t>
            </a:r>
            <a:r>
              <a:rPr lang="en-US" sz="3200" b="1" kern="0" dirty="0" smtClean="0">
                <a:solidFill>
                  <a:srgbClr val="58AB05"/>
                </a:solidFill>
              </a:rPr>
              <a:t>?</a:t>
            </a:r>
          </a:p>
          <a:p>
            <a:pPr marL="342900" indent="-342900" defTabSz="10144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It is required by federal regulations and your contract with the state.</a:t>
            </a:r>
          </a:p>
          <a:p>
            <a:pPr marL="342900" indent="-342900" defTabSz="10144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Supports a value, cost, or performance criteria relative to the grant </a:t>
            </a:r>
          </a:p>
          <a:p>
            <a:pPr marL="342900" indent="-342900" defTabSz="10144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To track incoming information</a:t>
            </a:r>
          </a:p>
          <a:p>
            <a:pPr marL="342900" indent="-342900" defTabSz="10144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To validate information provided by staff, members and/or donors</a:t>
            </a:r>
          </a:p>
          <a:p>
            <a:pPr marL="342900" indent="-342900" defTabSz="10144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To provide evidence of accomplishments</a:t>
            </a:r>
          </a:p>
          <a:p>
            <a:pPr marL="342900" indent="-342900" defTabSz="1014413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To assist during the monitoring activities, audits, or site visits</a:t>
            </a:r>
            <a:endParaRPr lang="en-US" sz="2000" kern="0" dirty="0">
              <a:solidFill>
                <a:srgbClr val="0000FF"/>
              </a:solidFill>
              <a:ea typeface="ＭＳ Ｐゴシック" pitchFamily="1" charset="-128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  <a:ea typeface="ＭＳ Ｐゴシック" pitchFamily="1" charset="-128"/>
              </a:rPr>
              <a:t>No documentation may mean no “credit” during a </a:t>
            </a:r>
            <a:r>
              <a:rPr lang="en-US" sz="2000" kern="0" dirty="0" smtClean="0">
                <a:solidFill>
                  <a:srgbClr val="0000FF"/>
                </a:solidFill>
                <a:ea typeface="ＭＳ Ｐゴシック" pitchFamily="1" charset="-128"/>
              </a:rPr>
              <a:t>review.</a:t>
            </a:r>
            <a:endParaRPr lang="en-US" sz="2000" b="1" kern="0" dirty="0">
              <a:solidFill>
                <a:srgbClr val="58AB05"/>
              </a:solidFill>
            </a:endParaRPr>
          </a:p>
          <a:p>
            <a:pPr marL="379413" indent="-379413" defTabSz="1014413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en-US" sz="2000" b="1" kern="0" dirty="0">
              <a:solidFill>
                <a:srgbClr val="58AB05"/>
              </a:solidFill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69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Documentation Basics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3" y="2037842"/>
            <a:ext cx="8132775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rgbClr val="0000FF"/>
                </a:solidFill>
              </a:rPr>
              <a:t>Keep Your Documents Organized (systematically)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By grant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By program year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By type of document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rgbClr val="0000FF"/>
                </a:solidFill>
              </a:rPr>
              <a:t>Physical information: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Hard copy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Soft copy: CD, flash drive, server, microfilm</a:t>
            </a:r>
            <a:endParaRPr lang="en-US" sz="1200" b="1" kern="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rgbClr val="0000FF"/>
                </a:solidFill>
              </a:rPr>
              <a:t>Source: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Internal to the organization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External sources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Should reflect appropriate review, approval, sign-off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rgbClr val="0000FF"/>
                </a:solidFill>
              </a:rPr>
              <a:t>Examples: </a:t>
            </a:r>
            <a:r>
              <a:rPr lang="en-US" kern="0" dirty="0">
                <a:solidFill>
                  <a:srgbClr val="0000FF"/>
                </a:solidFill>
              </a:rPr>
              <a:t>Invoices, receipts, timesheets, contracts, in-kind contribution forms, checks deposited, travel claims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6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dirty="0">
                <a:solidFill>
                  <a:srgbClr val="0000FF"/>
                </a:solidFill>
              </a:rPr>
              <a:t>Fiscal Systems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0" dirty="0">
                <a:solidFill>
                  <a:srgbClr val="0000FF"/>
                </a:solidFill>
              </a:rPr>
              <a:t> AmeriCorps Grant </a:t>
            </a:r>
            <a:r>
              <a:rPr lang="en-US" sz="3200" b="1" kern="0" dirty="0" smtClean="0">
                <a:solidFill>
                  <a:srgbClr val="0000FF"/>
                </a:solidFill>
              </a:rPr>
              <a:t>Provisions</a:t>
            </a:r>
            <a:endParaRPr lang="en-US" sz="3200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marL="630238" lvl="1" indent="4763"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58AB05"/>
                </a:solidFill>
              </a:rPr>
              <a:t>“Financial management systems </a:t>
            </a:r>
            <a:r>
              <a:rPr lang="en-US" sz="2000" kern="0" dirty="0">
                <a:solidFill>
                  <a:srgbClr val="0000FF"/>
                </a:solidFill>
              </a:rPr>
              <a:t>must be capable of distinguishing expenditures </a:t>
            </a:r>
            <a:r>
              <a:rPr lang="en-US" sz="2000" u="sng" kern="0" dirty="0">
                <a:solidFill>
                  <a:srgbClr val="0000FF"/>
                </a:solidFill>
              </a:rPr>
              <a:t>attributable</a:t>
            </a:r>
            <a:r>
              <a:rPr lang="en-US" sz="2000" kern="0" dirty="0">
                <a:solidFill>
                  <a:srgbClr val="0000FF"/>
                </a:solidFill>
              </a:rPr>
              <a:t> to this grant from expenditures not attributable to this grant.  The systems must be able to identify costs by </a:t>
            </a:r>
            <a:r>
              <a:rPr lang="en-US" sz="2000" u="sng" kern="0" dirty="0">
                <a:solidFill>
                  <a:srgbClr val="0000FF"/>
                </a:solidFill>
              </a:rPr>
              <a:t>programmatic year</a:t>
            </a:r>
            <a:r>
              <a:rPr lang="en-US" sz="2000" kern="0" dirty="0">
                <a:solidFill>
                  <a:srgbClr val="0000FF"/>
                </a:solidFill>
              </a:rPr>
              <a:t> and by </a:t>
            </a:r>
            <a:r>
              <a:rPr lang="en-US" sz="2000" u="sng" kern="0" dirty="0">
                <a:solidFill>
                  <a:srgbClr val="0000FF"/>
                </a:solidFill>
              </a:rPr>
              <a:t>budget category</a:t>
            </a:r>
            <a:r>
              <a:rPr lang="en-US" sz="2000" kern="0" dirty="0">
                <a:solidFill>
                  <a:srgbClr val="0000FF"/>
                </a:solidFill>
              </a:rPr>
              <a:t> and to differentiate between </a:t>
            </a:r>
            <a:r>
              <a:rPr lang="en-US" sz="2000" u="sng" kern="0" dirty="0">
                <a:solidFill>
                  <a:srgbClr val="0000FF"/>
                </a:solidFill>
              </a:rPr>
              <a:t>direct</a:t>
            </a:r>
            <a:r>
              <a:rPr lang="en-US" sz="2000" kern="0" dirty="0">
                <a:solidFill>
                  <a:srgbClr val="0000FF"/>
                </a:solidFill>
              </a:rPr>
              <a:t> and </a:t>
            </a:r>
            <a:r>
              <a:rPr lang="en-US" sz="2000" u="sng" kern="0" dirty="0">
                <a:solidFill>
                  <a:srgbClr val="0000FF"/>
                </a:solidFill>
              </a:rPr>
              <a:t>indirect costs</a:t>
            </a:r>
            <a:r>
              <a:rPr lang="en-US" sz="2000" kern="0" dirty="0">
                <a:solidFill>
                  <a:srgbClr val="0000FF"/>
                </a:solidFill>
              </a:rPr>
              <a:t> or administrative costs.”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7513" y="4923842"/>
            <a:ext cx="8132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>
                <a:solidFill>
                  <a:srgbClr val="58AB05"/>
                </a:solidFill>
                <a:sym typeface="Wingdings" pitchFamily="2" charset="2"/>
              </a:rPr>
              <a:t>  </a:t>
            </a:r>
            <a:r>
              <a:rPr lang="en-US" altLang="en-US" sz="2400" b="1" dirty="0">
                <a:solidFill>
                  <a:srgbClr val="58AB05"/>
                </a:solidFill>
              </a:rPr>
              <a:t>Record in-kind contribution as both revenues and expenses</a:t>
            </a:r>
          </a:p>
        </p:txBody>
      </p:sp>
    </p:spTree>
    <p:extLst>
      <p:ext uri="{BB962C8B-B14F-4D97-AF65-F5344CB8AC3E}">
        <p14:creationId xmlns:p14="http://schemas.microsoft.com/office/powerpoint/2010/main" val="4210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en-US" sz="4400" b="1" dirty="0" smtClean="0">
              <a:solidFill>
                <a:srgbClr val="0000FF"/>
              </a:solidFill>
            </a:endParaRPr>
          </a:p>
          <a:p>
            <a:pPr algn="ctr"/>
            <a:endParaRPr lang="en-US" altLang="en-US" sz="4400" b="1" dirty="0">
              <a:solidFill>
                <a:srgbClr val="0000FF"/>
              </a:solidFill>
            </a:endParaRPr>
          </a:p>
          <a:p>
            <a:pPr algn="ctr"/>
            <a:r>
              <a:rPr lang="en-US" altLang="en-US" sz="4400" b="1" dirty="0" smtClean="0">
                <a:solidFill>
                  <a:srgbClr val="0000FF"/>
                </a:solidFill>
              </a:rPr>
              <a:t>Budget </a:t>
            </a:r>
            <a:r>
              <a:rPr lang="en-US" altLang="en-US" sz="4400" b="1" dirty="0">
                <a:solidFill>
                  <a:srgbClr val="0000FF"/>
                </a:solidFill>
              </a:rPr>
              <a:t>Development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56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>
                <a:solidFill>
                  <a:srgbClr val="0000FF"/>
                </a:solidFill>
              </a:rPr>
              <a:t>Budget Development Items of Note</a:t>
            </a:r>
            <a:endParaRPr lang="en-US" sz="36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3" y="1914732"/>
            <a:ext cx="813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000" dirty="0">
                <a:solidFill>
                  <a:srgbClr val="0000FF"/>
                </a:solidFill>
              </a:rPr>
              <a:t>Narrative detail is important – if we can’t tell what you have budgeted, </a:t>
            </a:r>
            <a:r>
              <a:rPr lang="en-US" altLang="en-US" sz="2000" dirty="0" smtClean="0">
                <a:solidFill>
                  <a:srgbClr val="0000FF"/>
                </a:solidFill>
              </a:rPr>
              <a:t>it</a:t>
            </a:r>
          </a:p>
          <a:p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 smtClean="0">
                <a:solidFill>
                  <a:srgbClr val="0000FF"/>
                </a:solidFill>
              </a:rPr>
              <a:t>   may </a:t>
            </a:r>
            <a:r>
              <a:rPr lang="en-US" altLang="en-US" sz="2000" dirty="0">
                <a:solidFill>
                  <a:srgbClr val="0000FF"/>
                </a:solidFill>
              </a:rPr>
              <a:t>be disallowed during a compliance review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000" dirty="0" smtClean="0">
                <a:solidFill>
                  <a:srgbClr val="0000FF"/>
                </a:solidFill>
              </a:rPr>
              <a:t>Calculations </a:t>
            </a:r>
            <a:r>
              <a:rPr lang="en-US" altLang="en-US" sz="2000" dirty="0">
                <a:solidFill>
                  <a:srgbClr val="0000FF"/>
                </a:solidFill>
              </a:rPr>
              <a:t>must equal amounts reported in budget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000" dirty="0" smtClean="0">
                <a:solidFill>
                  <a:srgbClr val="0000FF"/>
                </a:solidFill>
              </a:rPr>
              <a:t>Category Overview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883280" y="3392929"/>
            <a:ext cx="394907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58AB05"/>
                </a:solidFill>
              </a:rPr>
              <a:t>H</a:t>
            </a:r>
            <a:r>
              <a:rPr lang="en-US" dirty="0">
                <a:solidFill>
                  <a:srgbClr val="58AB05"/>
                </a:solidFill>
              </a:rPr>
              <a:t>. </a:t>
            </a:r>
            <a:r>
              <a:rPr lang="en-US" dirty="0" smtClean="0">
                <a:solidFill>
                  <a:srgbClr val="58AB05"/>
                </a:solidFill>
              </a:rPr>
              <a:t> Evaluation</a:t>
            </a:r>
            <a:endParaRPr lang="en-US" dirty="0">
              <a:solidFill>
                <a:srgbClr val="58AB05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58AB05"/>
                </a:solidFill>
              </a:rPr>
              <a:t> I.  </a:t>
            </a:r>
            <a:r>
              <a:rPr lang="en-US" dirty="0" smtClean="0">
                <a:solidFill>
                  <a:srgbClr val="58AB05"/>
                </a:solidFill>
              </a:rPr>
              <a:t> Other </a:t>
            </a:r>
            <a:r>
              <a:rPr lang="en-US" dirty="0">
                <a:solidFill>
                  <a:srgbClr val="58AB05"/>
                </a:solidFill>
              </a:rPr>
              <a:t>Program Cost</a:t>
            </a:r>
          </a:p>
          <a:p>
            <a:pPr>
              <a:defRPr/>
            </a:pPr>
            <a:endParaRPr lang="en-US" dirty="0">
              <a:solidFill>
                <a:srgbClr val="58AB05"/>
              </a:solidFill>
            </a:endParaRPr>
          </a:p>
          <a:p>
            <a:pPr>
              <a:buFontTx/>
              <a:buAutoNum type="alphaUcPeriod" startAt="10"/>
              <a:defRPr/>
            </a:pPr>
            <a:r>
              <a:rPr lang="en-US" dirty="0" smtClean="0">
                <a:solidFill>
                  <a:srgbClr val="58AB05"/>
                </a:solidFill>
              </a:rPr>
              <a:t>    Member </a:t>
            </a:r>
            <a:r>
              <a:rPr lang="en-US" dirty="0">
                <a:solidFill>
                  <a:srgbClr val="58AB05"/>
                </a:solidFill>
              </a:rPr>
              <a:t>Living Allowance</a:t>
            </a:r>
          </a:p>
          <a:p>
            <a:pPr>
              <a:buFontTx/>
              <a:buAutoNum type="alphaUcPeriod" startAt="10"/>
              <a:defRPr/>
            </a:pPr>
            <a:r>
              <a:rPr lang="en-US" dirty="0" smtClean="0">
                <a:solidFill>
                  <a:srgbClr val="58AB05"/>
                </a:solidFill>
              </a:rPr>
              <a:t>   Member </a:t>
            </a:r>
            <a:r>
              <a:rPr lang="en-US" dirty="0">
                <a:solidFill>
                  <a:srgbClr val="58AB05"/>
                </a:solidFill>
              </a:rPr>
              <a:t>FICA</a:t>
            </a:r>
          </a:p>
          <a:p>
            <a:pPr>
              <a:buFontTx/>
              <a:buAutoNum type="alphaUcPeriod" startAt="10"/>
              <a:defRPr/>
            </a:pPr>
            <a:r>
              <a:rPr lang="en-US" dirty="0" smtClean="0">
                <a:solidFill>
                  <a:srgbClr val="58AB05"/>
                </a:solidFill>
              </a:rPr>
              <a:t>    Member </a:t>
            </a:r>
            <a:r>
              <a:rPr lang="en-US" dirty="0">
                <a:solidFill>
                  <a:srgbClr val="58AB05"/>
                </a:solidFill>
              </a:rPr>
              <a:t>Worker’s Comp</a:t>
            </a:r>
          </a:p>
          <a:p>
            <a:pPr>
              <a:buFontTx/>
              <a:buAutoNum type="alphaUcPeriod" startAt="10"/>
              <a:defRPr/>
            </a:pPr>
            <a:r>
              <a:rPr lang="en-US" dirty="0" smtClean="0">
                <a:solidFill>
                  <a:srgbClr val="58AB05"/>
                </a:solidFill>
              </a:rPr>
              <a:t>  Member </a:t>
            </a:r>
            <a:r>
              <a:rPr lang="en-US" dirty="0">
                <a:solidFill>
                  <a:srgbClr val="58AB05"/>
                </a:solidFill>
              </a:rPr>
              <a:t>Health</a:t>
            </a:r>
          </a:p>
          <a:p>
            <a:pPr>
              <a:buFontTx/>
              <a:buAutoNum type="alphaUcPeriod" startAt="10"/>
              <a:defRPr/>
            </a:pPr>
            <a:r>
              <a:rPr lang="en-US" dirty="0" smtClean="0">
                <a:solidFill>
                  <a:srgbClr val="58AB05"/>
                </a:solidFill>
              </a:rPr>
              <a:t>   Other </a:t>
            </a:r>
            <a:r>
              <a:rPr lang="en-US" dirty="0">
                <a:solidFill>
                  <a:srgbClr val="58AB05"/>
                </a:solidFill>
              </a:rPr>
              <a:t>Member Cost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392929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Tx/>
              <a:buAutoNum type="alphaUcPeriod"/>
            </a:pPr>
            <a:r>
              <a:rPr lang="en-US" altLang="en-US" dirty="0">
                <a:solidFill>
                  <a:srgbClr val="58AB05"/>
                </a:solidFill>
              </a:rPr>
              <a:t>Personnel Expenses</a:t>
            </a:r>
          </a:p>
          <a:p>
            <a:pPr marL="800100" lvl="1" indent="-342900">
              <a:buFontTx/>
              <a:buAutoNum type="alphaUcPeriod"/>
            </a:pPr>
            <a:r>
              <a:rPr lang="en-US" altLang="en-US" dirty="0">
                <a:solidFill>
                  <a:srgbClr val="58AB05"/>
                </a:solidFill>
              </a:rPr>
              <a:t>Personnel Fringe Benefits</a:t>
            </a:r>
          </a:p>
          <a:p>
            <a:pPr marL="800100" lvl="1" indent="-342900">
              <a:buFontTx/>
              <a:buAutoNum type="alphaUcPeriod"/>
            </a:pPr>
            <a:r>
              <a:rPr lang="en-US" altLang="en-US" dirty="0">
                <a:solidFill>
                  <a:srgbClr val="58AB05"/>
                </a:solidFill>
              </a:rPr>
              <a:t>1 Staff Travel</a:t>
            </a:r>
          </a:p>
          <a:p>
            <a:pPr marL="800100" lvl="1" indent="-342900">
              <a:buFontTx/>
              <a:buAutoNum type="alphaUcPeriod" startAt="3"/>
            </a:pPr>
            <a:r>
              <a:rPr lang="en-US" altLang="en-US" dirty="0">
                <a:solidFill>
                  <a:srgbClr val="58AB05"/>
                </a:solidFill>
              </a:rPr>
              <a:t>2 Member Travel</a:t>
            </a:r>
          </a:p>
          <a:p>
            <a:pPr marL="800100" lvl="1" indent="-342900">
              <a:buFontTx/>
              <a:buAutoNum type="alphaUcPeriod" startAt="3"/>
            </a:pPr>
            <a:r>
              <a:rPr lang="en-US" altLang="en-US" dirty="0">
                <a:solidFill>
                  <a:srgbClr val="58AB05"/>
                </a:solidFill>
              </a:rPr>
              <a:t>Equipment</a:t>
            </a:r>
          </a:p>
          <a:p>
            <a:pPr marL="800100" lvl="1" indent="-342900">
              <a:buFontTx/>
              <a:buAutoNum type="alphaUcPeriod" startAt="3"/>
            </a:pPr>
            <a:r>
              <a:rPr lang="en-US" altLang="en-US" dirty="0">
                <a:solidFill>
                  <a:srgbClr val="58AB05"/>
                </a:solidFill>
              </a:rPr>
              <a:t>Supplies</a:t>
            </a:r>
          </a:p>
          <a:p>
            <a:pPr marL="800100" lvl="1" indent="-342900">
              <a:buFontTx/>
              <a:buAutoNum type="alphaUcPeriod" startAt="3"/>
            </a:pPr>
            <a:r>
              <a:rPr lang="en-US" altLang="en-US" dirty="0">
                <a:solidFill>
                  <a:srgbClr val="58AB05"/>
                </a:solidFill>
              </a:rPr>
              <a:t>Contractual &amp; Consultant Services</a:t>
            </a:r>
          </a:p>
          <a:p>
            <a:pPr marL="800100" lvl="1" indent="-342900">
              <a:buFontTx/>
              <a:buAutoNum type="alphaUcPeriod" startAt="3"/>
            </a:pPr>
            <a:r>
              <a:rPr lang="en-US" altLang="en-US" dirty="0">
                <a:solidFill>
                  <a:srgbClr val="58AB05"/>
                </a:solidFill>
              </a:rPr>
              <a:t>1 Staff Training</a:t>
            </a:r>
          </a:p>
          <a:p>
            <a:pPr marL="800100" lvl="1" indent="-342900">
              <a:buFontTx/>
              <a:buNone/>
            </a:pPr>
            <a:r>
              <a:rPr lang="en-US" altLang="en-US" dirty="0">
                <a:solidFill>
                  <a:srgbClr val="58AB05"/>
                </a:solidFill>
              </a:rPr>
              <a:t>G.  2 Member Training</a:t>
            </a:r>
          </a:p>
        </p:txBody>
      </p:sp>
    </p:spTree>
    <p:extLst>
      <p:ext uri="{BB962C8B-B14F-4D97-AF65-F5344CB8AC3E}">
        <p14:creationId xmlns:p14="http://schemas.microsoft.com/office/powerpoint/2010/main" val="311888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A.  Personnel</a:t>
            </a:r>
            <a:r>
              <a:rPr lang="en-US" b="1" dirty="0">
                <a:solidFill>
                  <a:schemeClr val="tx2"/>
                </a:solidFill>
                <a:latin typeface="Tw Cen MT" panose="020B0602020104020603" pitchFamily="34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743200"/>
            <a:ext cx="4038600" cy="1905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en-US" sz="8000" b="1" dirty="0">
                <a:solidFill>
                  <a:srgbClr val="58AB05"/>
                </a:solidFill>
              </a:rPr>
              <a:t>Allowable</a:t>
            </a:r>
            <a:endParaRPr lang="en-US" sz="80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r>
              <a:rPr lang="en-US" altLang="en-US" sz="8000" dirty="0">
                <a:solidFill>
                  <a:srgbClr val="58AB05"/>
                </a:solidFill>
              </a:rPr>
              <a:t>Salaries for individuals directly involved in operating the AC program (do not include administrative positions)</a:t>
            </a:r>
          </a:p>
          <a:p>
            <a:r>
              <a:rPr lang="en-US" altLang="en-US" sz="8000" dirty="0">
                <a:solidFill>
                  <a:srgbClr val="58AB05"/>
                </a:solidFill>
              </a:rPr>
              <a:t>Staff time is budgeted</a:t>
            </a:r>
          </a:p>
          <a:p>
            <a:r>
              <a:rPr lang="en-US" altLang="en-US" sz="8000" dirty="0">
                <a:solidFill>
                  <a:srgbClr val="58AB05"/>
                </a:solidFill>
              </a:rPr>
              <a:t>Supported by functional timesheets that are signed by employee an supervisor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743200"/>
            <a:ext cx="4038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Not supported by timesheets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Timesheets are not functional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Payroll reports not available or do not tie to General Ledger (GL)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Salaries associated with Admin positions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658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A. Personnel (Cont.)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895600"/>
            <a:ext cx="4038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2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200" dirty="0">
                <a:solidFill>
                  <a:srgbClr val="58AB05"/>
                </a:solidFill>
              </a:rPr>
              <a:t>Must submit Payroll reports that tie to GL</a:t>
            </a:r>
          </a:p>
          <a:p>
            <a:r>
              <a:rPr lang="en-US" altLang="en-US" sz="2200" dirty="0">
                <a:solidFill>
                  <a:srgbClr val="58AB05"/>
                </a:solidFill>
              </a:rPr>
              <a:t>If match, supported by invoiced from partners</a:t>
            </a:r>
          </a:p>
          <a:p>
            <a:pPr marL="0" indent="0">
              <a:buNone/>
            </a:pPr>
            <a:endParaRPr lang="en-US" altLang="en-US" dirty="0">
              <a:solidFill>
                <a:srgbClr val="58AB0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895600"/>
            <a:ext cx="40386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2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200" dirty="0">
                <a:solidFill>
                  <a:srgbClr val="FF0000"/>
                </a:solidFill>
              </a:rPr>
              <a:t>Personnel Costs for staff not budgeted</a:t>
            </a:r>
          </a:p>
          <a:p>
            <a:r>
              <a:rPr lang="en-US" altLang="en-US" sz="2200" dirty="0">
                <a:solidFill>
                  <a:srgbClr val="FF0000"/>
                </a:solidFill>
              </a:rPr>
              <a:t>Personnel Costs without functional timesheets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4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Functional Timesheet Sample</a:t>
            </a:r>
            <a:endParaRPr lang="en-US" sz="4000" b="1" dirty="0">
              <a:solidFill>
                <a:srgbClr val="1F497D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612" y="2438400"/>
            <a:ext cx="8132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1F497D"/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976289"/>
            <a:ext cx="7238999" cy="4005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37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Presentation Goals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3" y="1999742"/>
            <a:ext cx="8132775" cy="396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Principles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and Fiscal Systems 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Basics</a:t>
            </a:r>
          </a:p>
          <a:p>
            <a:endParaRPr lang="en-US" altLang="en-US" sz="20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alt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endParaRPr lang="en-US" altLang="en-US" sz="20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Invoices</a:t>
            </a:r>
          </a:p>
          <a:p>
            <a:endParaRPr lang="en-US" sz="20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Financial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Amendments</a:t>
            </a:r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FF"/>
                </a:solidFill>
              </a:rPr>
              <a:t>Personnel</a:t>
            </a:r>
            <a:br>
              <a:rPr lang="en-US" altLang="en-US" dirty="0">
                <a:solidFill>
                  <a:srgbClr val="0000FF"/>
                </a:solidFill>
              </a:rPr>
            </a:br>
            <a:r>
              <a:rPr lang="en-US" altLang="en-US" dirty="0">
                <a:solidFill>
                  <a:srgbClr val="0000FF"/>
                </a:solidFill>
              </a:rPr>
              <a:t>Electronic Timekeeping System Requirements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3200400"/>
            <a:ext cx="8445488" cy="25908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</a:rPr>
              <a:t>CNCS policy allows AmeriCorps State and National grantees to use electronic timekeeping systems as the system of record when three conditions are met: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solidFill>
                  <a:srgbClr val="0000FF"/>
                </a:solidFill>
              </a:rPr>
              <a:t>A written policy is in effect establishing the use of electronic timekeeping system as your system of record; and,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solidFill>
                  <a:srgbClr val="0000FF"/>
                </a:solidFill>
              </a:rPr>
              <a:t>A secure, verifiable electronic signature system (a) identifies and authenticates a particular person as the source of the electronic signature; and (b) indicates such person’s approval of the information contained in the electronic message.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sz="2000" dirty="0">
                <a:solidFill>
                  <a:srgbClr val="0000FF"/>
                </a:solidFill>
              </a:rPr>
              <a:t>Once appropriate electronic signatures have been applied, no changes may be made unless there is a clear, auditable record of the revision.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332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B. Benefits (Staff &amp; Member)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667000"/>
            <a:ext cx="4038600" cy="3429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Budgeted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Supported by payroll reports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Supported by GL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FICA is correctly calculated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Helps if backup is easy to follow or if a key is provided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Include only for direct program positions</a:t>
            </a:r>
          </a:p>
          <a:p>
            <a:pPr marL="0" indent="0">
              <a:buNone/>
            </a:pPr>
            <a:endParaRPr lang="en-US" altLang="en-US" sz="2000" dirty="0">
              <a:solidFill>
                <a:srgbClr val="58AB0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667000"/>
            <a:ext cx="4038600" cy="314325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Over budget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Does not tie to payroll records or GL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FICA incorrectly calculated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Employee or member deductibles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Benefits associated with Admin positions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48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221230"/>
            <a:ext cx="8229600" cy="114097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C. Travel (C1. Staff &amp; C2. Member)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514600"/>
            <a:ext cx="4038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 smtClean="0">
                <a:solidFill>
                  <a:srgbClr val="58AB05"/>
                </a:solidFill>
              </a:rPr>
              <a:t>Federal </a:t>
            </a:r>
            <a:r>
              <a:rPr lang="en-US" altLang="en-US" sz="2000" dirty="0">
                <a:solidFill>
                  <a:srgbClr val="58AB05"/>
                </a:solidFill>
              </a:rPr>
              <a:t>Per Diem Rates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Meals on overnight trips or “working lunches” during a conference or training ONLY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Mileage, as specified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Must have ALL receipts AND Travel Expense Claims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514600"/>
            <a:ext cx="4038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Out-of-State-Travel (unless pre-approved)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FOOD except on overnight trips or “working lunches” during a conference/training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Commute costs (home to work) -including public transit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3338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00FF"/>
                </a:solidFill>
              </a:rPr>
              <a:t>Travel</a:t>
            </a:r>
            <a:endParaRPr lang="en-US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77825" y="2590800"/>
            <a:ext cx="8056575" cy="2895600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</a:rPr>
              <a:t>Federal reimbursement rates for travel and/or per diem shall be used unless your existing policy requires less expense for travel and per diem. </a:t>
            </a:r>
          </a:p>
          <a:p>
            <a:r>
              <a:rPr lang="en-US" altLang="en-US" sz="2400" dirty="0">
                <a:solidFill>
                  <a:srgbClr val="0000FF"/>
                </a:solidFill>
              </a:rPr>
              <a:t>State Offices need to use the State Rate established by </a:t>
            </a:r>
            <a:r>
              <a:rPr lang="en-US" altLang="en-US" sz="2400" dirty="0" err="1">
                <a:solidFill>
                  <a:srgbClr val="0000FF"/>
                </a:solidFill>
              </a:rPr>
              <a:t>CalHR</a:t>
            </a:r>
            <a:r>
              <a:rPr lang="en-US" altLang="en-US" sz="2400" dirty="0">
                <a:solidFill>
                  <a:srgbClr val="0000FF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1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D. Equipment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743200"/>
            <a:ext cx="4038600" cy="3235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Prior authorization required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Purchase price is over $5,000 (per piece)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Depreciates over time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Disposition must be approved/agreed upon prior to end of contract period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Budgeted</a:t>
            </a:r>
          </a:p>
          <a:p>
            <a:pPr marL="0" indent="0">
              <a:buNone/>
            </a:pPr>
            <a:endParaRPr lang="en-US" altLang="en-US" sz="2000" b="1" dirty="0">
              <a:solidFill>
                <a:srgbClr val="58AB0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743200"/>
            <a:ext cx="4038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Any item over $5,000 purchased without advance approval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7167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E.  Supplies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895600"/>
            <a:ext cx="4038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Consumables such as office supplies and minor equipment (less than $1,000) needed to run your program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Supported by receipts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Must be budgeted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895600"/>
            <a:ext cx="4038600" cy="236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Food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Items claimed without receipts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Items that are not budgeted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5705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F. Contracts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590800"/>
            <a:ext cx="4038600" cy="338745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Limited to CV policy for daily rate at $750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Must submit contract/invoice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Must be budgeted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Not in lieu of employees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590800"/>
            <a:ext cx="4038600" cy="338745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Contracts that exceed daily rate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Contracts that are not budgeted or contractor is substituted without budget revision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Invoice is not provided</a:t>
            </a:r>
          </a:p>
          <a:p>
            <a:pPr marL="0" indent="0">
              <a:buNone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6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G. Training (G1. Staff &amp; G2. Member)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971800"/>
            <a:ext cx="4038600" cy="289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Budgeted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Reasonable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Agenda is provided and content is reasonable (i.e., program related and not entertainment)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Food is limited to working lunch only and does not exceed </a:t>
            </a:r>
            <a:r>
              <a:rPr lang="en-US" altLang="en-US" sz="2000" dirty="0" err="1">
                <a:solidFill>
                  <a:srgbClr val="58AB05"/>
                </a:solidFill>
              </a:rPr>
              <a:t>CalHR</a:t>
            </a:r>
            <a:r>
              <a:rPr lang="en-US" altLang="en-US" sz="2000" dirty="0">
                <a:solidFill>
                  <a:srgbClr val="58AB05"/>
                </a:solidFill>
              </a:rPr>
              <a:t> per diem rate ($10 per person)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971800"/>
            <a:ext cx="4038600" cy="289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Over budget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Substitute contractors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Content that is entertainment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Gifts/cash/incentives for members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Snacks/water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Food other than working lunches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700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G. Training (Cont.)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819400"/>
            <a:ext cx="4038600" cy="3048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Provide attendee sign in sheet for each day to </a:t>
            </a:r>
            <a:r>
              <a:rPr lang="en-US" altLang="en-US" sz="2000" dirty="0" smtClean="0">
                <a:solidFill>
                  <a:srgbClr val="58AB05"/>
                </a:solidFill>
              </a:rPr>
              <a:t>“</a:t>
            </a:r>
            <a:r>
              <a:rPr lang="en-US" altLang="en-US" sz="2000" dirty="0">
                <a:solidFill>
                  <a:srgbClr val="58AB05"/>
                </a:solidFill>
              </a:rPr>
              <a:t>get credit” for working lunches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If agenda is not on keynote speaker’s letterhead, an invoice from the “working lunch” speaker must be provided.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Staff Development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819400"/>
            <a:ext cx="4038600" cy="3048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Costs submitted without invoices and sign-in sheets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Content that is not program-specific</a:t>
            </a:r>
          </a:p>
          <a:p>
            <a:pPr marL="0" indent="0">
              <a:buNone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9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H. Evaluation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590800"/>
            <a:ext cx="4038600" cy="338745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Budgeted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Direct costs including consultants and instrumentation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Indirect costs such as additional staff time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Daily rate $750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590800"/>
            <a:ext cx="4038600" cy="3200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Daily/weekly data gathering to assess progress toward objectives</a:t>
            </a:r>
          </a:p>
          <a:p>
            <a:pPr marL="0" indent="0">
              <a:buNone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8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54793" y="1268401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>
                <a:solidFill>
                  <a:srgbClr val="0000FF"/>
                </a:solidFill>
              </a:rPr>
              <a:t>So You Know You Are Spending Federal </a:t>
            </a:r>
            <a:br>
              <a:rPr lang="en-US" altLang="en-US" sz="6600" b="1" dirty="0">
                <a:solidFill>
                  <a:srgbClr val="0000FF"/>
                </a:solidFill>
              </a:rPr>
            </a:br>
            <a:r>
              <a:rPr lang="en-US" altLang="en-US" sz="6600" b="1" dirty="0">
                <a:solidFill>
                  <a:srgbClr val="58AB05"/>
                </a:solidFill>
              </a:rPr>
              <a:t>$</a:t>
            </a:r>
            <a:r>
              <a:rPr lang="en-US" altLang="en-US" sz="6600" b="1" dirty="0">
                <a:solidFill>
                  <a:srgbClr val="0000FF"/>
                </a:solidFill>
              </a:rPr>
              <a:t>?</a:t>
            </a:r>
            <a:endParaRPr lang="en-US" sz="66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I. Other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743200"/>
            <a:ext cx="4038600" cy="2895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200" dirty="0">
                <a:solidFill>
                  <a:srgbClr val="58AB05"/>
                </a:solidFill>
              </a:rPr>
              <a:t>Fingerprinting</a:t>
            </a:r>
          </a:p>
          <a:p>
            <a:r>
              <a:rPr lang="en-US" altLang="en-US" sz="2200" dirty="0">
                <a:solidFill>
                  <a:srgbClr val="58AB05"/>
                </a:solidFill>
              </a:rPr>
              <a:t>Background Checks</a:t>
            </a:r>
          </a:p>
          <a:p>
            <a:r>
              <a:rPr lang="en-US" altLang="en-US" sz="2200" dirty="0">
                <a:solidFill>
                  <a:srgbClr val="58AB05"/>
                </a:solidFill>
              </a:rPr>
              <a:t>Health Tests/Immunizations</a:t>
            </a:r>
          </a:p>
          <a:p>
            <a:r>
              <a:rPr lang="en-US" altLang="en-US" sz="2200" dirty="0">
                <a:solidFill>
                  <a:srgbClr val="58AB05"/>
                </a:solidFill>
              </a:rPr>
              <a:t>Facilities Costs for direct program use only</a:t>
            </a:r>
          </a:p>
          <a:p>
            <a:r>
              <a:rPr lang="en-US" altLang="en-US" sz="2200" dirty="0">
                <a:solidFill>
                  <a:srgbClr val="58AB05"/>
                </a:solidFill>
              </a:rPr>
              <a:t>Utilities (including internet) for direct program use only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743200"/>
            <a:ext cx="4038600" cy="3124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200" dirty="0">
                <a:solidFill>
                  <a:srgbClr val="FF0000"/>
                </a:solidFill>
              </a:rPr>
              <a:t>Facilities and utilities for administrative staff/use</a:t>
            </a:r>
          </a:p>
          <a:p>
            <a:r>
              <a:rPr lang="en-US" altLang="en-US" sz="2200" dirty="0">
                <a:solidFill>
                  <a:srgbClr val="FF0000"/>
                </a:solidFill>
              </a:rPr>
              <a:t>Entertainment of any kind</a:t>
            </a:r>
          </a:p>
          <a:p>
            <a:r>
              <a:rPr lang="en-US" altLang="en-US" sz="2200" dirty="0">
                <a:solidFill>
                  <a:srgbClr val="FF0000"/>
                </a:solidFill>
              </a:rPr>
              <a:t>Gifts/Incentives</a:t>
            </a:r>
          </a:p>
          <a:p>
            <a:r>
              <a:rPr lang="en-US" altLang="en-US" sz="2200" dirty="0">
                <a:solidFill>
                  <a:srgbClr val="FF0000"/>
                </a:solidFill>
              </a:rPr>
              <a:t>Unreasonable or unnecessary purchases – use conservative common sense!</a:t>
            </a:r>
          </a:p>
          <a:p>
            <a:r>
              <a:rPr lang="en-US" altLang="en-US" sz="2200" dirty="0">
                <a:solidFill>
                  <a:srgbClr val="FF0000"/>
                </a:solidFill>
              </a:rPr>
              <a:t>Reimbursements (personal cell phone, etc.)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7667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Section I Costs</a:t>
            </a:r>
            <a:br>
              <a:rPr lang="en-US" altLang="en-US" b="1" dirty="0">
                <a:solidFill>
                  <a:srgbClr val="0000FF"/>
                </a:solidFill>
              </a:rPr>
            </a:br>
            <a:r>
              <a:rPr lang="en-US" altLang="en-US" b="1" dirty="0">
                <a:solidFill>
                  <a:srgbClr val="0000FF"/>
                </a:solidFill>
              </a:rPr>
              <a:t>J. Member Living Allowance</a:t>
            </a:r>
            <a:endParaRPr lang="en-US" b="1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743200"/>
            <a:ext cx="4038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58AB05"/>
                </a:solidFill>
              </a:rPr>
              <a:t>Allowable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Must be supported by member timesheets signed by both member and supervisor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Must be supported by member roster in </a:t>
            </a:r>
            <a:r>
              <a:rPr lang="en-US" altLang="en-US" sz="2000" dirty="0" err="1">
                <a:solidFill>
                  <a:srgbClr val="58AB05"/>
                </a:solidFill>
              </a:rPr>
              <a:t>eGrants</a:t>
            </a:r>
            <a:endParaRPr lang="en-US" altLang="en-US" sz="2000" dirty="0">
              <a:solidFill>
                <a:srgbClr val="58AB05"/>
              </a:solidFill>
            </a:endParaRPr>
          </a:p>
          <a:p>
            <a:r>
              <a:rPr lang="en-US" altLang="en-US" sz="2000" dirty="0">
                <a:solidFill>
                  <a:srgbClr val="58AB05"/>
                </a:solidFill>
              </a:rPr>
              <a:t>Must match number and types of slots budgeted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58AB05"/>
              </a:solidFill>
            </a:endParaRP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743200"/>
            <a:ext cx="4038600" cy="3124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 smtClean="0">
                <a:solidFill>
                  <a:srgbClr val="FF0000"/>
                </a:solidFill>
              </a:rPr>
              <a:t>Unallowable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Members not on approved roster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Unsigned or missing timesheets</a:t>
            </a:r>
          </a:p>
          <a:p>
            <a:pPr marL="0" indent="0">
              <a:buNone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990600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00FF"/>
                </a:solidFill>
              </a:rPr>
              <a:t>Reimbursements</a:t>
            </a:r>
            <a:endParaRPr lang="en-US" sz="4000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467512" y="2514600"/>
            <a:ext cx="8208975" cy="27432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8000" b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AmeriCorps Grant Provisions</a:t>
            </a:r>
          </a:p>
          <a:p>
            <a:pPr marL="568325" lvl="1" indent="0">
              <a:lnSpc>
                <a:spcPct val="80000"/>
              </a:lnSpc>
              <a:buNone/>
              <a:defRPr/>
            </a:pPr>
            <a:endParaRPr lang="en-US" sz="8000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 lvl="1" indent="0">
              <a:lnSpc>
                <a:spcPct val="80000"/>
              </a:lnSpc>
              <a:buNone/>
              <a:defRPr/>
            </a:pP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</a:t>
            </a:r>
            <a:r>
              <a:rPr lang="en-US" sz="8000" kern="0" dirty="0">
                <a:solidFill>
                  <a:srgbClr val="58AB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allowance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80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wage. </a:t>
            </a: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not pay a </a:t>
            </a: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</a:t>
            </a:r>
          </a:p>
          <a:p>
            <a:pPr marL="568325" lvl="1" indent="0">
              <a:lnSpc>
                <a:spcPct val="80000"/>
              </a:lnSpc>
              <a:buNone/>
              <a:defRPr/>
            </a:pP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allowance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an hourly basis. </a:t>
            </a: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pay the </a:t>
            </a: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</a:t>
            </a:r>
          </a:p>
          <a:p>
            <a:pPr marL="568325" lvl="1" indent="0">
              <a:lnSpc>
                <a:spcPct val="80000"/>
              </a:lnSpc>
              <a:buNone/>
              <a:defRPr/>
            </a:pP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allowance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8000" u="sng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increments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such as weekly or bi-weekly, </a:t>
            </a:r>
            <a:endParaRPr lang="en-US" sz="8000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 lvl="1" indent="0">
              <a:lnSpc>
                <a:spcPct val="80000"/>
              </a:lnSpc>
              <a:buNone/>
              <a:defRPr/>
            </a:pP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paying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increased increment only on the basis of increased </a:t>
            </a:r>
            <a:endParaRPr lang="en-US" sz="8000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 lvl="1" indent="0">
              <a:lnSpc>
                <a:spcPct val="80000"/>
              </a:lnSpc>
              <a:buNone/>
              <a:defRPr/>
            </a:pP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expenses such as food, housing, or transportation. </a:t>
            </a:r>
            <a:endParaRPr lang="en-US" sz="8000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 lvl="1" indent="0">
              <a:lnSpc>
                <a:spcPct val="80000"/>
              </a:lnSpc>
              <a:buNone/>
              <a:defRPr/>
            </a:pPr>
            <a:r>
              <a:rPr lang="en-US" sz="8000" u="sng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Payments </a:t>
            </a:r>
            <a:r>
              <a:rPr lang="en-US" sz="8000" u="sng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not fluctuate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based on the number of hours </a:t>
            </a:r>
            <a:endParaRPr lang="en-US" sz="8000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 lvl="1" indent="0">
              <a:lnSpc>
                <a:spcPct val="80000"/>
              </a:lnSpc>
              <a:buNone/>
              <a:defRPr/>
            </a:pPr>
            <a:r>
              <a:rPr lang="en-US" sz="80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served 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particular time period, and </a:t>
            </a:r>
            <a:r>
              <a:rPr lang="en-US" sz="8000" u="sng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cease when a </a:t>
            </a:r>
            <a:endParaRPr lang="en-US" sz="8000" u="sng" kern="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8325" lvl="1" indent="0">
              <a:lnSpc>
                <a:spcPct val="80000"/>
              </a:lnSpc>
              <a:buNone/>
              <a:defRPr/>
            </a:pPr>
            <a:r>
              <a:rPr lang="en-US" sz="8000" u="sng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</a:t>
            </a:r>
            <a:r>
              <a:rPr lang="en-US" sz="8000" u="sng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concludes</a:t>
            </a:r>
            <a:r>
              <a:rPr lang="en-US" sz="8000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term of service.”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77825" y="5334000"/>
            <a:ext cx="8056575" cy="644252"/>
          </a:xfrm>
        </p:spPr>
        <p:txBody>
          <a:bodyPr>
            <a:normAutofit fontScale="25000" lnSpcReduction="20000"/>
          </a:bodyPr>
          <a:lstStyle/>
          <a:p>
            <a:r>
              <a:rPr lang="en-US" alt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“lump sum” if member completes term early</a:t>
            </a:r>
          </a:p>
          <a:p>
            <a:r>
              <a:rPr lang="en-US" altLang="en-US" sz="8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“lump sum” if member starts late, e.g., “make up” missed payments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6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Admin Costs</a:t>
            </a:r>
            <a:r>
              <a:rPr lang="en-US" altLang="en-US" dirty="0">
                <a:solidFill>
                  <a:srgbClr val="0000FF"/>
                </a:solidFill>
              </a:rPr>
              <a:t/>
            </a:r>
            <a:br>
              <a:rPr lang="en-US" altLang="en-US" dirty="0">
                <a:solidFill>
                  <a:srgbClr val="0000FF"/>
                </a:solidFill>
              </a:rPr>
            </a:b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038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58AB05"/>
                </a:solidFill>
              </a:rPr>
              <a:t>What is included</a:t>
            </a:r>
            <a:r>
              <a:rPr lang="en-US" altLang="en-US" sz="2000" b="1" dirty="0" smtClean="0">
                <a:solidFill>
                  <a:srgbClr val="58AB05"/>
                </a:solidFill>
              </a:rPr>
              <a:t>?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Costs for financial, accounting and related services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Costs for internal evaluation 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Costs for General Liability insurance for the organization (member’s liability ins can be a direct charge if budgeted as such)</a:t>
            </a:r>
          </a:p>
          <a:p>
            <a:pPr marL="0" indent="0">
              <a:buNone/>
            </a:pPr>
            <a:endParaRPr lang="en-US" altLang="en-US" sz="2000" b="1" dirty="0">
              <a:solidFill>
                <a:srgbClr val="58AB0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4038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What is not included?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Costs for independent or internal evaluations specifically related to creative methods of quality improvement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Costs for rent, utilities and legal services for program staff/ops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Allowable direct charges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Admin Costs</a:t>
            </a:r>
            <a:r>
              <a:rPr lang="en-US" altLang="en-US" dirty="0">
                <a:solidFill>
                  <a:srgbClr val="0000FF"/>
                </a:solidFill>
              </a:rPr>
              <a:t/>
            </a:r>
            <a:br>
              <a:rPr lang="en-US" altLang="en-US" dirty="0">
                <a:solidFill>
                  <a:srgbClr val="0000FF"/>
                </a:solidFill>
              </a:rPr>
            </a:b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038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58AB05"/>
                </a:solidFill>
              </a:rPr>
              <a:t>What is included</a:t>
            </a:r>
            <a:r>
              <a:rPr lang="en-US" altLang="en-US" sz="2000" b="1" dirty="0" smtClean="0">
                <a:solidFill>
                  <a:srgbClr val="58AB05"/>
                </a:solidFill>
              </a:rPr>
              <a:t>? </a:t>
            </a:r>
            <a:r>
              <a:rPr lang="en-US" altLang="en-US" sz="2000" b="1" dirty="0">
                <a:solidFill>
                  <a:srgbClr val="58AB05"/>
                </a:solidFill>
              </a:rPr>
              <a:t>(Cont</a:t>
            </a:r>
            <a:r>
              <a:rPr lang="en-US" altLang="en-US" sz="2000" b="1" dirty="0" smtClean="0">
                <a:solidFill>
                  <a:srgbClr val="58AB05"/>
                </a:solidFill>
              </a:rPr>
              <a:t>.)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Costs for rent, utilities and legal services for admin staff</a:t>
            </a:r>
          </a:p>
          <a:p>
            <a:r>
              <a:rPr lang="en-US" altLang="en-US" sz="2000" dirty="0">
                <a:solidFill>
                  <a:srgbClr val="58AB05"/>
                </a:solidFill>
              </a:rPr>
              <a:t>Portions of salaries and benefits of the Program Directors and other admin staff not attributable to time spent in support of a specific program</a:t>
            </a:r>
          </a:p>
          <a:p>
            <a:pPr marL="0" indent="0">
              <a:buNone/>
            </a:pPr>
            <a:endParaRPr lang="en-US" altLang="en-US" sz="2000" b="1" dirty="0">
              <a:solidFill>
                <a:srgbClr val="58AB0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4038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What is not included?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Costs for staff who recruit, train, place or supervise members or who develop materials used in such activities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Costs related to staff that work in a direct program support, operational or oversight capacity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8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Admin Costs</a:t>
            </a:r>
            <a:r>
              <a:rPr lang="en-US" altLang="en-US" dirty="0">
                <a:solidFill>
                  <a:srgbClr val="0000FF"/>
                </a:solidFill>
              </a:rPr>
              <a:t/>
            </a:r>
            <a:br>
              <a:rPr lang="en-US" altLang="en-US" dirty="0">
                <a:solidFill>
                  <a:srgbClr val="0000FF"/>
                </a:solidFill>
              </a:rPr>
            </a:br>
            <a:r>
              <a:rPr lang="en-US" altLang="en-US" sz="2200" dirty="0" smtClean="0">
                <a:solidFill>
                  <a:srgbClr val="0000FF"/>
                </a:solidFill>
              </a:rPr>
              <a:t>How </a:t>
            </a:r>
            <a:r>
              <a:rPr lang="en-US" altLang="en-US" sz="2200" dirty="0">
                <a:solidFill>
                  <a:srgbClr val="0000FF"/>
                </a:solidFill>
              </a:rPr>
              <a:t>is it Calculated?</a:t>
            </a:r>
            <a:br>
              <a:rPr lang="en-US" altLang="en-US" sz="2200" dirty="0">
                <a:solidFill>
                  <a:srgbClr val="0000FF"/>
                </a:solidFill>
              </a:rPr>
            </a:br>
            <a:endParaRPr lang="en-US" sz="2200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1"/>
          </p:nvPr>
        </p:nvSpPr>
        <p:spPr>
          <a:xfrm>
            <a:off x="228600" y="2438400"/>
            <a:ext cx="40386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Method A:  Fixed Rate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Total of Program Costs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Multiplied by: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0.0526 x 0.6 = 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Admin Costs (CNCS Share)</a:t>
            </a:r>
          </a:p>
          <a:p>
            <a:pPr>
              <a:buFontTx/>
              <a:buNone/>
            </a:pPr>
            <a:endParaRPr lang="en-US" altLang="en-US" sz="1800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0.0526 x 0.4 =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Admin Costs (CV Share) </a:t>
            </a:r>
            <a:endParaRPr lang="en-US" altLang="en-US" sz="1800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endParaRPr lang="en-US" altLang="en-US" sz="1800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0000FF"/>
                </a:solidFill>
              </a:rPr>
              <a:t>Grantee </a:t>
            </a:r>
            <a:r>
              <a:rPr lang="en-US" altLang="en-US" sz="1800" dirty="0">
                <a:solidFill>
                  <a:srgbClr val="0000FF"/>
                </a:solidFill>
              </a:rPr>
              <a:t>Share (Match) may be up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to an additional 10% of Total</a:t>
            </a:r>
          </a:p>
          <a:p>
            <a:pPr>
              <a:buFontTx/>
              <a:buNone/>
            </a:pPr>
            <a:r>
              <a:rPr lang="en-US" altLang="en-US" sz="1800" dirty="0">
                <a:solidFill>
                  <a:srgbClr val="0000FF"/>
                </a:solidFill>
              </a:rPr>
              <a:t>Program Costs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4419600" y="2438400"/>
            <a:ext cx="4038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Method B:  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ICRP</a:t>
            </a: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0000FF"/>
                </a:solidFill>
              </a:rPr>
              <a:t>Admin </a:t>
            </a:r>
            <a:r>
              <a:rPr lang="en-US" altLang="en-US" sz="1800" dirty="0">
                <a:solidFill>
                  <a:srgbClr val="0000FF"/>
                </a:solidFill>
              </a:rPr>
              <a:t>Costs calculated using approved Indirect Cost Rate Plan (ICRP) methodology</a:t>
            </a:r>
          </a:p>
          <a:p>
            <a:r>
              <a:rPr lang="en-US" altLang="en-US" sz="1800" dirty="0">
                <a:solidFill>
                  <a:srgbClr val="0000FF"/>
                </a:solidFill>
              </a:rPr>
              <a:t>Must provide approved ICRP at time of application</a:t>
            </a:r>
          </a:p>
          <a:p>
            <a:r>
              <a:rPr lang="en-US" altLang="en-US" sz="1800" dirty="0">
                <a:solidFill>
                  <a:srgbClr val="0000FF"/>
                </a:solidFill>
              </a:rPr>
              <a:t>Complete backup required</a:t>
            </a:r>
          </a:p>
          <a:p>
            <a:r>
              <a:rPr lang="en-US" altLang="en-US" sz="1800" dirty="0">
                <a:solidFill>
                  <a:srgbClr val="0000FF"/>
                </a:solidFill>
              </a:rPr>
              <a:t>CV Share is included in total ICRP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1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0000FF"/>
                </a:solidFill>
              </a:rPr>
              <a:t>Matching Requirements</a:t>
            </a:r>
            <a:endParaRPr lang="en-US" sz="4000" b="1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685800" y="5410200"/>
            <a:ext cx="7924800" cy="568052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b="1" dirty="0">
                <a:solidFill>
                  <a:srgbClr val="0000FF"/>
                </a:solidFill>
              </a:rPr>
              <a:t> Documentation required to show in-kind and/or cash contributions 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34" y="2362200"/>
            <a:ext cx="7588769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2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F497D">
                    <a:lumMod val="75000"/>
                  </a:srgb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rgbClr val="1F497D">
                  <a:lumMod val="75000"/>
                </a:srgbClr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676400"/>
          </a:xfrm>
        </p:spPr>
        <p:txBody>
          <a:bodyPr>
            <a:normAutofit/>
          </a:bodyPr>
          <a:lstStyle/>
          <a:p>
            <a:r>
              <a:rPr lang="en-US" altLang="en-US" sz="6000" b="1" dirty="0" smtClean="0">
                <a:solidFill>
                  <a:srgbClr val="0000FF"/>
                </a:solidFill>
              </a:rPr>
              <a:t>Invoices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39785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Invoices</a:t>
            </a:r>
            <a:endParaRPr lang="en-US" sz="40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000" b="1" kern="0" dirty="0">
                <a:solidFill>
                  <a:srgbClr val="0000FF"/>
                </a:solidFill>
              </a:rPr>
              <a:t>Reimbursement is made based on actual expenses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endParaRPr lang="en-US" sz="2000" b="1" kern="0" dirty="0">
              <a:solidFill>
                <a:srgbClr val="0000FF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000" b="1" kern="0" dirty="0">
                <a:solidFill>
                  <a:srgbClr val="0000FF"/>
                </a:solidFill>
              </a:rPr>
              <a:t>Reimbursements may </a:t>
            </a:r>
            <a:r>
              <a:rPr lang="en-US" sz="2000" b="1" u="sng" kern="0" dirty="0">
                <a:solidFill>
                  <a:srgbClr val="FF0000"/>
                </a:solidFill>
              </a:rPr>
              <a:t>not</a:t>
            </a:r>
            <a:r>
              <a:rPr lang="en-US" sz="2000" b="1" kern="0" dirty="0">
                <a:solidFill>
                  <a:srgbClr val="FF0000"/>
                </a:solidFill>
              </a:rPr>
              <a:t> </a:t>
            </a:r>
            <a:r>
              <a:rPr lang="en-US" sz="2000" b="1" kern="0" dirty="0">
                <a:solidFill>
                  <a:srgbClr val="0000FF"/>
                </a:solidFill>
              </a:rPr>
              <a:t>be for estimated, unauthorized, or unallowable expenses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endParaRPr lang="en-US" sz="2000" b="1" kern="0" dirty="0">
              <a:solidFill>
                <a:srgbClr val="0000FF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000" b="1" kern="0" dirty="0">
                <a:solidFill>
                  <a:srgbClr val="0000FF"/>
                </a:solidFill>
              </a:rPr>
              <a:t>Invoices must be for approved and budgeted expenditures that programs have already incurred</a:t>
            </a: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endParaRPr lang="en-US" sz="2000" b="1" kern="0" dirty="0">
              <a:solidFill>
                <a:srgbClr val="0000FF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000" b="1" kern="0" dirty="0">
                <a:solidFill>
                  <a:srgbClr val="0000FF"/>
                </a:solidFill>
              </a:rPr>
              <a:t>No advances allowed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5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Invoices</a:t>
            </a:r>
            <a:endParaRPr lang="en-US" sz="40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sz="2800" b="1" kern="0" dirty="0">
                <a:solidFill>
                  <a:srgbClr val="0000FF"/>
                </a:solidFill>
              </a:rPr>
              <a:t>Must also have up-to-date and current:</a:t>
            </a:r>
          </a:p>
          <a:p>
            <a:pPr marL="1066800" lvl="1" indent="-495300">
              <a:lnSpc>
                <a:spcPct val="125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Member hours</a:t>
            </a:r>
          </a:p>
          <a:p>
            <a:pPr marL="1066800" lvl="1" indent="-495300">
              <a:lnSpc>
                <a:spcPct val="125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Expense Workbooks</a:t>
            </a:r>
          </a:p>
          <a:p>
            <a:pPr marL="1066800" lvl="1" indent="-495300">
              <a:lnSpc>
                <a:spcPct val="125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Federal Financial Reports</a:t>
            </a:r>
          </a:p>
          <a:p>
            <a:pPr marL="1066800" lvl="1" indent="-495300">
              <a:lnSpc>
                <a:spcPct val="125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Program Reports (performance-based)</a:t>
            </a:r>
          </a:p>
          <a:p>
            <a:pPr>
              <a:lnSpc>
                <a:spcPct val="125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rgbClr val="0000FF"/>
                </a:solidFill>
              </a:rPr>
              <a:t>Must also demonstrate compliance with program operations, i.e., no outstanding corrective action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7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0000FF"/>
                </a:solidFill>
              </a:rPr>
              <a:t>Basics </a:t>
            </a:r>
            <a:r>
              <a:rPr lang="en-US" altLang="en-US" sz="4400" b="1" dirty="0">
                <a:solidFill>
                  <a:srgbClr val="0000FF"/>
                </a:solidFill>
              </a:rPr>
              <a:t>of OMB 2CFR Part 200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altLang="en-US" b="1" dirty="0">
                <a:solidFill>
                  <a:srgbClr val="0000FF"/>
                </a:solidFill>
              </a:rPr>
              <a:t>Cost Principles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FF"/>
                </a:solidFill>
              </a:rPr>
              <a:t>Allowable &amp; Unallowable </a:t>
            </a:r>
            <a:r>
              <a:rPr lang="en-US" altLang="en-US" dirty="0" smtClean="0">
                <a:solidFill>
                  <a:srgbClr val="0000FF"/>
                </a:solidFill>
              </a:rPr>
              <a:t>Costs</a:t>
            </a:r>
            <a:endParaRPr lang="en-US" altLang="en-US" dirty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altLang="en-US" dirty="0">
              <a:solidFill>
                <a:srgbClr val="0000FF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altLang="en-US" b="1" dirty="0">
                <a:solidFill>
                  <a:srgbClr val="0000FF"/>
                </a:solidFill>
              </a:rPr>
              <a:t>Administrative Requirements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FF"/>
                </a:solidFill>
              </a:rPr>
              <a:t>Accounting </a:t>
            </a:r>
            <a:r>
              <a:rPr lang="en-US" altLang="en-US" dirty="0" smtClean="0">
                <a:solidFill>
                  <a:srgbClr val="0000FF"/>
                </a:solidFill>
              </a:rPr>
              <a:t>System to track Federal cost &amp; match</a:t>
            </a:r>
            <a:endParaRPr lang="en-US" altLang="en-US" dirty="0">
              <a:solidFill>
                <a:srgbClr val="0000FF"/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n-US" altLang="en-US" dirty="0">
                <a:solidFill>
                  <a:srgbClr val="0000FF"/>
                </a:solidFill>
              </a:rPr>
              <a:t>Documentation Requirements</a:t>
            </a:r>
          </a:p>
          <a:p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Invoice Due Dates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Invoices are due by the 30</a:t>
            </a:r>
            <a:r>
              <a:rPr lang="en-US" altLang="en-US" sz="2400" baseline="30000" dirty="0">
                <a:solidFill>
                  <a:srgbClr val="0000FF"/>
                </a:solidFill>
              </a:rPr>
              <a:t>th</a:t>
            </a:r>
            <a:r>
              <a:rPr lang="en-US" altLang="en-US" sz="2400" dirty="0">
                <a:solidFill>
                  <a:srgbClr val="0000FF"/>
                </a:solidFill>
              </a:rPr>
              <a:t> of the month following the invoice period</a:t>
            </a:r>
            <a:br>
              <a:rPr lang="en-US" altLang="en-US" sz="2400" dirty="0">
                <a:solidFill>
                  <a:srgbClr val="0000FF"/>
                </a:solidFill>
              </a:rPr>
            </a:br>
            <a:endParaRPr lang="en-US" alt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3 hard copies of the Expense Workbooks, which includes a coversheet and respective months of data for the claimed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Invoices are submitted monthly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82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Invoice Reviews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Both the Grants Management Associate and Program Officer review the invoice for compliance and for approval of payment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rgbClr val="0000FF"/>
                </a:solidFill>
              </a:rPr>
              <a:t>California</a:t>
            </a:r>
            <a:r>
              <a:rPr lang="en-US" altLang="en-US" sz="2400" dirty="0" err="1">
                <a:solidFill>
                  <a:srgbClr val="58AB05"/>
                </a:solidFill>
              </a:rPr>
              <a:t>Volunteers</a:t>
            </a:r>
            <a:r>
              <a:rPr lang="en-US" altLang="en-US" sz="2400" dirty="0">
                <a:solidFill>
                  <a:srgbClr val="0000FF"/>
                </a:solidFill>
              </a:rPr>
              <a:t> has the authority to hold invoices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PO reviews and approves for compliance relative to the program and then the GMA reviews for fiscal compliance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34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Invoice Review (cont.)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Only complete and approved invoices are submitted for payment – we send them back if there are errors</a:t>
            </a:r>
          </a:p>
          <a:p>
            <a:endParaRPr lang="en-US" alt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You can expect payment about 45 days after the day we receive the invoice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</a:rPr>
              <a:t>Important to submit monthly invoices to prevent cash flow problems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34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Monthly Expense Workbook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800" b="1" dirty="0">
                <a:solidFill>
                  <a:srgbClr val="0000FF"/>
                </a:solidFill>
              </a:rPr>
              <a:t>There is a sheet that has a YTD tool which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has</a:t>
            </a:r>
          </a:p>
          <a:p>
            <a:r>
              <a:rPr lang="en-US" altLang="en-US" sz="2800" b="1" dirty="0" smtClean="0">
                <a:solidFill>
                  <a:srgbClr val="0000FF"/>
                </a:solidFill>
              </a:rPr>
              <a:t>    alarms </a:t>
            </a:r>
            <a:r>
              <a:rPr lang="en-US" altLang="en-US" sz="2800" b="1" dirty="0">
                <a:solidFill>
                  <a:srgbClr val="0000FF"/>
                </a:solidFill>
              </a:rPr>
              <a:t>that tell you if you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0000FF"/>
                </a:solidFill>
              </a:rPr>
              <a:t>Don’t have enough match,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0000FF"/>
                </a:solidFill>
              </a:rPr>
              <a:t>Over expended a line item or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0000FF"/>
                </a:solidFill>
              </a:rPr>
              <a:t>Calculated Indirect costs correctly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63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en-US" sz="4400" dirty="0" smtClean="0">
              <a:solidFill>
                <a:srgbClr val="0000FF"/>
              </a:solidFill>
            </a:endParaRPr>
          </a:p>
          <a:p>
            <a:pPr algn="ctr"/>
            <a:endParaRPr lang="en-US" altLang="en-US" sz="4400" dirty="0">
              <a:solidFill>
                <a:srgbClr val="0000FF"/>
              </a:solidFill>
            </a:endParaRPr>
          </a:p>
          <a:p>
            <a:pPr algn="ctr"/>
            <a:r>
              <a:rPr lang="en-US" altLang="en-US" sz="4400" b="1" dirty="0" smtClean="0">
                <a:solidFill>
                  <a:srgbClr val="0000FF"/>
                </a:solidFill>
              </a:rPr>
              <a:t>Federal </a:t>
            </a:r>
            <a:r>
              <a:rPr lang="en-US" altLang="en-US" sz="4400" b="1" dirty="0">
                <a:solidFill>
                  <a:srgbClr val="0000FF"/>
                </a:solidFill>
              </a:rPr>
              <a:t>Financial Reports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87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rPr>
              <a:t>Key Elements of Financial Reporting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591840"/>
            <a:ext cx="813277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Prepare all financial reports with information from the organization’s accounting </a:t>
            </a:r>
            <a:r>
              <a:rPr lang="en-US" sz="2000" kern="0" dirty="0" smtClean="0">
                <a:solidFill>
                  <a:srgbClr val="0000F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system</a:t>
            </a:r>
            <a:endParaRPr lang="en-US" sz="2000" kern="0" dirty="0">
              <a:solidFill>
                <a:srgbClr val="0000FF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Review and reconcile the information to ensure accuracy prior to report </a:t>
            </a:r>
            <a:r>
              <a:rPr lang="en-US" sz="2000" kern="0" dirty="0" smtClean="0">
                <a:solidFill>
                  <a:srgbClr val="0000F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submission</a:t>
            </a:r>
            <a:endParaRPr lang="en-US" sz="2000" kern="0" dirty="0">
              <a:solidFill>
                <a:srgbClr val="0000FF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Submit all reports on </a:t>
            </a:r>
            <a:r>
              <a:rPr lang="en-US" sz="2000" kern="0" dirty="0" smtClean="0">
                <a:solidFill>
                  <a:srgbClr val="0000F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time</a:t>
            </a:r>
            <a:endParaRPr lang="en-US" sz="2000" kern="0" dirty="0">
              <a:solidFill>
                <a:srgbClr val="0000FF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Proofread before submitting—small errors will delay payment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27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Reporting Requirements</a:t>
            </a:r>
            <a:r>
              <a:rPr lang="en-US" altLang="en-US" sz="4400" dirty="0">
                <a:solidFill>
                  <a:srgbClr val="0000FF"/>
                </a:solidFill>
              </a:rPr>
              <a:t/>
            </a:r>
            <a:br>
              <a:rPr lang="en-US" altLang="en-US" sz="4400" dirty="0">
                <a:solidFill>
                  <a:srgbClr val="0000FF"/>
                </a:solidFill>
              </a:rPr>
            </a:br>
            <a:r>
              <a:rPr lang="en-US" altLang="en-US" sz="4000" dirty="0">
                <a:solidFill>
                  <a:srgbClr val="0000FF"/>
                </a:solidFill>
              </a:rPr>
              <a:t>Federal Financial Report (FFR)</a:t>
            </a:r>
            <a:endParaRPr lang="en-US" sz="40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743200"/>
            <a:ext cx="81327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90600" lvl="1" indent="-533400">
              <a:buFontTx/>
              <a:buChar char="•"/>
            </a:pPr>
            <a:r>
              <a:rPr lang="en-US" altLang="en-US" sz="2000" dirty="0">
                <a:solidFill>
                  <a:srgbClr val="0000FF"/>
                </a:solidFill>
              </a:rPr>
              <a:t>Due to </a:t>
            </a:r>
            <a:r>
              <a:rPr lang="en-US" altLang="en-US" sz="2000" dirty="0" err="1">
                <a:solidFill>
                  <a:srgbClr val="0000FF"/>
                </a:solidFill>
              </a:rPr>
              <a:t>California</a:t>
            </a:r>
            <a:r>
              <a:rPr lang="en-US" altLang="en-US" sz="2000" dirty="0" err="1">
                <a:solidFill>
                  <a:srgbClr val="58AB05"/>
                </a:solidFill>
              </a:rPr>
              <a:t>Volunteers</a:t>
            </a:r>
            <a:r>
              <a:rPr lang="en-US" altLang="en-US" sz="2000" dirty="0">
                <a:solidFill>
                  <a:srgbClr val="0000FF"/>
                </a:solidFill>
              </a:rPr>
              <a:t> office by the  15</a:t>
            </a:r>
            <a:r>
              <a:rPr lang="en-US" altLang="en-US" sz="2000" baseline="30000" dirty="0">
                <a:solidFill>
                  <a:srgbClr val="0000FF"/>
                </a:solidFill>
              </a:rPr>
              <a:t>th</a:t>
            </a:r>
            <a:r>
              <a:rPr lang="en-US" altLang="en-US" sz="2000" dirty="0">
                <a:solidFill>
                  <a:srgbClr val="0000FF"/>
                </a:solidFill>
              </a:rPr>
              <a:t> day after the end of the reporting period</a:t>
            </a:r>
          </a:p>
          <a:p>
            <a:pPr marL="990600" lvl="1" indent="-533400">
              <a:buFontTx/>
              <a:buChar char="•"/>
            </a:pPr>
            <a:endParaRPr lang="en-US" altLang="en-US" sz="2000" dirty="0">
              <a:solidFill>
                <a:srgbClr val="0000FF"/>
              </a:solidFill>
            </a:endParaRPr>
          </a:p>
          <a:p>
            <a:pPr marL="990600" lvl="1" indent="-533400">
              <a:buFontTx/>
              <a:buChar char="•"/>
            </a:pPr>
            <a:r>
              <a:rPr lang="en-US" altLang="en-US" sz="2000" dirty="0">
                <a:solidFill>
                  <a:srgbClr val="0000FF"/>
                </a:solidFill>
              </a:rPr>
              <a:t>Must be submitted via hard copy</a:t>
            </a:r>
          </a:p>
          <a:p>
            <a:pPr lvl="1"/>
            <a:endParaRPr lang="en-US" altLang="en-US" sz="2000" dirty="0">
              <a:solidFill>
                <a:srgbClr val="0000FF"/>
              </a:solidFill>
            </a:endParaRPr>
          </a:p>
          <a:p>
            <a:pPr marL="990600" lvl="1" indent="-533400">
              <a:buFontTx/>
              <a:buChar char="•"/>
            </a:pPr>
            <a:r>
              <a:rPr lang="en-US" altLang="en-US" sz="2000" dirty="0">
                <a:solidFill>
                  <a:srgbClr val="0000FF"/>
                </a:solidFill>
              </a:rPr>
              <a:t>One (1) copy of the FFR is required</a:t>
            </a:r>
          </a:p>
          <a:p>
            <a:pPr marL="990600" lvl="1" indent="-533400">
              <a:buFontTx/>
              <a:buChar char="•"/>
            </a:pPr>
            <a:endParaRPr lang="en-US" altLang="en-US" sz="2000" dirty="0">
              <a:solidFill>
                <a:srgbClr val="0000FF"/>
              </a:solidFill>
            </a:endParaRPr>
          </a:p>
          <a:p>
            <a:pPr marL="990600" lvl="1" indent="-533400">
              <a:buFontTx/>
              <a:buChar char="•"/>
            </a:pPr>
            <a:r>
              <a:rPr lang="en-US" altLang="en-US" sz="2000" dirty="0">
                <a:solidFill>
                  <a:srgbClr val="0000FF"/>
                </a:solidFill>
              </a:rPr>
              <a:t>Required documents include: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FF"/>
                </a:solidFill>
              </a:rPr>
              <a:t>Program Income Form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FF"/>
                </a:solidFill>
              </a:rPr>
              <a:t>Submission of all invoices for reporting period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FF"/>
                </a:solidFill>
              </a:rPr>
              <a:t>Reporting other federal grant sources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36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Late Reports?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68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indent="-495300"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FF"/>
                </a:solidFill>
              </a:rPr>
              <a:t>Prior to the due date</a:t>
            </a:r>
          </a:p>
          <a:p>
            <a:pPr marL="990600" lvl="1" indent="-41910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By e-mail, request an extension</a:t>
            </a:r>
          </a:p>
          <a:p>
            <a:pPr marL="990600" lvl="1" indent="-41910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Provide reason why an extension is needed</a:t>
            </a:r>
          </a:p>
          <a:p>
            <a:pPr marL="990600" lvl="1" indent="-41910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State expected date of completion</a:t>
            </a:r>
          </a:p>
          <a:p>
            <a:pPr marL="495300" indent="-495300">
              <a:spcBef>
                <a:spcPct val="20000"/>
              </a:spcBef>
              <a:defRPr/>
            </a:pPr>
            <a:endParaRPr lang="en-US" sz="2000" b="1" kern="0" dirty="0">
              <a:solidFill>
                <a:srgbClr val="0000FF"/>
              </a:solidFill>
            </a:endParaRPr>
          </a:p>
          <a:p>
            <a:pPr marL="495300" indent="-495300"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FF"/>
                </a:solidFill>
              </a:rPr>
              <a:t>Expense Reports and FFRs</a:t>
            </a:r>
          </a:p>
          <a:p>
            <a:pPr marL="990600" lvl="1" indent="-41910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Submit extension request to GMA (Gaylord)</a:t>
            </a:r>
          </a:p>
          <a:p>
            <a:pPr marL="533400" indent="-419100">
              <a:spcBef>
                <a:spcPct val="20000"/>
              </a:spcBef>
              <a:defRPr/>
            </a:pPr>
            <a:endParaRPr lang="en-US" kern="0" dirty="0">
              <a:solidFill>
                <a:srgbClr val="0000FF"/>
              </a:solidFill>
            </a:endParaRPr>
          </a:p>
          <a:p>
            <a:pPr marL="533400" indent="-4191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00FF"/>
                </a:solidFill>
                <a:latin typeface="Arial" pitchFamily="34" charset="0"/>
                <a:ea typeface="ＭＳ Ｐゴシック"/>
                <a:cs typeface="ＭＳ Ｐゴシック"/>
              </a:rPr>
              <a:t>CV reconciles FFRs to Expense Reports.  </a:t>
            </a:r>
          </a:p>
          <a:p>
            <a:pPr marL="533400" indent="-4191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ＭＳ Ｐゴシック"/>
                <a:cs typeface="ＭＳ Ｐゴシック"/>
              </a:rPr>
              <a:t>If they do not tie, expect a call or e-mail!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4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FFR Due Dates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indent="-495300">
              <a:spcBef>
                <a:spcPct val="20000"/>
              </a:spcBef>
              <a:defRPr/>
            </a:pPr>
            <a:endParaRPr lang="en-US" sz="2000" b="1" dirty="0">
              <a:solidFill>
                <a:srgbClr val="FF0000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310278"/>
              </p:ext>
            </p:extLst>
          </p:nvPr>
        </p:nvGraphicFramePr>
        <p:xfrm>
          <a:off x="619911" y="1976287"/>
          <a:ext cx="7848600" cy="2798763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3906838"/>
                <a:gridCol w="3941762"/>
              </a:tblGrid>
              <a:tr h="4317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FFR Due Dates for the 2017-18 Program Year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Period Claiming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Date FFR Due to CV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07/01/2016-09/30/2017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10/15/2017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10/01/2017-03/31/2018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04/15/2018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04/01/2017-09/30/2017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10/15/2018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10/01/2018-12/31/2018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With final invoice or 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no later than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01/15/2018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32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4900" y="19050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Budget Amendments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5" y="3200400"/>
            <a:ext cx="81327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dirty="0">
                <a:solidFill>
                  <a:srgbClr val="0000FF"/>
                </a:solidFill>
              </a:rPr>
              <a:t>What are the rules? </a:t>
            </a:r>
          </a:p>
          <a:p>
            <a:pPr algn="ctr"/>
            <a:r>
              <a:rPr lang="en-US" altLang="en-US" sz="3200" dirty="0">
                <a:solidFill>
                  <a:srgbClr val="0000FF"/>
                </a:solidFill>
              </a:rPr>
              <a:t>How do I submit one?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31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Cost Principles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200" dirty="0">
                <a:solidFill>
                  <a:srgbClr val="0000FF"/>
                </a:solidFill>
              </a:rPr>
              <a:t>Provide guidance to determine the </a:t>
            </a:r>
            <a:r>
              <a:rPr lang="en-US" altLang="en-US" sz="2200" u="sng" dirty="0">
                <a:solidFill>
                  <a:srgbClr val="0000FF"/>
                </a:solidFill>
              </a:rPr>
              <a:t>allowable costs</a:t>
            </a:r>
            <a:r>
              <a:rPr lang="en-US" altLang="en-US" sz="2200" dirty="0">
                <a:solidFill>
                  <a:srgbClr val="0000FF"/>
                </a:solidFill>
              </a:rPr>
              <a:t> that can </a:t>
            </a:r>
            <a:r>
              <a:rPr lang="en-US" altLang="en-US" sz="2200" dirty="0" smtClean="0">
                <a:solidFill>
                  <a:srgbClr val="0000FF"/>
                </a:solidFill>
              </a:rPr>
              <a:t>be</a:t>
            </a:r>
          </a:p>
          <a:p>
            <a:r>
              <a:rPr lang="en-US" altLang="en-US" sz="2200" dirty="0" smtClean="0">
                <a:solidFill>
                  <a:srgbClr val="0000FF"/>
                </a:solidFill>
              </a:rPr>
              <a:t>    incurred </a:t>
            </a:r>
            <a:r>
              <a:rPr lang="en-US" altLang="en-US" sz="2200" dirty="0">
                <a:solidFill>
                  <a:srgbClr val="0000FF"/>
                </a:solidFill>
              </a:rPr>
              <a:t>by organizations under Federal </a:t>
            </a:r>
            <a:r>
              <a:rPr lang="en-US" altLang="en-US" sz="2200" dirty="0" smtClean="0">
                <a:solidFill>
                  <a:srgbClr val="0000FF"/>
                </a:solidFill>
              </a:rPr>
              <a:t>grants</a:t>
            </a:r>
          </a:p>
          <a:p>
            <a:endParaRPr lang="en-US" altLang="en-US" sz="2200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altLang="en-US" sz="2200" dirty="0">
                <a:solidFill>
                  <a:srgbClr val="0000FF"/>
                </a:solidFill>
              </a:rPr>
              <a:t>Designed so that Federal awards </a:t>
            </a:r>
            <a:r>
              <a:rPr lang="en-US" altLang="en-US" sz="2200" u="sng" dirty="0">
                <a:solidFill>
                  <a:srgbClr val="0000FF"/>
                </a:solidFill>
              </a:rPr>
              <a:t>bear their fair share of </a:t>
            </a:r>
            <a:r>
              <a:rPr lang="en-US" altLang="en-US" sz="2200" u="sng" dirty="0" smtClean="0">
                <a:solidFill>
                  <a:srgbClr val="0000FF"/>
                </a:solidFill>
              </a:rPr>
              <a:t>costs</a:t>
            </a:r>
          </a:p>
          <a:p>
            <a:endParaRPr lang="en-US" altLang="en-US" sz="2200" u="sng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altLang="en-US" sz="2200" dirty="0">
                <a:solidFill>
                  <a:srgbClr val="0000FF"/>
                </a:solidFill>
              </a:rPr>
              <a:t>Provide guidance about reimbursement </a:t>
            </a:r>
            <a:r>
              <a:rPr lang="en-US" altLang="en-US" sz="2200" dirty="0" smtClean="0">
                <a:solidFill>
                  <a:srgbClr val="0000FF"/>
                </a:solidFill>
              </a:rPr>
              <a:t>requirements</a:t>
            </a:r>
          </a:p>
          <a:p>
            <a:endParaRPr lang="en-US" altLang="en-US" sz="2200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altLang="en-US" sz="2200" dirty="0">
                <a:solidFill>
                  <a:srgbClr val="0000FF"/>
                </a:solidFill>
              </a:rPr>
              <a:t>Provide uniform standards of </a:t>
            </a:r>
            <a:r>
              <a:rPr lang="en-US" altLang="en-US" sz="2200" dirty="0" err="1">
                <a:solidFill>
                  <a:srgbClr val="0000FF"/>
                </a:solidFill>
              </a:rPr>
              <a:t>allowability</a:t>
            </a:r>
            <a:r>
              <a:rPr lang="en-US" altLang="en-US" sz="2200" dirty="0">
                <a:solidFill>
                  <a:srgbClr val="0000FF"/>
                </a:solidFill>
              </a:rPr>
              <a:t> and </a:t>
            </a:r>
            <a:r>
              <a:rPr lang="en-US" altLang="en-US" sz="2200" dirty="0" smtClean="0">
                <a:solidFill>
                  <a:srgbClr val="0000FF"/>
                </a:solidFill>
              </a:rPr>
              <a:t>allocation</a:t>
            </a:r>
          </a:p>
          <a:p>
            <a:endParaRPr lang="en-US" altLang="en-US" sz="2200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altLang="en-US" sz="2200" dirty="0">
                <a:solidFill>
                  <a:srgbClr val="0000FF"/>
                </a:solidFill>
              </a:rPr>
              <a:t>Encourage consistency of treatment of costs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4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Budget Amendment Rules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1928662"/>
            <a:ext cx="8132775" cy="402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Budget changes </a:t>
            </a:r>
            <a:r>
              <a:rPr lang="en-US" u="sng" kern="0" dirty="0">
                <a:solidFill>
                  <a:srgbClr val="0000FF"/>
                </a:solidFill>
              </a:rPr>
              <a:t>must not</a:t>
            </a:r>
            <a:r>
              <a:rPr lang="en-US" kern="0" dirty="0">
                <a:solidFill>
                  <a:srgbClr val="0000FF"/>
                </a:solidFill>
              </a:rPr>
              <a:t> be implemented before </a:t>
            </a:r>
            <a:r>
              <a:rPr lang="en-US" kern="0" dirty="0" err="1">
                <a:solidFill>
                  <a:srgbClr val="0000FF"/>
                </a:solidFill>
              </a:rPr>
              <a:t>California</a:t>
            </a:r>
            <a:r>
              <a:rPr lang="en-US" kern="0" dirty="0" err="1">
                <a:solidFill>
                  <a:srgbClr val="58AB05"/>
                </a:solidFill>
              </a:rPr>
              <a:t>Volunteers</a:t>
            </a:r>
            <a:r>
              <a:rPr lang="en-US" kern="0" dirty="0">
                <a:solidFill>
                  <a:srgbClr val="0000FF"/>
                </a:solidFill>
              </a:rPr>
              <a:t> approves the change (i.e. don’t purchase/pay for items that are not in an approved budget at the time of purchase).</a:t>
            </a:r>
          </a:p>
          <a:p>
            <a:pPr>
              <a:spcBef>
                <a:spcPct val="20000"/>
              </a:spcBef>
              <a:defRPr/>
            </a:pPr>
            <a:endParaRPr lang="en-US" kern="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Adequate written justification must be provided with request—changes need to be consistent with program design and activities.  Approval requires both program and fiscal ok.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Budget Amendment Request Form must be complete.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Do not submit a major budget change at year-end.  This indicates inadequate monitoring of budget throughout the year.  There is no guarantee that a year-end change will be approved and you may not be reimbursed for these expenses.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03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Budget Amendment Rules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1928662"/>
            <a:ext cx="8132775" cy="4355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2100" b="1" kern="0" dirty="0" err="1">
                <a:solidFill>
                  <a:srgbClr val="0000FF"/>
                </a:solidFill>
              </a:rPr>
              <a:t>California</a:t>
            </a:r>
            <a:r>
              <a:rPr lang="en-US" sz="2100" b="1" kern="0" dirty="0" err="1">
                <a:solidFill>
                  <a:srgbClr val="58AB05"/>
                </a:solidFill>
              </a:rPr>
              <a:t>Volunteers</a:t>
            </a:r>
            <a:r>
              <a:rPr lang="en-US" sz="2100" b="1" kern="0" dirty="0">
                <a:solidFill>
                  <a:srgbClr val="0000FF"/>
                </a:solidFill>
              </a:rPr>
              <a:t> must receive written approval from </a:t>
            </a:r>
            <a:r>
              <a:rPr lang="en-US" sz="2100" b="1" u="sng" kern="0" dirty="0">
                <a:solidFill>
                  <a:srgbClr val="0000FF"/>
                </a:solidFill>
              </a:rPr>
              <a:t>CNCS</a:t>
            </a:r>
            <a:r>
              <a:rPr lang="en-US" sz="2100" b="1" kern="0" dirty="0">
                <a:solidFill>
                  <a:srgbClr val="0000FF"/>
                </a:solidFill>
              </a:rPr>
              <a:t> for these budgetary changes:</a:t>
            </a:r>
          </a:p>
          <a:p>
            <a:pPr marL="746125" lvl="1" indent="-347663">
              <a:lnSpc>
                <a:spcPct val="11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Specific costs requiring approval under the cost principles, such as:</a:t>
            </a:r>
          </a:p>
          <a:p>
            <a:pPr marL="1154113" lvl="2" indent="-293688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Overtime pay, rearrangement and alternation costs, and pre-award costs</a:t>
            </a:r>
          </a:p>
          <a:p>
            <a:pPr marL="746125" lvl="1" indent="-347663">
              <a:lnSpc>
                <a:spcPct val="11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Purchases of equipment over $5,000 using CNCS funds, unless specified in the approved application and budget</a:t>
            </a:r>
          </a:p>
          <a:p>
            <a:pPr marL="746125" lvl="1" indent="-347663">
              <a:lnSpc>
                <a:spcPct val="11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Changes in the cumulative budget line items that amount to 10% or more of the total budget, unless the CNCS share is $100,000 or less</a:t>
            </a:r>
          </a:p>
          <a:p>
            <a:pPr marL="1154113" lvl="2" indent="-293688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The total budget includes both the CNCS and grantee shares</a:t>
            </a:r>
          </a:p>
          <a:p>
            <a:pPr marL="1154113" lvl="2" indent="-293688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</a:rPr>
              <a:t>Grantees may transfer funds among approved direct costs categories when the cumulative amount of such transfers do not exceed 10% of the total budget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63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How to Submit a Budget Amendment Request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41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FF"/>
                </a:solidFill>
              </a:rPr>
              <a:t>Submit a Budget Amendment Request Form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Narrative justification – explain why a redistribution of funds is needed and how your program is affected.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Spreadsheet with the original budget, proposed budget, and difference between two budgets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Must be signed by the Program Director and Legal Applicant and mailed to </a:t>
            </a:r>
            <a:r>
              <a:rPr lang="en-US" sz="2000" kern="0" dirty="0" err="1">
                <a:solidFill>
                  <a:srgbClr val="0000FF"/>
                </a:solidFill>
              </a:rPr>
              <a:t>CaliforniaVolunteers</a:t>
            </a:r>
            <a:r>
              <a:rPr lang="en-US" sz="2000" kern="0" dirty="0">
                <a:solidFill>
                  <a:srgbClr val="0000FF"/>
                </a:solidFill>
              </a:rPr>
              <a:t> GMA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FF"/>
                </a:solidFill>
              </a:rPr>
              <a:t>GMA reviews for accuracy and forwards to Program Associate who reviews for programmatic elements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err="1">
                <a:solidFill>
                  <a:srgbClr val="0000FF"/>
                </a:solidFill>
              </a:rPr>
              <a:t>California</a:t>
            </a:r>
            <a:r>
              <a:rPr lang="en-US" sz="2000" kern="0" dirty="0" err="1">
                <a:solidFill>
                  <a:srgbClr val="58AB05"/>
                </a:solidFill>
              </a:rPr>
              <a:t>Volunteers</a:t>
            </a:r>
            <a:r>
              <a:rPr lang="en-US" sz="2000" kern="0" dirty="0">
                <a:solidFill>
                  <a:srgbClr val="0000FF"/>
                </a:solidFill>
              </a:rPr>
              <a:t> will either approve or deny – wait to take action only after receiving approval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8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Budget Amendment Pointers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824" y="2438400"/>
            <a:ext cx="8132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b="1" kern="0" dirty="0">
                <a:solidFill>
                  <a:srgbClr val="0000FF"/>
                </a:solidFill>
              </a:rPr>
              <a:t>Your budget = plan of expected costs</a:t>
            </a:r>
          </a:p>
          <a:p>
            <a:pPr marL="698500" lvl="1" indent="-347663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0000FF"/>
                </a:solidFill>
              </a:rPr>
              <a:t>Plan may change as the program is implemented</a:t>
            </a:r>
          </a:p>
          <a:p>
            <a:pPr marL="698500" lvl="1" indent="-347663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0000FF"/>
                </a:solidFill>
              </a:rPr>
              <a:t>Review budget monthly</a:t>
            </a:r>
          </a:p>
          <a:p>
            <a:pPr marL="698500" lvl="1" indent="-347663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0000FF"/>
                </a:solidFill>
              </a:rPr>
              <a:t>Request budget amendments promptly</a:t>
            </a:r>
          </a:p>
          <a:p>
            <a:pPr marL="698500" lvl="1" indent="-347663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0000FF"/>
                </a:solidFill>
              </a:rPr>
              <a:t>Do not wait until last month of year to request budget modification</a:t>
            </a:r>
          </a:p>
          <a:p>
            <a:pPr marL="698500" lvl="1" indent="-347663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rgbClr val="0000FF"/>
                </a:solidFill>
              </a:rPr>
              <a:t>Budget is driven by program needs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66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Resources</a:t>
            </a:r>
            <a:endParaRPr lang="en-US" sz="40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3" y="1976287"/>
            <a:ext cx="81327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http://www.californiavolunteers.org/granteecentral/index.php/GranteeCentral/</a:t>
            </a:r>
            <a:endParaRPr lang="en-US" altLang="en-US" sz="2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http://www.nationalservice.gov/build-your-capacity/grants/managing-americorps-grants</a:t>
            </a:r>
            <a:r>
              <a:rPr lang="en-US" altLang="en-US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Your Fiscal Team: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58AB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Anthony Chavez, Chief of Staff 916-323-7646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58AB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Amelyn Tadeo, Fiscal Monitoring Supervisor 916-323-7646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58AB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Gaylord Daluz, Grants Management Associate  916-323-7646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2000" b="1" dirty="0">
                <a:solidFill>
                  <a:srgbClr val="58AB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Angela Khani, Business Services Associate 916-323-7646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67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>
                <a:solidFill>
                  <a:srgbClr val="0000FF"/>
                </a:solidFill>
              </a:rPr>
              <a:t>Allowable, Reasonable &amp; Allocable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667000"/>
            <a:ext cx="81327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200" b="1" dirty="0">
                <a:solidFill>
                  <a:srgbClr val="0000FF"/>
                </a:solidFill>
              </a:rPr>
              <a:t>Allowable</a:t>
            </a:r>
            <a:r>
              <a:rPr lang="en-US" altLang="en-US" sz="2200" dirty="0">
                <a:solidFill>
                  <a:srgbClr val="0000FF"/>
                </a:solidFill>
              </a:rPr>
              <a:t>- A cost within award limitations, consistent,  </a:t>
            </a:r>
            <a:r>
              <a:rPr lang="en-US" altLang="en-US" sz="2200" dirty="0" smtClean="0">
                <a:solidFill>
                  <a:srgbClr val="0000FF"/>
                </a:solidFill>
              </a:rPr>
              <a:t>     </a:t>
            </a:r>
          </a:p>
          <a:p>
            <a:r>
              <a:rPr lang="en-US" altLang="en-US" sz="2200" dirty="0" smtClean="0">
                <a:solidFill>
                  <a:srgbClr val="0000FF"/>
                </a:solidFill>
              </a:rPr>
              <a:t>    documented</a:t>
            </a:r>
            <a:r>
              <a:rPr lang="en-US" altLang="en-US" sz="2200" dirty="0">
                <a:solidFill>
                  <a:srgbClr val="0000FF"/>
                </a:solidFill>
              </a:rPr>
              <a:t>, reasonable &amp; </a:t>
            </a:r>
            <a:r>
              <a:rPr lang="en-US" altLang="en-US" sz="2200" dirty="0" smtClean="0">
                <a:solidFill>
                  <a:srgbClr val="0000FF"/>
                </a:solidFill>
              </a:rPr>
              <a:t>allocable</a:t>
            </a:r>
          </a:p>
          <a:p>
            <a:endParaRPr lang="en-US" altLang="en-US" sz="2200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altLang="en-US" sz="2200" b="1" dirty="0">
                <a:solidFill>
                  <a:srgbClr val="0000FF"/>
                </a:solidFill>
              </a:rPr>
              <a:t>Reasonable</a:t>
            </a:r>
            <a:r>
              <a:rPr lang="en-US" altLang="en-US" sz="2200" dirty="0">
                <a:solidFill>
                  <a:srgbClr val="0000FF"/>
                </a:solidFill>
              </a:rPr>
              <a:t>- A cost that does not exceed what a </a:t>
            </a:r>
            <a:r>
              <a:rPr lang="en-US" altLang="en-US" sz="2200" u="sng" dirty="0">
                <a:solidFill>
                  <a:srgbClr val="0000FF"/>
                </a:solidFill>
              </a:rPr>
              <a:t>prudent </a:t>
            </a:r>
            <a:r>
              <a:rPr lang="en-US" altLang="en-US" sz="2200" u="sng" dirty="0" smtClean="0">
                <a:solidFill>
                  <a:srgbClr val="0000FF"/>
                </a:solidFill>
              </a:rPr>
              <a:t>person</a:t>
            </a:r>
            <a:endParaRPr lang="en-US" altLang="en-US" sz="2200" dirty="0" smtClean="0">
              <a:solidFill>
                <a:srgbClr val="0000FF"/>
              </a:solidFill>
            </a:endParaRPr>
          </a:p>
          <a:p>
            <a:r>
              <a:rPr lang="en-US" altLang="en-US" sz="2200" dirty="0" smtClean="0">
                <a:solidFill>
                  <a:srgbClr val="0000FF"/>
                </a:solidFill>
              </a:rPr>
              <a:t>    would </a:t>
            </a:r>
            <a:r>
              <a:rPr lang="en-US" altLang="en-US" sz="2200" dirty="0">
                <a:solidFill>
                  <a:srgbClr val="0000FF"/>
                </a:solidFill>
              </a:rPr>
              <a:t>do under the circumstances at the time the </a:t>
            </a:r>
            <a:r>
              <a:rPr lang="en-US" altLang="en-US" sz="2200" dirty="0" smtClean="0">
                <a:solidFill>
                  <a:srgbClr val="0000FF"/>
                </a:solidFill>
              </a:rPr>
              <a:t>decision</a:t>
            </a:r>
          </a:p>
          <a:p>
            <a:endParaRPr lang="en-US" altLang="en-US" sz="2200" dirty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altLang="en-US" sz="2200" b="1" dirty="0">
                <a:solidFill>
                  <a:srgbClr val="0000FF"/>
                </a:solidFill>
              </a:rPr>
              <a:t>Allocable</a:t>
            </a:r>
            <a:r>
              <a:rPr lang="en-US" altLang="en-US" sz="2200" dirty="0">
                <a:solidFill>
                  <a:srgbClr val="0000FF"/>
                </a:solidFill>
              </a:rPr>
              <a:t>- Treated </a:t>
            </a:r>
            <a:r>
              <a:rPr lang="en-US" altLang="en-US" sz="2200" u="sng" dirty="0">
                <a:solidFill>
                  <a:srgbClr val="0000FF"/>
                </a:solidFill>
              </a:rPr>
              <a:t>consistently</a:t>
            </a:r>
            <a:r>
              <a:rPr lang="en-US" altLang="en-US" sz="2200" dirty="0">
                <a:solidFill>
                  <a:srgbClr val="0000FF"/>
                </a:solidFill>
              </a:rPr>
              <a:t> with other costs incurred for </a:t>
            </a:r>
            <a:r>
              <a:rPr lang="en-US" altLang="en-US" sz="2200" dirty="0" smtClean="0">
                <a:solidFill>
                  <a:srgbClr val="0000FF"/>
                </a:solidFill>
              </a:rPr>
              <a:t>the</a:t>
            </a:r>
          </a:p>
          <a:p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</a:rPr>
              <a:t>   same </a:t>
            </a:r>
            <a:r>
              <a:rPr lang="en-US" altLang="en-US" sz="2200" dirty="0">
                <a:solidFill>
                  <a:srgbClr val="0000FF"/>
                </a:solidFill>
              </a:rPr>
              <a:t>purpose in like circumstances and benefits the award and </a:t>
            </a:r>
            <a:r>
              <a:rPr lang="en-US" altLang="en-US" sz="2200" dirty="0" smtClean="0">
                <a:solidFill>
                  <a:srgbClr val="0000FF"/>
                </a:solidFill>
              </a:rPr>
              <a:t>can</a:t>
            </a:r>
          </a:p>
          <a:p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</a:rPr>
              <a:t>   be </a:t>
            </a:r>
            <a:r>
              <a:rPr lang="en-US" altLang="en-US" sz="2200" dirty="0">
                <a:solidFill>
                  <a:srgbClr val="0000FF"/>
                </a:solidFill>
              </a:rPr>
              <a:t>distributed proportionally to the benefits </a:t>
            </a:r>
            <a:r>
              <a:rPr lang="en-US" altLang="en-US" sz="2200" dirty="0" smtClean="0">
                <a:solidFill>
                  <a:srgbClr val="0000FF"/>
                </a:solidFill>
              </a:rPr>
              <a:t>received  </a:t>
            </a:r>
            <a:endParaRPr lang="en-US" altLang="en-US" sz="2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5122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743" y="1268401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0000FF"/>
                </a:solidFill>
              </a:rPr>
              <a:t>Administrative Accounting System Requirements</a:t>
            </a:r>
            <a:endParaRPr lang="en-US" sz="44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24" y="2686376"/>
            <a:ext cx="81327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200" dirty="0" smtClean="0">
                <a:solidFill>
                  <a:srgbClr val="0000FF"/>
                </a:solidFill>
              </a:rPr>
              <a:t>Distinguish </a:t>
            </a:r>
            <a:r>
              <a:rPr lang="en-US" altLang="en-US" sz="2200" u="sng" dirty="0" smtClean="0">
                <a:solidFill>
                  <a:srgbClr val="0000FF"/>
                </a:solidFill>
              </a:rPr>
              <a:t>grant verses non-grant related expenses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200" dirty="0" smtClean="0">
                <a:solidFill>
                  <a:srgbClr val="0000FF"/>
                </a:solidFill>
              </a:rPr>
              <a:t>Identify cost by </a:t>
            </a:r>
            <a:r>
              <a:rPr lang="en-US" altLang="en-US" sz="2200" u="sng" dirty="0" smtClean="0">
                <a:solidFill>
                  <a:srgbClr val="0000FF"/>
                </a:solidFill>
              </a:rPr>
              <a:t>program year &amp; budget category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200" dirty="0" smtClean="0">
                <a:solidFill>
                  <a:srgbClr val="0000FF"/>
                </a:solidFill>
              </a:rPr>
              <a:t>Differentiate between </a:t>
            </a:r>
            <a:r>
              <a:rPr lang="en-US" altLang="en-US" sz="2200" u="sng" dirty="0" smtClean="0">
                <a:solidFill>
                  <a:srgbClr val="0000FF"/>
                </a:solidFill>
              </a:rPr>
              <a:t>direct and indirect costs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200" dirty="0" smtClean="0">
                <a:solidFill>
                  <a:srgbClr val="0000FF"/>
                </a:solidFill>
              </a:rPr>
              <a:t>Account for each </a:t>
            </a:r>
            <a:r>
              <a:rPr lang="en-US" altLang="en-US" sz="2200" u="sng" dirty="0" smtClean="0">
                <a:solidFill>
                  <a:srgbClr val="0000FF"/>
                </a:solidFill>
              </a:rPr>
              <a:t>award/grant separately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200" dirty="0" smtClean="0">
                <a:solidFill>
                  <a:srgbClr val="0000FF"/>
                </a:solidFill>
              </a:rPr>
              <a:t>Record </a:t>
            </a:r>
            <a:r>
              <a:rPr lang="en-US" altLang="en-US" sz="2200" u="sng" dirty="0" smtClean="0">
                <a:solidFill>
                  <a:srgbClr val="0000FF"/>
                </a:solidFill>
              </a:rPr>
              <a:t>in-kind </a:t>
            </a:r>
            <a:r>
              <a:rPr lang="en-US" altLang="en-US" sz="2200" dirty="0" smtClean="0">
                <a:solidFill>
                  <a:srgbClr val="0000FF"/>
                </a:solidFill>
              </a:rPr>
              <a:t>contribution as both revenue &amp; expense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200" dirty="0" smtClean="0">
                <a:solidFill>
                  <a:srgbClr val="0000FF"/>
                </a:solidFill>
              </a:rPr>
              <a:t>Provide management with </a:t>
            </a:r>
            <a:r>
              <a:rPr lang="en-US" altLang="en-US" sz="2200" u="sng" dirty="0" smtClean="0">
                <a:solidFill>
                  <a:srgbClr val="0000FF"/>
                </a:solidFill>
              </a:rPr>
              <a:t>financial reports </a:t>
            </a:r>
            <a:r>
              <a:rPr lang="en-US" altLang="en-US" sz="2200" dirty="0" smtClean="0">
                <a:solidFill>
                  <a:srgbClr val="0000FF"/>
                </a:solidFill>
              </a:rPr>
              <a:t>at both the summary or</a:t>
            </a:r>
          </a:p>
          <a:p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</a:rPr>
              <a:t>   detailed </a:t>
            </a:r>
            <a:r>
              <a:rPr lang="en-US" altLang="en-US" sz="2200" dirty="0">
                <a:solidFill>
                  <a:srgbClr val="0000FF"/>
                </a:solidFill>
              </a:rPr>
              <a:t>levels that will </a:t>
            </a:r>
            <a:r>
              <a:rPr lang="en-US" altLang="en-US" sz="2200" u="sng" dirty="0">
                <a:solidFill>
                  <a:srgbClr val="0000FF"/>
                </a:solidFill>
              </a:rPr>
              <a:t>compare outlay with budget</a:t>
            </a:r>
            <a:r>
              <a:rPr lang="en-US" altLang="en-US" sz="2200" dirty="0">
                <a:solidFill>
                  <a:srgbClr val="0000FF"/>
                </a:solidFill>
              </a:rPr>
              <a:t> amounts</a:t>
            </a:r>
            <a:endParaRPr lang="en-US" altLang="en-US" sz="2200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altLang="en-US" sz="2200" u="sng" dirty="0" smtClean="0">
                <a:solidFill>
                  <a:srgbClr val="0000FF"/>
                </a:solidFill>
              </a:rPr>
              <a:t>Correlate financial reports submitted to CNCS </a:t>
            </a:r>
            <a:r>
              <a:rPr lang="en-US" altLang="en-US" sz="2200" dirty="0" smtClean="0">
                <a:solidFill>
                  <a:srgbClr val="0000FF"/>
                </a:solidFill>
              </a:rPr>
              <a:t>directly to accounting</a:t>
            </a:r>
          </a:p>
          <a:p>
            <a:r>
              <a:rPr lang="en-US" altLang="en-US" sz="2200" dirty="0">
                <a:solidFill>
                  <a:srgbClr val="0000FF"/>
                </a:solidFill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</a:rPr>
              <a:t>   information </a:t>
            </a:r>
            <a:r>
              <a:rPr lang="en-US" altLang="en-US" sz="2200" dirty="0">
                <a:solidFill>
                  <a:srgbClr val="0000FF"/>
                </a:solidFill>
              </a:rPr>
              <a:t>and supporting documents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16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01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Acceptable Match is…………..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612" y="2057400"/>
            <a:ext cx="81327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950" dirty="0" smtClean="0">
                <a:solidFill>
                  <a:srgbClr val="0000FF"/>
                </a:solidFill>
              </a:rPr>
              <a:t>Cash and in-kind contributions are accepted as part of the grantee’s cost sharing or matching when contributions meet all of the following criteria:</a:t>
            </a:r>
          </a:p>
          <a:p>
            <a:endParaRPr lang="en-US" altLang="en-US" sz="1950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altLang="en-US" sz="1950" dirty="0" smtClean="0">
                <a:solidFill>
                  <a:srgbClr val="0000FF"/>
                </a:solidFill>
              </a:rPr>
              <a:t>Are </a:t>
            </a:r>
            <a:r>
              <a:rPr lang="en-US" altLang="en-US" sz="1950" u="sng" dirty="0" smtClean="0">
                <a:solidFill>
                  <a:srgbClr val="0000FF"/>
                </a:solidFill>
              </a:rPr>
              <a:t>verifiable</a:t>
            </a:r>
            <a:r>
              <a:rPr lang="en-US" altLang="en-US" sz="1950" dirty="0" smtClean="0">
                <a:solidFill>
                  <a:srgbClr val="0000FF"/>
                </a:solidFill>
              </a:rPr>
              <a:t> from the grantee’s records and properly documented (handout)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altLang="en-US" sz="1950" dirty="0" smtClean="0">
                <a:solidFill>
                  <a:srgbClr val="0000FF"/>
                </a:solidFill>
              </a:rPr>
              <a:t>Are </a:t>
            </a:r>
            <a:r>
              <a:rPr lang="en-US" altLang="en-US" sz="1950" u="sng" dirty="0" smtClean="0">
                <a:solidFill>
                  <a:srgbClr val="0000FF"/>
                </a:solidFill>
              </a:rPr>
              <a:t>necessary and reasonable </a:t>
            </a:r>
            <a:r>
              <a:rPr lang="en-US" altLang="en-US" sz="1950" dirty="0" smtClean="0">
                <a:solidFill>
                  <a:srgbClr val="0000FF"/>
                </a:solidFill>
              </a:rPr>
              <a:t>for proper and efficient accomplishment of</a:t>
            </a:r>
          </a:p>
          <a:p>
            <a:r>
              <a:rPr lang="en-US" altLang="en-US" sz="1950" dirty="0" smtClean="0">
                <a:solidFill>
                  <a:srgbClr val="0000FF"/>
                </a:solidFill>
              </a:rPr>
              <a:t>      project or program objectives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altLang="en-US" sz="1950" dirty="0" smtClean="0">
                <a:solidFill>
                  <a:srgbClr val="0000FF"/>
                </a:solidFill>
              </a:rPr>
              <a:t>Are </a:t>
            </a:r>
            <a:r>
              <a:rPr lang="en-US" altLang="en-US" sz="1950" u="sng" dirty="0" smtClean="0">
                <a:solidFill>
                  <a:srgbClr val="0000FF"/>
                </a:solidFill>
              </a:rPr>
              <a:t>allowable</a:t>
            </a:r>
            <a:r>
              <a:rPr lang="en-US" altLang="en-US" sz="1950" dirty="0" smtClean="0">
                <a:solidFill>
                  <a:srgbClr val="0000FF"/>
                </a:solidFill>
              </a:rPr>
              <a:t> under the applicable OMB cost principles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altLang="en-US" sz="1950" dirty="0" smtClean="0">
                <a:solidFill>
                  <a:srgbClr val="0000FF"/>
                </a:solidFill>
              </a:rPr>
              <a:t>Are </a:t>
            </a:r>
            <a:r>
              <a:rPr lang="en-US" altLang="en-US" sz="1950" u="sng" dirty="0" smtClean="0">
                <a:solidFill>
                  <a:srgbClr val="0000FF"/>
                </a:solidFill>
              </a:rPr>
              <a:t>not</a:t>
            </a:r>
            <a:r>
              <a:rPr lang="en-US" altLang="en-US" sz="1950" dirty="0" smtClean="0">
                <a:solidFill>
                  <a:srgbClr val="0000FF"/>
                </a:solidFill>
              </a:rPr>
              <a:t> paid by the Federal Government under another award, except</a:t>
            </a:r>
          </a:p>
          <a:p>
            <a:r>
              <a:rPr lang="en-US" altLang="en-US" sz="1950" dirty="0" smtClean="0">
                <a:solidFill>
                  <a:srgbClr val="0000FF"/>
                </a:solidFill>
              </a:rPr>
              <a:t>      where authorized by the Federal statute to be used for cost sharing or</a:t>
            </a:r>
          </a:p>
          <a:p>
            <a:r>
              <a:rPr lang="en-US" altLang="en-US" sz="1950" dirty="0" smtClean="0">
                <a:solidFill>
                  <a:srgbClr val="0000FF"/>
                </a:solidFill>
              </a:rPr>
              <a:t>      matching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altLang="en-US" sz="1950" dirty="0" smtClean="0">
                <a:solidFill>
                  <a:srgbClr val="0000FF"/>
                </a:solidFill>
              </a:rPr>
              <a:t>Are provided for in the </a:t>
            </a:r>
            <a:r>
              <a:rPr lang="en-US" altLang="en-US" sz="1950" u="sng" dirty="0" smtClean="0">
                <a:solidFill>
                  <a:srgbClr val="0000FF"/>
                </a:solidFill>
              </a:rPr>
              <a:t>approved budget </a:t>
            </a:r>
            <a:r>
              <a:rPr lang="en-US" altLang="en-US" sz="1950" dirty="0" smtClean="0">
                <a:solidFill>
                  <a:srgbClr val="0000FF"/>
                </a:solidFill>
              </a:rPr>
              <a:t>(allowable under program guidelines)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altLang="en-US" sz="1950" dirty="0" smtClean="0">
                <a:solidFill>
                  <a:srgbClr val="0000FF"/>
                </a:solidFill>
              </a:rPr>
              <a:t>Conform to other </a:t>
            </a:r>
            <a:r>
              <a:rPr lang="en-US" altLang="en-US" sz="1950" u="sng" dirty="0" smtClean="0">
                <a:solidFill>
                  <a:srgbClr val="0000FF"/>
                </a:solidFill>
              </a:rPr>
              <a:t>grant provisions or OMB Circulars</a:t>
            </a:r>
          </a:p>
          <a:p>
            <a:endParaRPr lang="en-US" sz="2000" dirty="0">
              <a:solidFill>
                <a:srgbClr val="0000FF"/>
              </a:solidFill>
              <a:latin typeface="Tw Cen MT" panose="020B0602020104020603" pitchFamily="34" charset="0"/>
            </a:endParaRPr>
          </a:p>
          <a:p>
            <a:endParaRPr lang="en-US" sz="2000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96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-1"/>
            <a:ext cx="9144000" cy="1221229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moore\Desktop\pattern for graph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8114" cy="1221230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825" y="6215352"/>
            <a:ext cx="827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AmeriCorps Grantee Training Conference 2017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5743" y="1268401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FF"/>
                </a:solidFill>
              </a:rPr>
              <a:t>Grants Management Components</a:t>
            </a:r>
            <a:endParaRPr lang="en-US" sz="40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690" y="2564305"/>
            <a:ext cx="81327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Regulations &amp; </a:t>
            </a:r>
            <a:r>
              <a:rPr lang="en-US" altLang="en-US" sz="2000" dirty="0" smtClean="0">
                <a:solidFill>
                  <a:srgbClr val="0000FF"/>
                </a:solidFill>
              </a:rPr>
              <a:t>Requirements (Terms &amp;Conditions/ OMB Super Circular)</a:t>
            </a:r>
            <a:endParaRPr lang="en-US" altLang="en-US" sz="2000" dirty="0">
              <a:solidFill>
                <a:srgbClr val="0000FF"/>
              </a:solidFill>
            </a:endParaRP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Financial Management Principles</a:t>
            </a: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Policies &amp; Procedures</a:t>
            </a: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Internal Controls</a:t>
            </a: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Administrative Costs</a:t>
            </a: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Documenting Expenses</a:t>
            </a: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Match</a:t>
            </a: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Reporting &amp; Budgeting (Amendments)</a:t>
            </a: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Site Visits</a:t>
            </a:r>
          </a:p>
          <a:p>
            <a:pPr marL="457200" indent="-457200">
              <a:buFontTx/>
              <a:buAutoNum type="arabicParenR"/>
            </a:pPr>
            <a:r>
              <a:rPr lang="en-US" altLang="en-US" sz="2000" dirty="0">
                <a:solidFill>
                  <a:srgbClr val="0000FF"/>
                </a:solidFill>
              </a:rPr>
              <a:t>Grant Closeout</a:t>
            </a:r>
          </a:p>
        </p:txBody>
      </p:sp>
      <p:pic>
        <p:nvPicPr>
          <p:cNvPr id="15" name="Picture 2" descr="C:\Users\dmoore\Desktop\Cncs-logo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74" y="5978252"/>
            <a:ext cx="1367891" cy="60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home\California Volunteers\_CSC\External Affairs Department\Communications Unit\Logos\AMC\AmeriCorpsCALIFORN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632" y="49753"/>
            <a:ext cx="1121723" cy="112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\\home\California Volunteers\_CSC\External Affairs Department\Communications Unit\Logos\Without Office of the Governor\CV_Horizontal_Col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3429"/>
            <a:ext cx="3453226" cy="4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own Arrow 3"/>
          <p:cNvSpPr>
            <a:spLocks noChangeArrowheads="1"/>
          </p:cNvSpPr>
          <p:nvPr/>
        </p:nvSpPr>
        <p:spPr bwMode="auto">
          <a:xfrm>
            <a:off x="287325" y="2592321"/>
            <a:ext cx="381000" cy="362351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8AB0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>
              <a:solidFill>
                <a:srgbClr val="58AB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6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2971</Words>
  <Application>Microsoft Office PowerPoint</Application>
  <PresentationFormat>On-screen Show (4:3)</PresentationFormat>
  <Paragraphs>494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Fiscal 101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I Costs A.  Personnel </vt:lpstr>
      <vt:lpstr>Section I Costs A. Personnel (Cont.)</vt:lpstr>
      <vt:lpstr>PowerPoint Presentation</vt:lpstr>
      <vt:lpstr>Personnel Electronic Timekeeping System Requirements</vt:lpstr>
      <vt:lpstr>Section I Costs B. Benefits (Staff &amp; Member)</vt:lpstr>
      <vt:lpstr>Section I Costs C. Travel (C1. Staff &amp; C2. Member)</vt:lpstr>
      <vt:lpstr>Travel</vt:lpstr>
      <vt:lpstr>Section I Costs D. Equipment</vt:lpstr>
      <vt:lpstr>Section I Costs E.  Supplies</vt:lpstr>
      <vt:lpstr>Section I Costs F. Contracts</vt:lpstr>
      <vt:lpstr>Section I Costs G. Training (G1. Staff &amp; G2. Member)</vt:lpstr>
      <vt:lpstr>Section I Costs G. Training (Cont.)</vt:lpstr>
      <vt:lpstr>Section I Costs H. Evaluation</vt:lpstr>
      <vt:lpstr>Section I Costs I. Other</vt:lpstr>
      <vt:lpstr>Section I Costs J. Member Living Allowance</vt:lpstr>
      <vt:lpstr>Reimbursements</vt:lpstr>
      <vt:lpstr>Admin Costs </vt:lpstr>
      <vt:lpstr>Admin Costs </vt:lpstr>
      <vt:lpstr>Admin Costs How is it Calculated? </vt:lpstr>
      <vt:lpstr>Matching Requirements</vt:lpstr>
      <vt:lpstr>Invoices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the Governor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Presenter Name Presenter Title</dc:title>
  <dc:creator>Dylan Moore</dc:creator>
  <cp:lastModifiedBy>Gaylord Daluz</cp:lastModifiedBy>
  <cp:revision>85</cp:revision>
  <cp:lastPrinted>2017-07-17T19:58:53Z</cp:lastPrinted>
  <dcterms:created xsi:type="dcterms:W3CDTF">2017-06-07T16:09:11Z</dcterms:created>
  <dcterms:modified xsi:type="dcterms:W3CDTF">2017-07-17T22:29:28Z</dcterms:modified>
</cp:coreProperties>
</file>