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66" r:id="rId5"/>
    <p:sldId id="268" r:id="rId6"/>
    <p:sldId id="269" r:id="rId7"/>
    <p:sldId id="270" r:id="rId8"/>
    <p:sldId id="271" r:id="rId9"/>
    <p:sldId id="267" r:id="rId10"/>
    <p:sldId id="272" r:id="rId11"/>
    <p:sldId id="275" r:id="rId12"/>
    <p:sldId id="274" r:id="rId13"/>
    <p:sldId id="273" r:id="rId14"/>
    <p:sldId id="277" r:id="rId15"/>
    <p:sldId id="276" r:id="rId16"/>
    <p:sldId id="281" r:id="rId17"/>
    <p:sldId id="282" r:id="rId18"/>
    <p:sldId id="280" r:id="rId19"/>
    <p:sldId id="283" r:id="rId20"/>
    <p:sldId id="279" r:id="rId21"/>
    <p:sldId id="285"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2FFF"/>
    <a:srgbClr val="082F9C"/>
    <a:srgbClr val="0431B1"/>
    <a:srgbClr val="1800A8"/>
    <a:srgbClr val="1631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94660"/>
  </p:normalViewPr>
  <p:slideViewPr>
    <p:cSldViewPr>
      <p:cViewPr>
        <p:scale>
          <a:sx n="100" d="100"/>
          <a:sy n="100" d="100"/>
        </p:scale>
        <p:origin x="-228"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53703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24106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9458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63CCF-A29B-4B1F-81F9-09D9ED261077}"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07186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63CCF-A29B-4B1F-81F9-09D9ED261077}" type="datetimeFigureOut">
              <a:rPr lang="en-US" smtClean="0"/>
              <a:t>7/17/2017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413239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A63CCF-A29B-4B1F-81F9-09D9ED261077}"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19534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A63CCF-A29B-4B1F-81F9-09D9ED261077}" type="datetimeFigureOut">
              <a:rPr lang="en-US" smtClean="0"/>
              <a:t>7/17/2017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50215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A63CCF-A29B-4B1F-81F9-09D9ED261077}" type="datetimeFigureOut">
              <a:rPr lang="en-US" smtClean="0"/>
              <a:t>7/17/2017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287695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63CCF-A29B-4B1F-81F9-09D9ED261077}" type="datetimeFigureOut">
              <a:rPr lang="en-US" smtClean="0"/>
              <a:t>7/17/2017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13904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63CCF-A29B-4B1F-81F9-09D9ED261077}"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352122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63CCF-A29B-4B1F-81F9-09D9ED261077}" type="datetimeFigureOut">
              <a:rPr lang="en-US" smtClean="0"/>
              <a:t>7/17/2017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5ECBA-F083-4C6F-B3F2-555A369107AD}" type="slidenum">
              <a:rPr lang="en-US" smtClean="0"/>
              <a:t>‹#›</a:t>
            </a:fld>
            <a:endParaRPr lang="en-US"/>
          </a:p>
        </p:txBody>
      </p:sp>
    </p:spTree>
    <p:extLst>
      <p:ext uri="{BB962C8B-B14F-4D97-AF65-F5344CB8AC3E}">
        <p14:creationId xmlns:p14="http://schemas.microsoft.com/office/powerpoint/2010/main" val="130919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63CCF-A29B-4B1F-81F9-09D9ED261077}" type="datetimeFigureOut">
              <a:rPr lang="en-US" smtClean="0"/>
              <a:t>7/17/2017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5ECBA-F083-4C6F-B3F2-555A369107AD}" type="slidenum">
              <a:rPr lang="en-US" smtClean="0"/>
              <a:t>‹#›</a:t>
            </a:fld>
            <a:endParaRPr lang="en-US"/>
          </a:p>
        </p:txBody>
      </p:sp>
    </p:spTree>
    <p:extLst>
      <p:ext uri="{BB962C8B-B14F-4D97-AF65-F5344CB8AC3E}">
        <p14:creationId xmlns:p14="http://schemas.microsoft.com/office/powerpoint/2010/main" val="4100508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mailto:hotline@cncsig.gov"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cncsig.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hyperlink" Target="http://www.californiavolunteers.org/granteecentral/index.php/GranteeCentral/"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nationalservice.gov/build-your-capacity/grants/managing-americorps-grant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8266566" cy="369332"/>
          </a:xfrm>
          <a:prstGeom prst="rect">
            <a:avLst/>
          </a:prstGeom>
          <a:noFill/>
        </p:spPr>
        <p:txBody>
          <a:bodyPr wrap="square" rtlCol="0">
            <a:spAutoFit/>
          </a:bodyPr>
          <a:lstStyle/>
          <a:p>
            <a:r>
              <a:rPr lang="en-US" dirty="0" smtClean="0">
                <a:solidFill>
                  <a:schemeClr val="bg1">
                    <a:lumMod val="95000"/>
                  </a:schemeClr>
                </a:solidFill>
              </a:rPr>
              <a:t>AmeriCorps Advantage: CaliforniaVolunteers Grantee Training Conference, July 2017</a:t>
            </a:r>
            <a:endParaRPr lang="en-US" dirty="0">
              <a:solidFill>
                <a:schemeClr val="bg1">
                  <a:lumMod val="95000"/>
                </a:schemeClr>
              </a:solidFill>
            </a:endParaRPr>
          </a:p>
        </p:txBody>
      </p:sp>
      <p:pic>
        <p:nvPicPr>
          <p:cNvPr id="7"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8" name="Picture 7"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4" name="Title 3"/>
          <p:cNvSpPr txBox="1">
            <a:spLocks noGrp="1"/>
          </p:cNvSpPr>
          <p:nvPr>
            <p:ph type="ctrTitle"/>
          </p:nvPr>
        </p:nvSpPr>
        <p:spPr>
          <a:xfrm>
            <a:off x="762000" y="2041268"/>
            <a:ext cx="7467600" cy="1107996"/>
          </a:xfrm>
          <a:prstGeom prst="rect">
            <a:avLst/>
          </a:prstGeom>
          <a:noFill/>
        </p:spPr>
        <p:txBody>
          <a:bodyPr wrap="square" rtlCol="0">
            <a:spAutoFit/>
          </a:bodyPr>
          <a:lstStyle/>
          <a:p>
            <a:r>
              <a:rPr lang="en-US" altLang="en-US" sz="6600" b="1" dirty="0">
                <a:solidFill>
                  <a:srgbClr val="0000FF"/>
                </a:solidFill>
              </a:rPr>
              <a:t>Fiscal </a:t>
            </a:r>
            <a:r>
              <a:rPr lang="en-US" altLang="en-US" sz="6600" b="1" dirty="0" smtClean="0">
                <a:solidFill>
                  <a:srgbClr val="0000FF"/>
                </a:solidFill>
              </a:rPr>
              <a:t>201</a:t>
            </a:r>
            <a:endParaRPr lang="en-US" sz="6600" dirty="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endParaRPr>
          </a:p>
        </p:txBody>
      </p:sp>
      <p:sp>
        <p:nvSpPr>
          <p:cNvPr id="11" name="Title 3"/>
          <p:cNvSpPr txBox="1">
            <a:spLocks/>
          </p:cNvSpPr>
          <p:nvPr/>
        </p:nvSpPr>
        <p:spPr>
          <a:xfrm>
            <a:off x="1012446" y="3886200"/>
            <a:ext cx="7467600" cy="954107"/>
          </a:xfrm>
          <a:prstGeom prst="rect">
            <a:avLst/>
          </a:prstGeom>
          <a:noFill/>
        </p:spPr>
        <p:txBody>
          <a:bodyPr vert="horz" wrap="squar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00FF"/>
                </a:solidFill>
                <a:ea typeface="Open Sans Condensed" panose="020B0806030504020204" pitchFamily="34" charset="0"/>
                <a:cs typeface="Open Sans Condensed" panose="020B0806030504020204" pitchFamily="34" charset="0"/>
              </a:rPr>
              <a:t>Anthony Chavez</a:t>
            </a:r>
          </a:p>
          <a:p>
            <a:r>
              <a:rPr lang="en-US" sz="2800" b="1" dirty="0">
                <a:solidFill>
                  <a:srgbClr val="0000FF"/>
                </a:solidFill>
                <a:ea typeface="Open Sans Condensed" panose="020B0806030504020204" pitchFamily="34" charset="0"/>
                <a:cs typeface="Open Sans Condensed" panose="020B0806030504020204" pitchFamily="34" charset="0"/>
              </a:rPr>
              <a:t>Chief of </a:t>
            </a:r>
            <a:r>
              <a:rPr lang="en-US" sz="2800" b="1" dirty="0" smtClean="0">
                <a:solidFill>
                  <a:srgbClr val="0000FF"/>
                </a:solidFill>
                <a:ea typeface="Open Sans Condensed" panose="020B0806030504020204" pitchFamily="34" charset="0"/>
                <a:cs typeface="Open Sans Condensed" panose="020B0806030504020204" pitchFamily="34" charset="0"/>
              </a:rPr>
              <a:t>Staf</a:t>
            </a:r>
            <a:r>
              <a:rPr lang="en-US" sz="2800" b="1" dirty="0">
                <a:solidFill>
                  <a:srgbClr val="0000FF"/>
                </a:solidFill>
                <a:ea typeface="Open Sans Condensed" panose="020B0806030504020204" pitchFamily="34" charset="0"/>
                <a:cs typeface="Open Sans Condensed" panose="020B0806030504020204" pitchFamily="34" charset="0"/>
              </a:rPr>
              <a:t>f</a:t>
            </a:r>
            <a:endParaRPr lang="en-US" sz="2800" dirty="0" smtClean="0">
              <a:solidFill>
                <a:schemeClr val="tx2"/>
              </a:solidFill>
              <a:latin typeface="Tw Cen MT" panose="020B0602020104020603" pitchFamily="34" charset="0"/>
              <a:ea typeface="Open Sans Condensed" panose="020B0806030504020204" pitchFamily="34" charset="0"/>
              <a:cs typeface="Open Sans Condensed" panose="020B0806030504020204" pitchFamily="34" charset="0"/>
            </a:endParaRPr>
          </a:p>
        </p:txBody>
      </p:sp>
      <p:sp>
        <p:nvSpPr>
          <p:cNvPr id="17" name="TextBox 16"/>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8"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357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323439"/>
          </a:xfrm>
          <a:prstGeom prst="rect">
            <a:avLst/>
          </a:prstGeom>
          <a:noFill/>
        </p:spPr>
        <p:txBody>
          <a:bodyPr wrap="square" rtlCol="0">
            <a:spAutoFit/>
          </a:bodyPr>
          <a:lstStyle/>
          <a:p>
            <a:pPr algn="ctr"/>
            <a:r>
              <a:rPr lang="en-US" altLang="en-US" sz="4000" b="1" dirty="0">
                <a:solidFill>
                  <a:srgbClr val="0000FF"/>
                </a:solidFill>
              </a:rPr>
              <a:t>Potential Outcomes of  </a:t>
            </a:r>
            <a:br>
              <a:rPr lang="en-US" altLang="en-US" sz="4000" b="1" dirty="0">
                <a:solidFill>
                  <a:srgbClr val="0000FF"/>
                </a:solidFill>
              </a:rPr>
            </a:br>
            <a:r>
              <a:rPr lang="en-US" altLang="en-US" sz="4000" b="1" dirty="0">
                <a:solidFill>
                  <a:srgbClr val="0000FF"/>
                </a:solidFill>
              </a:rPr>
              <a:t>Fiscal Monitoring</a:t>
            </a:r>
            <a:endParaRPr lang="en-US" sz="4000" b="1" dirty="0">
              <a:solidFill>
                <a:schemeClr val="tx2"/>
              </a:solidFill>
              <a:latin typeface="Tw Cen MT" panose="020B0602020104020603" pitchFamily="34" charset="0"/>
            </a:endParaRPr>
          </a:p>
        </p:txBody>
      </p:sp>
      <p:sp>
        <p:nvSpPr>
          <p:cNvPr id="10" name="TextBox 9"/>
          <p:cNvSpPr txBox="1"/>
          <p:nvPr/>
        </p:nvSpPr>
        <p:spPr>
          <a:xfrm>
            <a:off x="477824" y="2438400"/>
            <a:ext cx="8132775" cy="2862322"/>
          </a:xfrm>
          <a:prstGeom prst="rect">
            <a:avLst/>
          </a:prstGeom>
          <a:noFill/>
        </p:spPr>
        <p:txBody>
          <a:bodyPr wrap="square" rtlCol="0">
            <a:spAutoFit/>
          </a:bodyPr>
          <a:lstStyle/>
          <a:p>
            <a:pPr marL="342900" indent="-342900">
              <a:buFont typeface="Arial" panose="020B0604020202020204" pitchFamily="34" charset="0"/>
              <a:buChar char="•"/>
            </a:pPr>
            <a:r>
              <a:rPr lang="en-US" altLang="en-US" sz="2000" dirty="0">
                <a:solidFill>
                  <a:srgbClr val="0000FF"/>
                </a:solidFill>
              </a:rPr>
              <a:t>Program reevaluates and improves systems</a:t>
            </a:r>
          </a:p>
          <a:p>
            <a:pPr marL="342900" indent="-342900">
              <a:buFont typeface="Arial" panose="020B0604020202020204" pitchFamily="34" charset="0"/>
              <a:buChar char="•"/>
            </a:pPr>
            <a:r>
              <a:rPr lang="en-US" altLang="en-US" sz="2000" dirty="0">
                <a:solidFill>
                  <a:srgbClr val="0000FF"/>
                </a:solidFill>
              </a:rPr>
              <a:t>Stop payment on pending/future reimbursements until issues are fixed.</a:t>
            </a:r>
          </a:p>
          <a:p>
            <a:pPr marL="342900" indent="-342900">
              <a:buFont typeface="Arial" panose="020B0604020202020204" pitchFamily="34" charset="0"/>
              <a:buChar char="•"/>
            </a:pPr>
            <a:r>
              <a:rPr lang="en-US" altLang="en-US" sz="2000" dirty="0">
                <a:solidFill>
                  <a:srgbClr val="0000FF"/>
                </a:solidFill>
              </a:rPr>
              <a:t>Results are noted for continuation and future grant competitions.</a:t>
            </a:r>
          </a:p>
          <a:p>
            <a:pPr marL="342900" indent="-342900">
              <a:buFont typeface="Arial" panose="020B0604020202020204" pitchFamily="34" charset="0"/>
              <a:buChar char="•"/>
            </a:pPr>
            <a:r>
              <a:rPr lang="en-US" altLang="en-US" sz="2000" dirty="0">
                <a:solidFill>
                  <a:srgbClr val="0000FF"/>
                </a:solidFill>
              </a:rPr>
              <a:t>Disallowed costs/match = Repayment</a:t>
            </a:r>
          </a:p>
          <a:p>
            <a:pPr marL="342900" indent="-342900">
              <a:buFont typeface="Arial" panose="020B0604020202020204" pitchFamily="34" charset="0"/>
              <a:buChar char="•"/>
            </a:pPr>
            <a:r>
              <a:rPr lang="en-US" altLang="en-US" sz="2000" dirty="0">
                <a:solidFill>
                  <a:srgbClr val="0000FF"/>
                </a:solidFill>
              </a:rPr>
              <a:t>Member eligibility/completion questioned = possible disallowed education awards</a:t>
            </a:r>
          </a:p>
          <a:p>
            <a:pPr marL="342900" indent="-342900">
              <a:buFont typeface="Arial" panose="020B0604020202020204" pitchFamily="34" charset="0"/>
              <a:buChar char="•"/>
            </a:pPr>
            <a:r>
              <a:rPr lang="en-US" altLang="en-US" sz="2000" dirty="0">
                <a:solidFill>
                  <a:srgbClr val="0000FF"/>
                </a:solidFill>
              </a:rPr>
              <a:t>External auditors or OIG does further review.</a:t>
            </a:r>
          </a:p>
          <a:p>
            <a:pPr marL="342900" indent="-342900">
              <a:buFont typeface="Arial" panose="020B0604020202020204" pitchFamily="34" charset="0"/>
              <a:buChar char="•"/>
            </a:pPr>
            <a:r>
              <a:rPr lang="en-US" altLang="en-US" sz="2000" dirty="0">
                <a:solidFill>
                  <a:srgbClr val="0000FF"/>
                </a:solidFill>
              </a:rPr>
              <a:t>If programmatic issues are identified may result in being placed in programmatic corrective action.</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246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2145564"/>
            <a:ext cx="6934200" cy="2431435"/>
          </a:xfrm>
          <a:prstGeom prst="rect">
            <a:avLst/>
          </a:prstGeom>
          <a:noFill/>
        </p:spPr>
        <p:txBody>
          <a:bodyPr wrap="square" rtlCol="0">
            <a:spAutoFit/>
          </a:bodyPr>
          <a:lstStyle/>
          <a:p>
            <a:pPr algn="ctr"/>
            <a:r>
              <a:rPr lang="en-US" sz="4000" b="1" dirty="0" smtClean="0">
                <a:solidFill>
                  <a:srgbClr val="082FFF"/>
                </a:solidFill>
              </a:rPr>
              <a:t>Improper </a:t>
            </a:r>
            <a:r>
              <a:rPr lang="en-US" sz="4000" b="1" dirty="0">
                <a:solidFill>
                  <a:srgbClr val="082FFF"/>
                </a:solidFill>
              </a:rPr>
              <a:t>Payments Elimination and Recovery Improvement </a:t>
            </a:r>
            <a:r>
              <a:rPr lang="en-US" sz="4000" b="1" dirty="0" smtClean="0">
                <a:solidFill>
                  <a:srgbClr val="082FFF"/>
                </a:solidFill>
              </a:rPr>
              <a:t>Act</a:t>
            </a:r>
          </a:p>
          <a:p>
            <a:pPr algn="ctr"/>
            <a:r>
              <a:rPr lang="en-US" sz="4000" b="1" dirty="0" smtClean="0">
                <a:solidFill>
                  <a:srgbClr val="082FFF"/>
                </a:solidFill>
              </a:rPr>
              <a:t>(IPERIA) </a:t>
            </a:r>
          </a:p>
          <a:p>
            <a:pPr algn="ctr"/>
            <a:endParaRPr lang="en-US" sz="3200" dirty="0">
              <a:solidFill>
                <a:srgbClr val="082F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078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b="1" dirty="0" smtClean="0">
                <a:solidFill>
                  <a:srgbClr val="082FFF"/>
                </a:solidFill>
              </a:rPr>
              <a:t>CNCS IPERIA Process</a:t>
            </a:r>
            <a:endParaRPr lang="en-US" sz="4400" b="1" dirty="0">
              <a:solidFill>
                <a:srgbClr val="082FFF"/>
              </a:solidFill>
            </a:endParaRPr>
          </a:p>
        </p:txBody>
      </p:sp>
      <p:sp>
        <p:nvSpPr>
          <p:cNvPr id="10" name="TextBox 9"/>
          <p:cNvSpPr txBox="1"/>
          <p:nvPr/>
        </p:nvSpPr>
        <p:spPr>
          <a:xfrm>
            <a:off x="477824" y="2438400"/>
            <a:ext cx="8132775" cy="1631216"/>
          </a:xfrm>
          <a:prstGeom prst="rect">
            <a:avLst/>
          </a:prstGeom>
          <a:noFill/>
        </p:spPr>
        <p:txBody>
          <a:bodyPr wrap="square" rtlCol="0">
            <a:spAutoFit/>
          </a:bodyPr>
          <a:lstStyle/>
          <a:p>
            <a:r>
              <a:rPr lang="en-US" sz="2000" dirty="0" smtClean="0">
                <a:solidFill>
                  <a:srgbClr val="082FFF"/>
                </a:solidFill>
              </a:rPr>
              <a:t>The first 2 rounds of the request and submittal process are between CV and CNCS</a:t>
            </a:r>
            <a:endParaRPr lang="en-US" sz="2000" dirty="0">
              <a:solidFill>
                <a:srgbClr val="082FFF"/>
              </a:solidFill>
            </a:endParaRPr>
          </a:p>
          <a:p>
            <a:pPr marL="342900" indent="-342900">
              <a:buFont typeface="Arial" panose="020B0604020202020204" pitchFamily="34" charset="0"/>
              <a:buChar char="•"/>
            </a:pPr>
            <a:r>
              <a:rPr lang="en-US" sz="2000" dirty="0" smtClean="0">
                <a:solidFill>
                  <a:srgbClr val="082FFF"/>
                </a:solidFill>
              </a:rPr>
              <a:t>The first request is sent to CV by the </a:t>
            </a:r>
            <a:r>
              <a:rPr lang="en-US" sz="2000" dirty="0">
                <a:solidFill>
                  <a:srgbClr val="082FFF"/>
                </a:solidFill>
              </a:rPr>
              <a:t>Improper Payments Compliance Program </a:t>
            </a:r>
            <a:r>
              <a:rPr lang="en-US" sz="2000" dirty="0" smtClean="0">
                <a:solidFill>
                  <a:srgbClr val="082FFF"/>
                </a:solidFill>
              </a:rPr>
              <a:t>Team at CNCS </a:t>
            </a:r>
          </a:p>
          <a:p>
            <a:pPr algn="ctr"/>
            <a:endParaRPr lang="en-US" sz="2000" dirty="0">
              <a:solidFill>
                <a:srgbClr val="082F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6887" y="3810000"/>
            <a:ext cx="5610225"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7315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sz="4400" b="1" dirty="0" smtClean="0">
                <a:solidFill>
                  <a:srgbClr val="082FFF"/>
                </a:solidFill>
              </a:rPr>
              <a:t>CNCS IPERIA Process (Cont.)</a:t>
            </a:r>
            <a:endParaRPr lang="en-US" sz="4400" b="1" dirty="0">
              <a:solidFill>
                <a:srgbClr val="082FFF"/>
              </a:solidFill>
            </a:endParaRPr>
          </a:p>
        </p:txBody>
      </p:sp>
      <p:sp>
        <p:nvSpPr>
          <p:cNvPr id="10" name="TextBox 9"/>
          <p:cNvSpPr txBox="1"/>
          <p:nvPr/>
        </p:nvSpPr>
        <p:spPr>
          <a:xfrm>
            <a:off x="477824" y="2438400"/>
            <a:ext cx="8132775" cy="4708981"/>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rgbClr val="082FFF"/>
                </a:solidFill>
              </a:rPr>
              <a:t>CV will submit the FFRs sent by </a:t>
            </a:r>
            <a:r>
              <a:rPr lang="en-US" sz="2000" dirty="0" err="1">
                <a:solidFill>
                  <a:srgbClr val="082FFF"/>
                </a:solidFill>
              </a:rPr>
              <a:t>subgrantees</a:t>
            </a:r>
            <a:r>
              <a:rPr lang="en-US" sz="2000" dirty="0">
                <a:solidFill>
                  <a:srgbClr val="082FFF"/>
                </a:solidFill>
              </a:rPr>
              <a:t> that relates to the time period to CNCS</a:t>
            </a:r>
          </a:p>
          <a:p>
            <a:pPr marL="342900" indent="-342900">
              <a:buFont typeface="Arial" panose="020B0604020202020204" pitchFamily="34" charset="0"/>
              <a:buChar char="•"/>
            </a:pPr>
            <a:r>
              <a:rPr lang="en-US" sz="2000" dirty="0">
                <a:solidFill>
                  <a:srgbClr val="082FFF"/>
                </a:solidFill>
              </a:rPr>
              <a:t>CNCS will randomly select </a:t>
            </a:r>
            <a:r>
              <a:rPr lang="en-US" sz="2000" dirty="0" err="1" smtClean="0">
                <a:solidFill>
                  <a:srgbClr val="082FFF"/>
                </a:solidFill>
              </a:rPr>
              <a:t>subgrantees</a:t>
            </a:r>
            <a:r>
              <a:rPr lang="en-US" sz="2000" dirty="0" smtClean="0">
                <a:solidFill>
                  <a:srgbClr val="082FFF"/>
                </a:solidFill>
              </a:rPr>
              <a:t> </a:t>
            </a:r>
            <a:r>
              <a:rPr lang="en-US" sz="2000" dirty="0">
                <a:solidFill>
                  <a:srgbClr val="082FFF"/>
                </a:solidFill>
              </a:rPr>
              <a:t>from the FFRs submitted and request copies of invoices sent by </a:t>
            </a:r>
            <a:r>
              <a:rPr lang="en-US" sz="2000" dirty="0" err="1">
                <a:solidFill>
                  <a:srgbClr val="082FFF"/>
                </a:solidFill>
              </a:rPr>
              <a:t>subgrantees</a:t>
            </a:r>
            <a:r>
              <a:rPr lang="en-US" sz="2000" dirty="0">
                <a:solidFill>
                  <a:srgbClr val="082FFF"/>
                </a:solidFill>
              </a:rPr>
              <a:t> for the time period (CV copies)</a:t>
            </a:r>
          </a:p>
          <a:p>
            <a:pPr marL="342900" indent="-342900">
              <a:buFont typeface="Arial" panose="020B0604020202020204" pitchFamily="34" charset="0"/>
              <a:buChar char="•"/>
            </a:pPr>
            <a:r>
              <a:rPr lang="en-US" sz="2000" dirty="0">
                <a:solidFill>
                  <a:srgbClr val="082FFF"/>
                </a:solidFill>
              </a:rPr>
              <a:t>CNCS will then select line item(s) from numerous invoices </a:t>
            </a:r>
          </a:p>
          <a:p>
            <a:pPr marL="342900" indent="-342900">
              <a:buFont typeface="Arial" panose="020B0604020202020204" pitchFamily="34" charset="0"/>
              <a:buChar char="•"/>
            </a:pPr>
            <a:r>
              <a:rPr lang="en-US" sz="2000" dirty="0">
                <a:solidFill>
                  <a:srgbClr val="082FFF"/>
                </a:solidFill>
              </a:rPr>
              <a:t>CV will </a:t>
            </a:r>
            <a:r>
              <a:rPr lang="en-US" sz="2000" dirty="0" smtClean="0">
                <a:solidFill>
                  <a:srgbClr val="082FFF"/>
                </a:solidFill>
              </a:rPr>
              <a:t>then request </a:t>
            </a:r>
            <a:r>
              <a:rPr lang="en-US" sz="2000" dirty="0">
                <a:solidFill>
                  <a:srgbClr val="082FFF"/>
                </a:solidFill>
              </a:rPr>
              <a:t>supporting documents from </a:t>
            </a:r>
            <a:r>
              <a:rPr lang="en-US" sz="2000" dirty="0" err="1">
                <a:solidFill>
                  <a:srgbClr val="082FFF"/>
                </a:solidFill>
              </a:rPr>
              <a:t>subgrantees</a:t>
            </a:r>
            <a:r>
              <a:rPr lang="en-US" sz="2000" dirty="0">
                <a:solidFill>
                  <a:srgbClr val="082FFF"/>
                </a:solidFill>
              </a:rPr>
              <a:t> relating to the line items selected (similar to the Fiscal Desk Review) </a:t>
            </a:r>
            <a:endParaRPr lang="en-US" sz="2000" dirty="0" smtClean="0">
              <a:solidFill>
                <a:srgbClr val="082FFF"/>
              </a:solidFill>
            </a:endParaRPr>
          </a:p>
          <a:p>
            <a:pPr marL="342900" indent="-342900">
              <a:buFont typeface="Arial" panose="020B0604020202020204" pitchFamily="34" charset="0"/>
              <a:buChar char="•"/>
            </a:pPr>
            <a:r>
              <a:rPr lang="en-US" sz="2000" dirty="0">
                <a:solidFill>
                  <a:srgbClr val="082FFF"/>
                </a:solidFill>
              </a:rPr>
              <a:t>This request will be made through a standard email communication sent to the program fiscal contact and program director.  The CV Program Officer should also receive a copy of this request. </a:t>
            </a:r>
          </a:p>
          <a:p>
            <a:endParaRPr lang="en-US" sz="2000" dirty="0" smtClean="0">
              <a:solidFill>
                <a:srgbClr val="082FFF"/>
              </a:solidFill>
            </a:endParaRPr>
          </a:p>
          <a:p>
            <a:endParaRPr lang="en-US" sz="2000" dirty="0">
              <a:solidFill>
                <a:srgbClr val="082FFF"/>
              </a:solidFill>
            </a:endParaRPr>
          </a:p>
          <a:p>
            <a:pPr marL="342900" indent="-342900">
              <a:buFont typeface="Arial" panose="020B0604020202020204" pitchFamily="34" charset="0"/>
              <a:buChar char="•"/>
            </a:pPr>
            <a:endParaRPr lang="en-US" sz="2000" dirty="0" smtClean="0">
              <a:solidFill>
                <a:srgbClr val="082FFF"/>
              </a:solidFill>
            </a:endParaRPr>
          </a:p>
          <a:p>
            <a:pPr marL="342900" indent="-342900">
              <a:buFont typeface="Arial" panose="020B0604020202020204" pitchFamily="34" charset="0"/>
              <a:buChar char="•"/>
            </a:pPr>
            <a:endParaRPr lang="en-US" sz="2000" dirty="0">
              <a:solidFill>
                <a:srgbClr val="082F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952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446550"/>
          </a:xfrm>
          <a:prstGeom prst="rect">
            <a:avLst/>
          </a:prstGeom>
          <a:noFill/>
        </p:spPr>
        <p:txBody>
          <a:bodyPr wrap="square" rtlCol="0">
            <a:spAutoFit/>
          </a:bodyPr>
          <a:lstStyle/>
          <a:p>
            <a:pPr algn="ctr"/>
            <a:r>
              <a:rPr lang="en-US" altLang="en-US" sz="4400" dirty="0">
                <a:solidFill>
                  <a:srgbClr val="0000FF"/>
                </a:solidFill>
              </a:rPr>
              <a:t/>
            </a:r>
            <a:br>
              <a:rPr lang="en-US" altLang="en-US" sz="4400" dirty="0">
                <a:solidFill>
                  <a:srgbClr val="0000FF"/>
                </a:solidFill>
              </a:rPr>
            </a:br>
            <a:r>
              <a:rPr lang="en-US" altLang="en-US" sz="4400" b="1" dirty="0" smtClean="0">
                <a:solidFill>
                  <a:srgbClr val="0000FF"/>
                </a:solidFill>
              </a:rPr>
              <a:t>Common </a:t>
            </a:r>
            <a:r>
              <a:rPr lang="en-US" altLang="en-US" sz="4400" b="1" dirty="0">
                <a:solidFill>
                  <a:srgbClr val="0000FF"/>
                </a:solidFill>
              </a:rPr>
              <a:t>Audit Issues</a:t>
            </a:r>
            <a:endParaRPr lang="en-US" sz="4400" b="1" dirty="0">
              <a:solidFill>
                <a:schemeClr val="tx2"/>
              </a:solidFill>
              <a:latin typeface="Tw Cen MT" panose="020B0602020104020603" pitchFamily="34" charset="0"/>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632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200329"/>
          </a:xfrm>
          <a:prstGeom prst="rect">
            <a:avLst/>
          </a:prstGeom>
          <a:noFill/>
        </p:spPr>
        <p:txBody>
          <a:bodyPr wrap="square" rtlCol="0">
            <a:spAutoFit/>
          </a:bodyPr>
          <a:lstStyle/>
          <a:p>
            <a:pPr algn="ctr"/>
            <a:r>
              <a:rPr lang="en-US" altLang="en-US" sz="4400" b="1" dirty="0">
                <a:solidFill>
                  <a:srgbClr val="0000FF"/>
                </a:solidFill>
              </a:rPr>
              <a:t>Common Audit Issues</a:t>
            </a:r>
            <a:r>
              <a:rPr lang="en-US" altLang="en-US" sz="4400" dirty="0">
                <a:solidFill>
                  <a:srgbClr val="0000FF"/>
                </a:solidFill>
              </a:rPr>
              <a:t/>
            </a:r>
            <a:br>
              <a:rPr lang="en-US" altLang="en-US" sz="4400" dirty="0">
                <a:solidFill>
                  <a:srgbClr val="0000FF"/>
                </a:solidFill>
              </a:rPr>
            </a:br>
            <a:r>
              <a:rPr lang="en-US" altLang="en-US" sz="2800" dirty="0">
                <a:solidFill>
                  <a:srgbClr val="0000FF"/>
                </a:solidFill>
              </a:rPr>
              <a:t>Time &amp; Attendance – Staff</a:t>
            </a:r>
            <a:endParaRPr lang="en-US" sz="2800" dirty="0">
              <a:solidFill>
                <a:schemeClr val="tx2"/>
              </a:solidFill>
              <a:latin typeface="Tw Cen MT" panose="020B0602020104020603" pitchFamily="34" charset="0"/>
            </a:endParaRPr>
          </a:p>
        </p:txBody>
      </p:sp>
      <p:sp>
        <p:nvSpPr>
          <p:cNvPr id="10" name="TextBox 9"/>
          <p:cNvSpPr txBox="1"/>
          <p:nvPr/>
        </p:nvSpPr>
        <p:spPr>
          <a:xfrm>
            <a:off x="477824" y="2438400"/>
            <a:ext cx="8132775" cy="3311035"/>
          </a:xfrm>
          <a:prstGeom prst="rect">
            <a:avLst/>
          </a:prstGeom>
          <a:noFill/>
        </p:spPr>
        <p:txBody>
          <a:bodyPr wrap="square" rtlCol="0">
            <a:spAutoFit/>
          </a:bodyPr>
          <a:lstStyle/>
          <a:p>
            <a:pPr marL="285750" indent="-285750">
              <a:lnSpc>
                <a:spcPct val="80000"/>
              </a:lnSpc>
              <a:spcBef>
                <a:spcPct val="20000"/>
              </a:spcBef>
              <a:buFont typeface="Arial" panose="020B0604020202020204" pitchFamily="34" charset="0"/>
              <a:buChar char="•"/>
              <a:defRPr/>
            </a:pPr>
            <a:r>
              <a:rPr lang="en-US" kern="0" dirty="0">
                <a:solidFill>
                  <a:srgbClr val="082FFF"/>
                </a:solidFill>
              </a:rPr>
              <a:t>Inadequate documentation to support salary expenses</a:t>
            </a:r>
          </a:p>
          <a:p>
            <a:pPr marL="285750" indent="-285750">
              <a:lnSpc>
                <a:spcPct val="80000"/>
              </a:lnSpc>
              <a:spcBef>
                <a:spcPct val="20000"/>
              </a:spcBef>
              <a:buFont typeface="Arial" panose="020B0604020202020204" pitchFamily="34" charset="0"/>
              <a:buChar char="•"/>
              <a:defRPr/>
            </a:pPr>
            <a:r>
              <a:rPr lang="en-US" kern="0" dirty="0">
                <a:solidFill>
                  <a:srgbClr val="082FFF"/>
                </a:solidFill>
              </a:rPr>
              <a:t>Staff allocating time to more than one grant were not keeping timesheets that show actual time spent on each grant</a:t>
            </a:r>
          </a:p>
          <a:p>
            <a:pPr marL="285750" indent="-285750">
              <a:lnSpc>
                <a:spcPct val="80000"/>
              </a:lnSpc>
              <a:spcBef>
                <a:spcPct val="20000"/>
              </a:spcBef>
              <a:buClr>
                <a:srgbClr val="000000"/>
              </a:buClr>
              <a:buFont typeface="Arial" panose="020B0604020202020204" pitchFamily="34" charset="0"/>
              <a:buChar char="•"/>
              <a:defRPr/>
            </a:pPr>
            <a:r>
              <a:rPr lang="en-US" kern="0" dirty="0">
                <a:solidFill>
                  <a:srgbClr val="082FFF"/>
                </a:solidFill>
              </a:rPr>
              <a:t>Lack of proper timekeeping systems </a:t>
            </a:r>
          </a:p>
          <a:p>
            <a:pPr marL="285750" indent="-285750">
              <a:lnSpc>
                <a:spcPct val="80000"/>
              </a:lnSpc>
              <a:spcBef>
                <a:spcPct val="20000"/>
              </a:spcBef>
              <a:buClr>
                <a:srgbClr val="000000"/>
              </a:buClr>
              <a:buFont typeface="Arial" panose="020B0604020202020204" pitchFamily="34" charset="0"/>
              <a:buChar char="•"/>
              <a:defRPr/>
            </a:pPr>
            <a:r>
              <a:rPr lang="en-US" kern="0" dirty="0">
                <a:solidFill>
                  <a:srgbClr val="082FFF"/>
                </a:solidFill>
              </a:rPr>
              <a:t>No timesheets or activity reports maintained or retained</a:t>
            </a:r>
          </a:p>
          <a:p>
            <a:pPr marL="285750" indent="-285750">
              <a:lnSpc>
                <a:spcPct val="80000"/>
              </a:lnSpc>
              <a:spcBef>
                <a:spcPct val="20000"/>
              </a:spcBef>
              <a:buClr>
                <a:srgbClr val="000000"/>
              </a:buClr>
              <a:buFont typeface="Arial" panose="020B0604020202020204" pitchFamily="34" charset="0"/>
              <a:buChar char="•"/>
              <a:defRPr/>
            </a:pPr>
            <a:r>
              <a:rPr lang="en-US" kern="0" dirty="0">
                <a:solidFill>
                  <a:srgbClr val="082FFF"/>
                </a:solidFill>
              </a:rPr>
              <a:t>No reconciliation between estimates and actual time</a:t>
            </a:r>
          </a:p>
          <a:p>
            <a:pPr marL="285750" indent="-285750">
              <a:lnSpc>
                <a:spcPct val="80000"/>
              </a:lnSpc>
              <a:spcBef>
                <a:spcPct val="20000"/>
              </a:spcBef>
              <a:buClr>
                <a:srgbClr val="000000"/>
              </a:buClr>
              <a:buFont typeface="Arial" panose="020B0604020202020204" pitchFamily="34" charset="0"/>
              <a:buChar char="•"/>
              <a:defRPr/>
            </a:pPr>
            <a:r>
              <a:rPr lang="en-US" kern="0" dirty="0">
                <a:solidFill>
                  <a:srgbClr val="082FFF"/>
                </a:solidFill>
              </a:rPr>
              <a:t>Non-compliance with OMB requirements</a:t>
            </a:r>
          </a:p>
          <a:p>
            <a:pPr marL="285750" indent="-285750">
              <a:lnSpc>
                <a:spcPct val="80000"/>
              </a:lnSpc>
              <a:spcBef>
                <a:spcPct val="20000"/>
              </a:spcBef>
              <a:buFont typeface="Arial" panose="020B0604020202020204" pitchFamily="34" charset="0"/>
              <a:buChar char="•"/>
              <a:defRPr/>
            </a:pPr>
            <a:r>
              <a:rPr lang="en-US" kern="0" dirty="0">
                <a:solidFill>
                  <a:srgbClr val="082FFF"/>
                </a:solidFill>
              </a:rPr>
              <a:t>Salaries and wages charged to the grant:</a:t>
            </a:r>
          </a:p>
          <a:p>
            <a:pPr marL="979488" lvl="1" indent="-342900">
              <a:lnSpc>
                <a:spcPct val="80000"/>
              </a:lnSpc>
              <a:spcBef>
                <a:spcPct val="20000"/>
              </a:spcBef>
              <a:buFont typeface="Wingdings" panose="05000000000000000000" pitchFamily="2" charset="2"/>
              <a:buChar char="§"/>
              <a:defRPr/>
            </a:pPr>
            <a:r>
              <a:rPr lang="en-US" kern="0" dirty="0">
                <a:solidFill>
                  <a:srgbClr val="0000FF"/>
                </a:solidFill>
              </a:rPr>
              <a:t>On the basis of budgeted amounts instead of actual after-the-fact time</a:t>
            </a:r>
          </a:p>
          <a:p>
            <a:pPr marL="979488" lvl="1" indent="-342900">
              <a:lnSpc>
                <a:spcPct val="80000"/>
              </a:lnSpc>
              <a:spcBef>
                <a:spcPct val="20000"/>
              </a:spcBef>
              <a:buFont typeface="Wingdings" panose="05000000000000000000" pitchFamily="2" charset="2"/>
              <a:buChar char="§"/>
              <a:defRPr/>
            </a:pPr>
            <a:r>
              <a:rPr lang="en-US" kern="0" dirty="0">
                <a:solidFill>
                  <a:srgbClr val="0000FF"/>
                </a:solidFill>
              </a:rPr>
              <a:t>Based on estimates</a:t>
            </a:r>
          </a:p>
          <a:p>
            <a:pPr marL="979488" lvl="1" indent="-342900">
              <a:lnSpc>
                <a:spcPct val="80000"/>
              </a:lnSpc>
              <a:spcBef>
                <a:spcPct val="20000"/>
              </a:spcBef>
              <a:buFont typeface="Wingdings" panose="05000000000000000000" pitchFamily="2" charset="2"/>
              <a:buChar char="§"/>
              <a:defRPr/>
            </a:pPr>
            <a:r>
              <a:rPr lang="en-US" kern="0" dirty="0">
                <a:solidFill>
                  <a:srgbClr val="0000FF"/>
                </a:solidFill>
              </a:rPr>
              <a:t>Unsigned or unapproved timesheets by employee or supervisor</a:t>
            </a:r>
          </a:p>
          <a:p>
            <a:pPr marL="979488" lvl="1" indent="-342900">
              <a:lnSpc>
                <a:spcPct val="80000"/>
              </a:lnSpc>
              <a:spcBef>
                <a:spcPct val="20000"/>
              </a:spcBef>
              <a:buFont typeface="Wingdings" panose="05000000000000000000" pitchFamily="2" charset="2"/>
              <a:buChar char="§"/>
              <a:defRPr/>
            </a:pPr>
            <a:r>
              <a:rPr lang="en-US" kern="0" dirty="0">
                <a:solidFill>
                  <a:srgbClr val="0000FF"/>
                </a:solidFill>
              </a:rPr>
              <a:t>Time not allocated among activities</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575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200329"/>
          </a:xfrm>
          <a:prstGeom prst="rect">
            <a:avLst/>
          </a:prstGeom>
          <a:noFill/>
        </p:spPr>
        <p:txBody>
          <a:bodyPr wrap="square" rtlCol="0">
            <a:spAutoFit/>
          </a:bodyPr>
          <a:lstStyle/>
          <a:p>
            <a:pPr algn="ctr"/>
            <a:r>
              <a:rPr lang="en-US" altLang="en-US" sz="4400" b="1" dirty="0">
                <a:solidFill>
                  <a:srgbClr val="0000FF"/>
                </a:solidFill>
              </a:rPr>
              <a:t>Common Audit Issues</a:t>
            </a:r>
            <a:r>
              <a:rPr lang="en-US" altLang="en-US" sz="4400" dirty="0">
                <a:solidFill>
                  <a:srgbClr val="0000FF"/>
                </a:solidFill>
              </a:rPr>
              <a:t/>
            </a:r>
            <a:br>
              <a:rPr lang="en-US" altLang="en-US" sz="4400" dirty="0">
                <a:solidFill>
                  <a:srgbClr val="0000FF"/>
                </a:solidFill>
              </a:rPr>
            </a:br>
            <a:r>
              <a:rPr lang="en-US" altLang="en-US" sz="2800" dirty="0" smtClean="0">
                <a:solidFill>
                  <a:srgbClr val="0000FF"/>
                </a:solidFill>
              </a:rPr>
              <a:t>Time &amp; Attendance – Staff (Cont.)</a:t>
            </a:r>
            <a:endParaRPr lang="en-US" sz="2800" dirty="0">
              <a:solidFill>
                <a:schemeClr val="tx2"/>
              </a:solidFill>
              <a:latin typeface="Tw Cen MT" panose="020B0602020104020603" pitchFamily="34" charset="0"/>
            </a:endParaRPr>
          </a:p>
        </p:txBody>
      </p:sp>
      <p:sp>
        <p:nvSpPr>
          <p:cNvPr id="10" name="TextBox 9"/>
          <p:cNvSpPr txBox="1"/>
          <p:nvPr/>
        </p:nvSpPr>
        <p:spPr>
          <a:xfrm>
            <a:off x="477824" y="2438400"/>
            <a:ext cx="8132775" cy="3477234"/>
          </a:xfrm>
          <a:prstGeom prst="rect">
            <a:avLst/>
          </a:prstGeom>
          <a:noFill/>
        </p:spPr>
        <p:txBody>
          <a:bodyPr wrap="square" rtlCol="0">
            <a:spAutoFit/>
          </a:bodyPr>
          <a:lstStyle/>
          <a:p>
            <a:pPr marL="342900" indent="-342900">
              <a:lnSpc>
                <a:spcPct val="80000"/>
              </a:lnSpc>
              <a:spcBef>
                <a:spcPct val="20000"/>
              </a:spcBef>
              <a:defRPr/>
            </a:pPr>
            <a:r>
              <a:rPr lang="en-US" i="1" kern="0" dirty="0">
                <a:solidFill>
                  <a:srgbClr val="0000FF"/>
                </a:solidFill>
              </a:rPr>
              <a:t>Consequences</a:t>
            </a:r>
            <a:r>
              <a:rPr lang="en-US" kern="0" dirty="0">
                <a:solidFill>
                  <a:srgbClr val="0000FF"/>
                </a:solidFill>
              </a:rPr>
              <a:t>: </a:t>
            </a:r>
          </a:p>
          <a:p>
            <a:pPr marL="342900" indent="-342900">
              <a:lnSpc>
                <a:spcPct val="80000"/>
              </a:lnSpc>
              <a:spcBef>
                <a:spcPct val="20000"/>
              </a:spcBef>
              <a:buFontTx/>
              <a:buChar char="•"/>
              <a:defRPr/>
            </a:pPr>
            <a:r>
              <a:rPr lang="en-US" kern="0" dirty="0">
                <a:solidFill>
                  <a:srgbClr val="0000FF"/>
                </a:solidFill>
              </a:rPr>
              <a:t>May disallow entire claim for salary for all staff over the course of the entire grant</a:t>
            </a:r>
          </a:p>
          <a:p>
            <a:pPr marL="342900" indent="-342900">
              <a:lnSpc>
                <a:spcPct val="80000"/>
              </a:lnSpc>
              <a:spcBef>
                <a:spcPct val="20000"/>
              </a:spcBef>
              <a:buFontTx/>
              <a:buChar char="•"/>
              <a:defRPr/>
            </a:pPr>
            <a:r>
              <a:rPr lang="en-US" kern="0" dirty="0">
                <a:solidFill>
                  <a:srgbClr val="0000FF"/>
                </a:solidFill>
              </a:rPr>
              <a:t>Unmet match requirement</a:t>
            </a:r>
          </a:p>
          <a:p>
            <a:pPr marL="342900" indent="-342900">
              <a:lnSpc>
                <a:spcPct val="80000"/>
              </a:lnSpc>
              <a:spcBef>
                <a:spcPct val="20000"/>
              </a:spcBef>
              <a:buFontTx/>
              <a:buChar char="•"/>
              <a:defRPr/>
            </a:pPr>
            <a:r>
              <a:rPr lang="en-US" kern="0" dirty="0">
                <a:solidFill>
                  <a:srgbClr val="0000FF"/>
                </a:solidFill>
              </a:rPr>
              <a:t>Repayment of disallowed amounts or amounts over match requirement.</a:t>
            </a:r>
          </a:p>
          <a:p>
            <a:pPr marL="342900" indent="-342900">
              <a:lnSpc>
                <a:spcPct val="80000"/>
              </a:lnSpc>
              <a:spcBef>
                <a:spcPct val="20000"/>
              </a:spcBef>
              <a:defRPr/>
            </a:pPr>
            <a:endParaRPr lang="en-US" kern="0" dirty="0">
              <a:solidFill>
                <a:srgbClr val="0000FF"/>
              </a:solidFill>
            </a:endParaRPr>
          </a:p>
          <a:p>
            <a:pPr marL="342900" indent="-342900">
              <a:lnSpc>
                <a:spcPct val="80000"/>
              </a:lnSpc>
              <a:spcBef>
                <a:spcPct val="20000"/>
              </a:spcBef>
              <a:defRPr/>
            </a:pPr>
            <a:r>
              <a:rPr lang="en-US" i="1" kern="0" dirty="0">
                <a:solidFill>
                  <a:srgbClr val="0000FF"/>
                </a:solidFill>
              </a:rPr>
              <a:t>Preventive Actions:</a:t>
            </a:r>
          </a:p>
          <a:p>
            <a:pPr marL="342900" indent="-342900">
              <a:lnSpc>
                <a:spcPct val="80000"/>
              </a:lnSpc>
              <a:spcBef>
                <a:spcPct val="20000"/>
              </a:spcBef>
              <a:buFontTx/>
              <a:buChar char="•"/>
              <a:defRPr/>
            </a:pPr>
            <a:r>
              <a:rPr lang="en-US" kern="0" dirty="0">
                <a:solidFill>
                  <a:srgbClr val="0000FF"/>
                </a:solidFill>
              </a:rPr>
              <a:t>Use timesheets that align with the payroll period that reports all activities of the employee, both on the grant and other projects</a:t>
            </a:r>
          </a:p>
          <a:p>
            <a:pPr marL="342900" indent="-342900">
              <a:lnSpc>
                <a:spcPct val="80000"/>
              </a:lnSpc>
              <a:spcBef>
                <a:spcPct val="20000"/>
              </a:spcBef>
              <a:buFontTx/>
              <a:buChar char="•"/>
              <a:defRPr/>
            </a:pPr>
            <a:r>
              <a:rPr lang="en-US" kern="0" dirty="0">
                <a:solidFill>
                  <a:srgbClr val="0000FF"/>
                </a:solidFill>
              </a:rPr>
              <a:t>Implement procedures whereby all timesheets are reviewed and approved by a supervisor before sent to payroll</a:t>
            </a:r>
          </a:p>
          <a:p>
            <a:pPr marL="342900" indent="-342900">
              <a:lnSpc>
                <a:spcPct val="80000"/>
              </a:lnSpc>
              <a:spcBef>
                <a:spcPct val="20000"/>
              </a:spcBef>
              <a:buFontTx/>
              <a:buChar char="•"/>
              <a:defRPr/>
            </a:pPr>
            <a:r>
              <a:rPr lang="en-US" kern="0" dirty="0">
                <a:solidFill>
                  <a:srgbClr val="0000FF"/>
                </a:solidFill>
              </a:rPr>
              <a:t>Reconcile budgeted salaries to actual time spent on the grant</a:t>
            </a:r>
          </a:p>
          <a:p>
            <a:pPr marL="342900" indent="-342900">
              <a:lnSpc>
                <a:spcPct val="80000"/>
              </a:lnSpc>
              <a:spcBef>
                <a:spcPct val="20000"/>
              </a:spcBef>
              <a:buFontTx/>
              <a:buChar char="•"/>
              <a:defRPr/>
            </a:pPr>
            <a:r>
              <a:rPr lang="en-US" kern="0" dirty="0">
                <a:solidFill>
                  <a:srgbClr val="0000FF"/>
                </a:solidFill>
              </a:rPr>
              <a:t>Know the regulatory and other requirements</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11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1200329"/>
          </a:xfrm>
          <a:prstGeom prst="rect">
            <a:avLst/>
          </a:prstGeom>
          <a:noFill/>
        </p:spPr>
        <p:txBody>
          <a:bodyPr wrap="square" rtlCol="0">
            <a:spAutoFit/>
          </a:bodyPr>
          <a:lstStyle/>
          <a:p>
            <a:pPr algn="ctr"/>
            <a:r>
              <a:rPr lang="en-US" altLang="en-US" sz="4400" b="1" dirty="0">
                <a:solidFill>
                  <a:srgbClr val="0000FF"/>
                </a:solidFill>
              </a:rPr>
              <a:t>Common Audit Findings</a:t>
            </a:r>
            <a:r>
              <a:rPr lang="en-US" altLang="en-US" sz="4400" dirty="0">
                <a:solidFill>
                  <a:srgbClr val="0000FF"/>
                </a:solidFill>
              </a:rPr>
              <a:t/>
            </a:r>
            <a:br>
              <a:rPr lang="en-US" altLang="en-US" sz="4400" dirty="0">
                <a:solidFill>
                  <a:srgbClr val="0000FF"/>
                </a:solidFill>
              </a:rPr>
            </a:br>
            <a:r>
              <a:rPr lang="en-US" altLang="en-US" sz="2800" dirty="0">
                <a:solidFill>
                  <a:srgbClr val="0000FF"/>
                </a:solidFill>
              </a:rPr>
              <a:t>Match</a:t>
            </a:r>
            <a:endParaRPr lang="en-US" sz="2800" dirty="0">
              <a:solidFill>
                <a:schemeClr val="tx2"/>
              </a:solidFill>
              <a:latin typeface="Tw Cen MT" panose="020B0602020104020603" pitchFamily="34" charset="0"/>
            </a:endParaRPr>
          </a:p>
        </p:txBody>
      </p:sp>
      <p:sp>
        <p:nvSpPr>
          <p:cNvPr id="10" name="TextBox 9"/>
          <p:cNvSpPr txBox="1"/>
          <p:nvPr/>
        </p:nvSpPr>
        <p:spPr>
          <a:xfrm>
            <a:off x="477824" y="2438400"/>
            <a:ext cx="8132775" cy="2978636"/>
          </a:xfrm>
          <a:prstGeom prst="rect">
            <a:avLst/>
          </a:prstGeom>
          <a:noFill/>
        </p:spPr>
        <p:txBody>
          <a:bodyPr wrap="square" rtlCol="0">
            <a:spAutoFit/>
          </a:bodyPr>
          <a:lstStyle/>
          <a:p>
            <a:pPr marL="342900" indent="-342900">
              <a:lnSpc>
                <a:spcPct val="80000"/>
              </a:lnSpc>
              <a:spcBef>
                <a:spcPct val="20000"/>
              </a:spcBef>
              <a:buFontTx/>
              <a:buChar char="•"/>
              <a:defRPr/>
            </a:pPr>
            <a:r>
              <a:rPr lang="en-US" kern="0" dirty="0">
                <a:solidFill>
                  <a:srgbClr val="0000FF"/>
                </a:solidFill>
              </a:rPr>
              <a:t>Match requirement not met</a:t>
            </a:r>
          </a:p>
          <a:p>
            <a:pPr marL="342900" indent="-342900">
              <a:lnSpc>
                <a:spcPct val="80000"/>
              </a:lnSpc>
              <a:spcBef>
                <a:spcPct val="20000"/>
              </a:spcBef>
              <a:buFontTx/>
              <a:buChar char="•"/>
              <a:defRPr/>
            </a:pPr>
            <a:r>
              <a:rPr lang="en-US" kern="0" dirty="0">
                <a:solidFill>
                  <a:srgbClr val="0000FF"/>
                </a:solidFill>
              </a:rPr>
              <a:t>Cash and in-kind amounts were not supported by adequate documentation or not verifiable by grantee’s records</a:t>
            </a:r>
          </a:p>
          <a:p>
            <a:pPr marL="342900" indent="-342900">
              <a:lnSpc>
                <a:spcPct val="80000"/>
              </a:lnSpc>
              <a:spcBef>
                <a:spcPct val="20000"/>
              </a:spcBef>
              <a:buFontTx/>
              <a:buChar char="•"/>
              <a:defRPr/>
            </a:pPr>
            <a:r>
              <a:rPr lang="en-US" kern="0" dirty="0">
                <a:solidFill>
                  <a:srgbClr val="0000FF"/>
                </a:solidFill>
              </a:rPr>
              <a:t>In-kind contributions were not supported with after-the-fact documentation (promissory note is not acceptable)</a:t>
            </a:r>
          </a:p>
          <a:p>
            <a:pPr marL="342900" indent="-342900">
              <a:lnSpc>
                <a:spcPct val="80000"/>
              </a:lnSpc>
              <a:spcBef>
                <a:spcPct val="20000"/>
              </a:spcBef>
              <a:buFontTx/>
              <a:buChar char="•"/>
              <a:defRPr/>
            </a:pPr>
            <a:r>
              <a:rPr lang="en-US" kern="0" dirty="0">
                <a:solidFill>
                  <a:srgbClr val="0000FF"/>
                </a:solidFill>
              </a:rPr>
              <a:t>Other Federal funds were used as match without authorization</a:t>
            </a:r>
          </a:p>
          <a:p>
            <a:pPr marL="342900" indent="-342900">
              <a:lnSpc>
                <a:spcPct val="80000"/>
              </a:lnSpc>
              <a:spcBef>
                <a:spcPct val="20000"/>
              </a:spcBef>
              <a:buFontTx/>
              <a:buChar char="•"/>
              <a:defRPr/>
            </a:pPr>
            <a:r>
              <a:rPr lang="en-US" kern="0" dirty="0">
                <a:solidFill>
                  <a:srgbClr val="0000FF"/>
                </a:solidFill>
              </a:rPr>
              <a:t>Match claimed was not necessary to operate grant</a:t>
            </a:r>
          </a:p>
          <a:p>
            <a:pPr marL="342900" indent="-342900">
              <a:lnSpc>
                <a:spcPct val="80000"/>
              </a:lnSpc>
              <a:spcBef>
                <a:spcPct val="20000"/>
              </a:spcBef>
              <a:buFontTx/>
              <a:buChar char="•"/>
              <a:defRPr/>
            </a:pPr>
            <a:r>
              <a:rPr lang="en-US" kern="0" dirty="0">
                <a:solidFill>
                  <a:srgbClr val="0000FF"/>
                </a:solidFill>
              </a:rPr>
              <a:t>Match amounts were unreasonable or excessive</a:t>
            </a:r>
          </a:p>
          <a:p>
            <a:pPr marL="342900" indent="-342900">
              <a:lnSpc>
                <a:spcPct val="80000"/>
              </a:lnSpc>
              <a:spcBef>
                <a:spcPct val="20000"/>
              </a:spcBef>
              <a:buFontTx/>
              <a:buChar char="•"/>
              <a:defRPr/>
            </a:pPr>
            <a:r>
              <a:rPr lang="en-US" kern="0" dirty="0">
                <a:solidFill>
                  <a:srgbClr val="0000FF"/>
                </a:solidFill>
              </a:rPr>
              <a:t>Match was inadequately supported to determine if it was allowable and allocable</a:t>
            </a:r>
          </a:p>
          <a:p>
            <a:pPr marL="342900" indent="-342900">
              <a:lnSpc>
                <a:spcPct val="80000"/>
              </a:lnSpc>
              <a:spcBef>
                <a:spcPct val="20000"/>
              </a:spcBef>
              <a:buFontTx/>
              <a:buChar char="•"/>
              <a:defRPr/>
            </a:pPr>
            <a:r>
              <a:rPr lang="en-US" kern="0" dirty="0">
                <a:solidFill>
                  <a:srgbClr val="0000FF"/>
                </a:solidFill>
              </a:rPr>
              <a:t>Match was not related to a cost included in the approved budget</a:t>
            </a:r>
            <a:endParaRPr lang="en-US" i="1" kern="0" dirty="0">
              <a:solidFill>
                <a:srgbClr val="0000FF"/>
              </a:solidFill>
            </a:endParaRPr>
          </a:p>
          <a:p>
            <a:pPr marL="342900" indent="-342900">
              <a:lnSpc>
                <a:spcPct val="80000"/>
              </a:lnSpc>
              <a:spcBef>
                <a:spcPct val="20000"/>
              </a:spcBef>
              <a:buFontTx/>
              <a:buChar char="•"/>
              <a:defRPr/>
            </a:pPr>
            <a:r>
              <a:rPr lang="en-US" kern="0" dirty="0">
                <a:solidFill>
                  <a:srgbClr val="0000FF"/>
                </a:solidFill>
              </a:rPr>
              <a:t>Match covered expenses incurred outside of the grant award period</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082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6956" y="1154002"/>
            <a:ext cx="6934200" cy="1200329"/>
          </a:xfrm>
          <a:prstGeom prst="rect">
            <a:avLst/>
          </a:prstGeom>
          <a:noFill/>
        </p:spPr>
        <p:txBody>
          <a:bodyPr wrap="square" rtlCol="0">
            <a:spAutoFit/>
          </a:bodyPr>
          <a:lstStyle/>
          <a:p>
            <a:pPr algn="ctr"/>
            <a:r>
              <a:rPr lang="en-US" altLang="en-US" sz="4400" b="1" dirty="0">
                <a:solidFill>
                  <a:srgbClr val="0000FF"/>
                </a:solidFill>
              </a:rPr>
              <a:t>Common Audit Findings</a:t>
            </a:r>
            <a:r>
              <a:rPr lang="en-US" altLang="en-US" sz="4400" dirty="0">
                <a:solidFill>
                  <a:srgbClr val="0000FF"/>
                </a:solidFill>
              </a:rPr>
              <a:t/>
            </a:r>
            <a:br>
              <a:rPr lang="en-US" altLang="en-US" sz="4400" dirty="0">
                <a:solidFill>
                  <a:srgbClr val="0000FF"/>
                </a:solidFill>
              </a:rPr>
            </a:br>
            <a:r>
              <a:rPr lang="en-US" altLang="en-US" sz="2800" dirty="0" smtClean="0">
                <a:solidFill>
                  <a:srgbClr val="0000FF"/>
                </a:solidFill>
              </a:rPr>
              <a:t>Match (Cont.)</a:t>
            </a:r>
            <a:endParaRPr lang="en-US" sz="2800" dirty="0">
              <a:solidFill>
                <a:schemeClr val="tx2"/>
              </a:solidFill>
              <a:latin typeface="Tw Cen MT" panose="020B0602020104020603" pitchFamily="34" charset="0"/>
            </a:endParaRPr>
          </a:p>
        </p:txBody>
      </p:sp>
      <p:sp>
        <p:nvSpPr>
          <p:cNvPr id="10" name="TextBox 9"/>
          <p:cNvSpPr txBox="1"/>
          <p:nvPr/>
        </p:nvSpPr>
        <p:spPr>
          <a:xfrm>
            <a:off x="506400" y="2286000"/>
            <a:ext cx="8132775" cy="4222694"/>
          </a:xfrm>
          <a:prstGeom prst="rect">
            <a:avLst/>
          </a:prstGeom>
          <a:noFill/>
        </p:spPr>
        <p:txBody>
          <a:bodyPr wrap="square" rtlCol="0">
            <a:spAutoFit/>
          </a:bodyPr>
          <a:lstStyle/>
          <a:p>
            <a:pPr marL="342900" indent="-342900">
              <a:lnSpc>
                <a:spcPct val="80000"/>
              </a:lnSpc>
              <a:spcBef>
                <a:spcPct val="20000"/>
              </a:spcBef>
              <a:defRPr/>
            </a:pPr>
            <a:r>
              <a:rPr lang="en-US" i="1" kern="0" dirty="0">
                <a:solidFill>
                  <a:srgbClr val="0000FF"/>
                </a:solidFill>
              </a:rPr>
              <a:t>Consequences:</a:t>
            </a:r>
            <a:r>
              <a:rPr lang="en-US" kern="0" dirty="0">
                <a:solidFill>
                  <a:srgbClr val="0000FF"/>
                </a:solidFill>
              </a:rPr>
              <a:t>  </a:t>
            </a:r>
          </a:p>
          <a:p>
            <a:pPr marL="342900" indent="-342900">
              <a:lnSpc>
                <a:spcPct val="80000"/>
              </a:lnSpc>
              <a:spcBef>
                <a:spcPct val="20000"/>
              </a:spcBef>
              <a:buFontTx/>
              <a:buChar char="•"/>
              <a:defRPr/>
            </a:pPr>
            <a:r>
              <a:rPr lang="en-US" kern="0" dirty="0">
                <a:solidFill>
                  <a:srgbClr val="0000FF"/>
                </a:solidFill>
              </a:rPr>
              <a:t>May disallow match causing minimum match to not be met</a:t>
            </a:r>
          </a:p>
          <a:p>
            <a:pPr marL="342900" indent="-342900">
              <a:lnSpc>
                <a:spcPct val="80000"/>
              </a:lnSpc>
              <a:spcBef>
                <a:spcPct val="20000"/>
              </a:spcBef>
              <a:buFontTx/>
              <a:buChar char="•"/>
              <a:defRPr/>
            </a:pPr>
            <a:r>
              <a:rPr lang="en-US" kern="0" dirty="0">
                <a:solidFill>
                  <a:srgbClr val="0000FF"/>
                </a:solidFill>
              </a:rPr>
              <a:t>May disallow some Federal funds if minimum match cannot be met</a:t>
            </a:r>
          </a:p>
          <a:p>
            <a:pPr marL="342900" indent="-342900">
              <a:lnSpc>
                <a:spcPct val="80000"/>
              </a:lnSpc>
              <a:spcBef>
                <a:spcPct val="20000"/>
              </a:spcBef>
              <a:buFontTx/>
              <a:buChar char="•"/>
              <a:defRPr/>
            </a:pPr>
            <a:r>
              <a:rPr lang="en-US" kern="0" dirty="0">
                <a:solidFill>
                  <a:srgbClr val="0000FF"/>
                </a:solidFill>
              </a:rPr>
              <a:t>May decide to audit all match or question all match if unable to confirm if match is reasonable or allocable</a:t>
            </a:r>
          </a:p>
          <a:p>
            <a:pPr marL="342900" indent="-342900">
              <a:lnSpc>
                <a:spcPct val="80000"/>
              </a:lnSpc>
              <a:spcBef>
                <a:spcPct val="20000"/>
              </a:spcBef>
              <a:defRPr/>
            </a:pPr>
            <a:endParaRPr lang="en-US" kern="0" dirty="0">
              <a:solidFill>
                <a:srgbClr val="0000FF"/>
              </a:solidFill>
            </a:endParaRPr>
          </a:p>
          <a:p>
            <a:pPr marL="342900" indent="-342900">
              <a:lnSpc>
                <a:spcPct val="80000"/>
              </a:lnSpc>
              <a:spcBef>
                <a:spcPct val="20000"/>
              </a:spcBef>
              <a:defRPr/>
            </a:pPr>
            <a:r>
              <a:rPr lang="en-US" i="1" kern="0" dirty="0">
                <a:solidFill>
                  <a:srgbClr val="0000FF"/>
                </a:solidFill>
              </a:rPr>
              <a:t>Preventive Actions:</a:t>
            </a:r>
            <a:r>
              <a:rPr lang="en-US" kern="0" dirty="0">
                <a:solidFill>
                  <a:srgbClr val="0000FF"/>
                </a:solidFill>
              </a:rPr>
              <a:t>	</a:t>
            </a:r>
          </a:p>
          <a:p>
            <a:pPr marL="342900" indent="-342900">
              <a:lnSpc>
                <a:spcPct val="80000"/>
              </a:lnSpc>
              <a:spcBef>
                <a:spcPct val="20000"/>
              </a:spcBef>
              <a:buFontTx/>
              <a:buChar char="•"/>
              <a:defRPr/>
            </a:pPr>
            <a:r>
              <a:rPr lang="en-US" kern="0" dirty="0">
                <a:solidFill>
                  <a:srgbClr val="0000FF"/>
                </a:solidFill>
              </a:rPr>
              <a:t>Ensure documentation is adequate for all match</a:t>
            </a:r>
          </a:p>
          <a:p>
            <a:pPr marL="342900" indent="-342900">
              <a:lnSpc>
                <a:spcPct val="80000"/>
              </a:lnSpc>
              <a:spcBef>
                <a:spcPct val="20000"/>
              </a:spcBef>
              <a:buFontTx/>
              <a:buChar char="•"/>
              <a:defRPr/>
            </a:pPr>
            <a:r>
              <a:rPr lang="en-US" kern="0" dirty="0">
                <a:solidFill>
                  <a:srgbClr val="0000FF"/>
                </a:solidFill>
              </a:rPr>
              <a:t>Review all match to ensure it is necessary and reasonable </a:t>
            </a:r>
          </a:p>
          <a:p>
            <a:pPr marL="342900" indent="-342900">
              <a:lnSpc>
                <a:spcPct val="80000"/>
              </a:lnSpc>
              <a:spcBef>
                <a:spcPct val="20000"/>
              </a:spcBef>
              <a:buFontTx/>
              <a:buChar char="•"/>
              <a:defRPr/>
            </a:pPr>
            <a:r>
              <a:rPr lang="en-US" kern="0" dirty="0">
                <a:solidFill>
                  <a:srgbClr val="0000FF"/>
                </a:solidFill>
              </a:rPr>
              <a:t>Follow up on promises to provide in-kind and obtain documentation</a:t>
            </a:r>
          </a:p>
          <a:p>
            <a:pPr marL="342900" indent="-342900">
              <a:lnSpc>
                <a:spcPct val="80000"/>
              </a:lnSpc>
              <a:spcBef>
                <a:spcPct val="20000"/>
              </a:spcBef>
              <a:buFontTx/>
              <a:buChar char="•"/>
              <a:defRPr/>
            </a:pPr>
            <a:r>
              <a:rPr lang="en-US" kern="0" dirty="0">
                <a:solidFill>
                  <a:srgbClr val="0000FF"/>
                </a:solidFill>
              </a:rPr>
              <a:t>Obtain written approval from other Federal agency to its funds</a:t>
            </a:r>
          </a:p>
          <a:p>
            <a:pPr marL="342900" indent="-342900">
              <a:lnSpc>
                <a:spcPct val="80000"/>
              </a:lnSpc>
              <a:spcBef>
                <a:spcPct val="20000"/>
              </a:spcBef>
              <a:buFontTx/>
              <a:buChar char="•"/>
              <a:defRPr/>
            </a:pPr>
            <a:r>
              <a:rPr lang="en-US" kern="0" dirty="0">
                <a:solidFill>
                  <a:srgbClr val="0000FF"/>
                </a:solidFill>
              </a:rPr>
              <a:t>Request budget amendments to include new sources of match</a:t>
            </a:r>
          </a:p>
          <a:p>
            <a:pPr marL="342900" indent="-342900">
              <a:lnSpc>
                <a:spcPct val="80000"/>
              </a:lnSpc>
              <a:spcBef>
                <a:spcPct val="20000"/>
              </a:spcBef>
              <a:buFontTx/>
              <a:buChar char="•"/>
              <a:defRPr/>
            </a:pPr>
            <a:r>
              <a:rPr lang="en-US" kern="0" dirty="0">
                <a:solidFill>
                  <a:srgbClr val="0000FF"/>
                </a:solidFill>
              </a:rPr>
              <a:t>Determine if costs are allowable – ask questions, don’t risk it!</a:t>
            </a:r>
          </a:p>
          <a:p>
            <a:pPr marL="342900" indent="-342900">
              <a:lnSpc>
                <a:spcPct val="80000"/>
              </a:lnSpc>
              <a:spcBef>
                <a:spcPct val="20000"/>
              </a:spcBef>
              <a:buFontTx/>
              <a:buChar char="•"/>
              <a:defRPr/>
            </a:pPr>
            <a:r>
              <a:rPr lang="en-US" kern="0" dirty="0">
                <a:solidFill>
                  <a:srgbClr val="0000FF"/>
                </a:solidFill>
              </a:rPr>
              <a:t>Know the regulatory and other match requirements</a:t>
            </a:r>
          </a:p>
          <a:p>
            <a:pPr marL="742950" lvl="1" indent="-285750">
              <a:lnSpc>
                <a:spcPct val="80000"/>
              </a:lnSpc>
              <a:spcBef>
                <a:spcPct val="20000"/>
              </a:spcBef>
              <a:buFontTx/>
              <a:buChar char="–"/>
              <a:defRPr/>
            </a:pPr>
            <a:r>
              <a:rPr lang="en-US" kern="0" dirty="0">
                <a:solidFill>
                  <a:srgbClr val="0000FF"/>
                </a:solidFill>
              </a:rPr>
              <a:t>AmeriCorps § 45 CFR 2521</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508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6957" y="1268401"/>
            <a:ext cx="6934200" cy="769441"/>
          </a:xfrm>
          <a:prstGeom prst="rect">
            <a:avLst/>
          </a:prstGeom>
          <a:noFill/>
        </p:spPr>
        <p:txBody>
          <a:bodyPr wrap="square" rtlCol="0">
            <a:spAutoFit/>
          </a:bodyPr>
          <a:lstStyle/>
          <a:p>
            <a:pPr algn="ctr">
              <a:spcBef>
                <a:spcPct val="50000"/>
              </a:spcBef>
              <a:defRPr/>
            </a:pPr>
            <a:r>
              <a:rPr lang="en-US" altLang="en-US" sz="4400" b="1" dirty="0">
                <a:solidFill>
                  <a:srgbClr val="0000FF"/>
                </a:solidFill>
                <a:effectLst>
                  <a:outerShdw blurRad="38100" dist="38100" dir="2700000" algn="tl">
                    <a:srgbClr val="C0C0C0"/>
                  </a:outerShdw>
                </a:effectLst>
                <a:ea typeface="ＭＳ Ｐゴシック" pitchFamily="1" charset="-128"/>
              </a:rPr>
              <a:t>OIG Hotline</a:t>
            </a:r>
          </a:p>
        </p:txBody>
      </p:sp>
      <p:sp>
        <p:nvSpPr>
          <p:cNvPr id="10" name="TextBox 9"/>
          <p:cNvSpPr txBox="1"/>
          <p:nvPr/>
        </p:nvSpPr>
        <p:spPr>
          <a:xfrm>
            <a:off x="477824" y="2221951"/>
            <a:ext cx="8132775" cy="4362733"/>
          </a:xfrm>
          <a:prstGeom prst="rect">
            <a:avLst/>
          </a:prstGeom>
          <a:noFill/>
        </p:spPr>
        <p:txBody>
          <a:bodyPr wrap="square" rtlCol="0">
            <a:spAutoFit/>
          </a:bodyPr>
          <a:lstStyle/>
          <a:p>
            <a:pPr marL="457200" indent="-457200" algn="ctr">
              <a:spcBef>
                <a:spcPct val="50000"/>
              </a:spcBef>
              <a:defRPr/>
            </a:pPr>
            <a:r>
              <a:rPr lang="en-US" altLang="en-US" sz="2400" b="1" dirty="0">
                <a:solidFill>
                  <a:srgbClr val="009900"/>
                </a:solidFill>
                <a:effectLst>
                  <a:outerShdw blurRad="38100" dist="38100" dir="2700000" algn="tl">
                    <a:srgbClr val="C0C0C0"/>
                  </a:outerShdw>
                </a:effectLst>
                <a:ea typeface="ＭＳ Ｐゴシック" pitchFamily="1" charset="-128"/>
              </a:rPr>
              <a:t>Report suspected fraud, waste, or abuse</a:t>
            </a:r>
          </a:p>
          <a:p>
            <a:pPr marL="457200" indent="-457200" algn="ctr">
              <a:spcBef>
                <a:spcPct val="50000"/>
              </a:spcBef>
              <a:defRPr/>
            </a:pPr>
            <a:r>
              <a:rPr lang="en-US" altLang="en-US" sz="2400" b="1" dirty="0">
                <a:solidFill>
                  <a:srgbClr val="009900"/>
                </a:solidFill>
                <a:effectLst>
                  <a:outerShdw blurRad="38100" dist="38100" dir="2700000" algn="tl">
                    <a:srgbClr val="C0C0C0"/>
                  </a:outerShdw>
                </a:effectLst>
                <a:ea typeface="ＭＳ Ｐゴシック" pitchFamily="1" charset="-128"/>
              </a:rPr>
              <a:t>All Information is confidential</a:t>
            </a:r>
          </a:p>
          <a:p>
            <a:pPr marL="457200" indent="-457200" algn="ctr">
              <a:spcBef>
                <a:spcPct val="50000"/>
              </a:spcBef>
              <a:defRPr/>
            </a:pPr>
            <a:r>
              <a:rPr lang="en-US" altLang="en-US" sz="2400" b="1" dirty="0">
                <a:solidFill>
                  <a:srgbClr val="009900"/>
                </a:solidFill>
                <a:effectLst>
                  <a:outerShdw blurRad="38100" dist="38100" dir="2700000" algn="tl">
                    <a:srgbClr val="C0C0C0"/>
                  </a:outerShdw>
                </a:effectLst>
                <a:ea typeface="ＭＳ Ｐゴシック" pitchFamily="1" charset="-128"/>
              </a:rPr>
              <a:t>You can remain anonymous</a:t>
            </a:r>
          </a:p>
          <a:p>
            <a:pPr algn="ctr">
              <a:spcBef>
                <a:spcPct val="50000"/>
              </a:spcBef>
              <a:defRPr/>
            </a:pPr>
            <a:r>
              <a:rPr lang="en-US" altLang="en-US" sz="2400" b="1" dirty="0">
                <a:solidFill>
                  <a:srgbClr val="0000FF"/>
                </a:solidFill>
                <a:effectLst>
                  <a:outerShdw blurRad="38100" dist="38100" dir="2700000" algn="tl">
                    <a:srgbClr val="C0C0C0"/>
                  </a:outerShdw>
                </a:effectLst>
                <a:ea typeface="ＭＳ Ｐゴシック" pitchFamily="1" charset="-128"/>
              </a:rPr>
              <a:t>1-800-452-8210</a:t>
            </a:r>
          </a:p>
          <a:p>
            <a:pPr algn="ctr">
              <a:spcBef>
                <a:spcPct val="50000"/>
              </a:spcBef>
              <a:defRPr/>
            </a:pPr>
            <a:r>
              <a:rPr lang="en-US" altLang="en-US" sz="2400" b="1" dirty="0">
                <a:solidFill>
                  <a:srgbClr val="0000FF"/>
                </a:solidFill>
                <a:effectLst>
                  <a:outerShdw blurRad="38100" dist="38100" dir="2700000" algn="tl">
                    <a:srgbClr val="C0C0C0"/>
                  </a:outerShdw>
                </a:effectLst>
                <a:ea typeface="ＭＳ Ｐゴシック" pitchFamily="1" charset="-128"/>
              </a:rPr>
              <a:t>or</a:t>
            </a:r>
          </a:p>
          <a:p>
            <a:pPr algn="ctr">
              <a:spcBef>
                <a:spcPct val="50000"/>
              </a:spcBef>
              <a:defRPr/>
            </a:pPr>
            <a:r>
              <a:rPr lang="en-US" altLang="en-US" sz="2400" b="1" dirty="0" smtClean="0">
                <a:solidFill>
                  <a:srgbClr val="0000FF"/>
                </a:solidFill>
                <a:effectLst>
                  <a:outerShdw blurRad="38100" dist="38100" dir="2700000" algn="tl">
                    <a:srgbClr val="C0C0C0"/>
                  </a:outerShdw>
                </a:effectLst>
                <a:ea typeface="ＭＳ Ｐゴシック" pitchFamily="1" charset="-128"/>
                <a:hlinkClick r:id="rId3"/>
              </a:rPr>
              <a:t>hotline@cncsig.gov</a:t>
            </a:r>
            <a:endParaRPr lang="en-US" altLang="en-US" sz="2400" b="1" dirty="0" smtClean="0">
              <a:solidFill>
                <a:srgbClr val="0000FF"/>
              </a:solidFill>
              <a:effectLst>
                <a:outerShdw blurRad="38100" dist="38100" dir="2700000" algn="tl">
                  <a:srgbClr val="C0C0C0"/>
                </a:outerShdw>
              </a:effectLst>
              <a:ea typeface="ＭＳ Ｐゴシック" pitchFamily="1" charset="-128"/>
            </a:endParaRPr>
          </a:p>
          <a:p>
            <a:pPr algn="ctr">
              <a:spcBef>
                <a:spcPct val="50000"/>
              </a:spcBef>
              <a:defRPr/>
            </a:pPr>
            <a:r>
              <a:rPr lang="en-US" altLang="en-US" sz="2400" b="1" dirty="0">
                <a:solidFill>
                  <a:srgbClr val="000000"/>
                </a:solidFill>
                <a:effectLst>
                  <a:outerShdw blurRad="38100" dist="38100" dir="2700000" algn="tl">
                    <a:srgbClr val="C0C0C0"/>
                  </a:outerShdw>
                </a:effectLst>
                <a:ea typeface="ＭＳ Ｐゴシック" pitchFamily="1" charset="-128"/>
              </a:rPr>
              <a:t>Website:  </a:t>
            </a:r>
            <a:r>
              <a:rPr lang="en-US" altLang="en-US" sz="2400" b="1" dirty="0">
                <a:solidFill>
                  <a:srgbClr val="58AB05"/>
                </a:solidFill>
                <a:effectLst>
                  <a:outerShdw blurRad="38100" dist="38100" dir="2700000" algn="tl">
                    <a:srgbClr val="C0C0C0"/>
                  </a:outerShdw>
                </a:effectLst>
                <a:ea typeface="ＭＳ Ｐゴシック" pitchFamily="1" charset="-128"/>
                <a:hlinkClick r:id="rId4"/>
              </a:rPr>
              <a:t>www.cncsig.gov</a:t>
            </a:r>
            <a:endParaRPr lang="en-US" altLang="en-US" sz="2400" b="1" dirty="0">
              <a:solidFill>
                <a:srgbClr val="58AB05"/>
              </a:solidFill>
              <a:effectLst>
                <a:outerShdw blurRad="38100" dist="38100" dir="2700000" algn="tl">
                  <a:srgbClr val="C0C0C0"/>
                </a:outerShdw>
              </a:effectLst>
              <a:ea typeface="ＭＳ Ｐゴシック" pitchFamily="1" charset="-128"/>
            </a:endParaRPr>
          </a:p>
          <a:p>
            <a:pPr algn="ctr">
              <a:spcBef>
                <a:spcPct val="50000"/>
              </a:spcBef>
              <a:defRPr/>
            </a:pPr>
            <a:endParaRPr lang="en-US" altLang="en-US" sz="2400" b="1" dirty="0">
              <a:solidFill>
                <a:srgbClr val="0000FF"/>
              </a:solidFill>
              <a:effectLst>
                <a:outerShdw blurRad="38100" dist="38100" dir="2700000" algn="tl">
                  <a:srgbClr val="C0C0C0"/>
                </a:outerShdw>
              </a:effectLst>
              <a:ea typeface="ＭＳ Ｐゴシック" pitchFamily="1" charset="-128"/>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643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altLang="en-US" sz="4400" b="1" dirty="0">
                <a:solidFill>
                  <a:srgbClr val="082FFF"/>
                </a:solidFill>
              </a:rPr>
              <a:t>Presentation</a:t>
            </a:r>
            <a:r>
              <a:rPr lang="en-US" altLang="en-US" sz="4400" b="1" dirty="0">
                <a:solidFill>
                  <a:srgbClr val="0000FF"/>
                </a:solidFill>
              </a:rPr>
              <a:t> </a:t>
            </a:r>
            <a:r>
              <a:rPr lang="en-US" altLang="en-US" sz="4400" b="1" dirty="0">
                <a:solidFill>
                  <a:srgbClr val="082FFF"/>
                </a:solidFill>
              </a:rPr>
              <a:t>Goals</a:t>
            </a:r>
            <a:endParaRPr lang="en-US" sz="4400" b="1" dirty="0">
              <a:solidFill>
                <a:srgbClr val="082FFF"/>
              </a:solidFill>
              <a:latin typeface="Tw Cen MT" panose="020B0602020104020603" pitchFamily="34" charset="0"/>
            </a:endParaRPr>
          </a:p>
        </p:txBody>
      </p:sp>
      <p:sp>
        <p:nvSpPr>
          <p:cNvPr id="10" name="TextBox 9"/>
          <p:cNvSpPr txBox="1"/>
          <p:nvPr/>
        </p:nvSpPr>
        <p:spPr>
          <a:xfrm>
            <a:off x="505612" y="2362200"/>
            <a:ext cx="8132775" cy="5201424"/>
          </a:xfrm>
          <a:prstGeom prst="rect">
            <a:avLst/>
          </a:prstGeom>
          <a:noFill/>
        </p:spPr>
        <p:txBody>
          <a:bodyPr wrap="square" rtlCol="0">
            <a:spAutoFit/>
          </a:bodyPr>
          <a:lstStyle/>
          <a:p>
            <a:pPr marL="571500" indent="-571500">
              <a:buFont typeface="Arial" panose="020B0604020202020204" pitchFamily="34" charset="0"/>
              <a:buChar char="•"/>
            </a:pPr>
            <a:r>
              <a:rPr lang="en-US" sz="3200" dirty="0" smtClean="0">
                <a:solidFill>
                  <a:srgbClr val="082FFF"/>
                </a:solidFill>
              </a:rPr>
              <a:t>Compliance</a:t>
            </a:r>
          </a:p>
          <a:p>
            <a:pPr marL="571500" indent="-571500">
              <a:buFont typeface="Arial" panose="020B0604020202020204" pitchFamily="34" charset="0"/>
              <a:buChar char="•"/>
            </a:pPr>
            <a:r>
              <a:rPr lang="en-US" sz="3200" dirty="0">
                <a:solidFill>
                  <a:srgbClr val="082FFF"/>
                </a:solidFill>
              </a:rPr>
              <a:t>Fiscal Desk </a:t>
            </a:r>
            <a:r>
              <a:rPr lang="en-US" sz="3200" dirty="0" smtClean="0">
                <a:solidFill>
                  <a:srgbClr val="082FFF"/>
                </a:solidFill>
              </a:rPr>
              <a:t>Review</a:t>
            </a:r>
          </a:p>
          <a:p>
            <a:pPr marL="571500" indent="-571500">
              <a:buFont typeface="Arial" panose="020B0604020202020204" pitchFamily="34" charset="0"/>
              <a:buChar char="•"/>
            </a:pPr>
            <a:r>
              <a:rPr lang="en-US" altLang="en-US" sz="3200" dirty="0">
                <a:solidFill>
                  <a:srgbClr val="0000FF"/>
                </a:solidFill>
              </a:rPr>
              <a:t>Fiscal </a:t>
            </a:r>
            <a:r>
              <a:rPr lang="en-US" altLang="en-US" sz="3200" dirty="0" smtClean="0">
                <a:solidFill>
                  <a:srgbClr val="0000FF"/>
                </a:solidFill>
              </a:rPr>
              <a:t>Monitoring</a:t>
            </a:r>
          </a:p>
          <a:p>
            <a:pPr marL="571500" indent="-571500">
              <a:buFont typeface="Arial" panose="020B0604020202020204" pitchFamily="34" charset="0"/>
              <a:buChar char="•"/>
            </a:pPr>
            <a:r>
              <a:rPr lang="en-US" sz="3200" dirty="0">
                <a:solidFill>
                  <a:srgbClr val="082FFF"/>
                </a:solidFill>
              </a:rPr>
              <a:t>Improper Payments Elimination and Recovery Improvement </a:t>
            </a:r>
            <a:r>
              <a:rPr lang="en-US" sz="3200" dirty="0" smtClean="0">
                <a:solidFill>
                  <a:srgbClr val="082FFF"/>
                </a:solidFill>
              </a:rPr>
              <a:t>Act (IPERIA)</a:t>
            </a:r>
          </a:p>
          <a:p>
            <a:pPr marL="571500" indent="-571500">
              <a:buFont typeface="Arial" panose="020B0604020202020204" pitchFamily="34" charset="0"/>
              <a:buChar char="•"/>
            </a:pPr>
            <a:r>
              <a:rPr lang="en-US" altLang="en-US" sz="3200" dirty="0">
                <a:solidFill>
                  <a:srgbClr val="0000FF"/>
                </a:solidFill>
              </a:rPr>
              <a:t>Common Audit Findings</a:t>
            </a:r>
            <a:endParaRPr lang="en-US" sz="3200" dirty="0">
              <a:solidFill>
                <a:srgbClr val="082FFF"/>
              </a:solidFill>
            </a:endParaRPr>
          </a:p>
          <a:p>
            <a:pPr marL="571500" indent="-571500">
              <a:buFont typeface="Arial" panose="020B0604020202020204" pitchFamily="34" charset="0"/>
              <a:buChar char="•"/>
            </a:pPr>
            <a:endParaRPr lang="en-US" sz="3200" dirty="0" smtClean="0">
              <a:solidFill>
                <a:srgbClr val="082FFF"/>
              </a:solidFill>
            </a:endParaRPr>
          </a:p>
          <a:p>
            <a:endParaRPr lang="en-US" sz="3200" dirty="0">
              <a:solidFill>
                <a:schemeClr val="tx2"/>
              </a:solidFill>
              <a:latin typeface="Tw Cen MT" panose="020B0602020104020603" pitchFamily="34" charset="0"/>
            </a:endParaRPr>
          </a:p>
          <a:p>
            <a:pPr marL="571500" indent="-571500">
              <a:buFont typeface="Arial" panose="020B0604020202020204" pitchFamily="34" charset="0"/>
              <a:buChar char="•"/>
            </a:pPr>
            <a:endParaRPr lang="en-US" sz="3200" dirty="0" smtClean="0">
              <a:solidFill>
                <a:schemeClr val="tx2"/>
              </a:solidFill>
              <a:latin typeface="Tw Cen MT" panose="020B0602020104020603" pitchFamily="34" charset="0"/>
            </a:endParaRPr>
          </a:p>
          <a:p>
            <a:pPr marL="571500" indent="-571500">
              <a:buFont typeface="Arial" panose="020B0604020202020204" pitchFamily="34" charset="0"/>
              <a:buChar char="•"/>
            </a:pPr>
            <a:endParaRPr lang="en-US" sz="3200" dirty="0">
              <a:solidFill>
                <a:schemeClr val="tx2"/>
              </a:solidFill>
              <a:latin typeface="Tw Cen MT" panose="020B0602020104020603" pitchFamily="34" charset="0"/>
            </a:endParaRPr>
          </a:p>
        </p:txBody>
      </p:sp>
      <p:pic>
        <p:nvPicPr>
          <p:cNvPr id="15"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altLang="en-US" sz="4400" b="1" dirty="0">
                <a:solidFill>
                  <a:srgbClr val="FF0000"/>
                </a:solidFill>
              </a:rPr>
              <a:t>Fraud</a:t>
            </a:r>
            <a:endParaRPr lang="en-US" sz="4400" b="1" dirty="0">
              <a:solidFill>
                <a:schemeClr val="tx2"/>
              </a:solidFill>
              <a:latin typeface="Tw Cen MT" panose="020B0602020104020603" pitchFamily="34" charset="0"/>
            </a:endParaRPr>
          </a:p>
        </p:txBody>
      </p:sp>
      <p:sp>
        <p:nvSpPr>
          <p:cNvPr id="10" name="TextBox 9"/>
          <p:cNvSpPr txBox="1"/>
          <p:nvPr/>
        </p:nvSpPr>
        <p:spPr>
          <a:xfrm>
            <a:off x="477824" y="2438400"/>
            <a:ext cx="8132775" cy="3693319"/>
          </a:xfrm>
          <a:prstGeom prst="rect">
            <a:avLst/>
          </a:prstGeom>
          <a:noFill/>
        </p:spPr>
        <p:txBody>
          <a:bodyPr wrap="square" rtlCol="0">
            <a:spAutoFit/>
          </a:bodyPr>
          <a:lstStyle/>
          <a:p>
            <a:pPr>
              <a:lnSpc>
                <a:spcPct val="90000"/>
              </a:lnSpc>
              <a:defRPr/>
            </a:pPr>
            <a:r>
              <a:rPr lang="en-US" sz="2000" u="sng" dirty="0">
                <a:solidFill>
                  <a:srgbClr val="0000FF"/>
                </a:solidFill>
              </a:rPr>
              <a:t>Definition of Fraud:</a:t>
            </a:r>
            <a:r>
              <a:rPr lang="en-US" sz="2000" dirty="0">
                <a:solidFill>
                  <a:srgbClr val="0000FF"/>
                </a:solidFill>
              </a:rPr>
              <a:t> An intentional  misrepresentation of facts made by an individual to deprive another of something of value OR larceny by trickery</a:t>
            </a:r>
            <a:r>
              <a:rPr lang="en-US" sz="2000" dirty="0" smtClean="0">
                <a:solidFill>
                  <a:srgbClr val="0000FF"/>
                </a:solidFill>
              </a:rPr>
              <a:t>.</a:t>
            </a:r>
          </a:p>
          <a:p>
            <a:pPr>
              <a:lnSpc>
                <a:spcPct val="90000"/>
              </a:lnSpc>
              <a:defRPr/>
            </a:pPr>
            <a:endParaRPr lang="en-US" sz="2000" dirty="0">
              <a:solidFill>
                <a:srgbClr val="0000FF"/>
              </a:solidFill>
            </a:endParaRPr>
          </a:p>
          <a:p>
            <a:pPr>
              <a:lnSpc>
                <a:spcPct val="90000"/>
              </a:lnSpc>
              <a:defRPr/>
            </a:pPr>
            <a:r>
              <a:rPr lang="en-US" sz="2000" dirty="0">
                <a:solidFill>
                  <a:srgbClr val="0000FF"/>
                </a:solidFill>
              </a:rPr>
              <a:t>Common Types of </a:t>
            </a:r>
            <a:r>
              <a:rPr lang="en-US" sz="2000" dirty="0">
                <a:solidFill>
                  <a:srgbClr val="FF0000"/>
                </a:solidFill>
              </a:rPr>
              <a:t>Fraud:</a:t>
            </a:r>
          </a:p>
          <a:p>
            <a:pPr lvl="1" indent="-342900">
              <a:lnSpc>
                <a:spcPct val="90000"/>
              </a:lnSpc>
              <a:buFont typeface="Wingdings" panose="05000000000000000000" pitchFamily="2" charset="2"/>
              <a:buChar char="§"/>
              <a:defRPr/>
            </a:pPr>
            <a:r>
              <a:rPr lang="en-US" sz="2000" dirty="0">
                <a:solidFill>
                  <a:srgbClr val="FF0000"/>
                </a:solidFill>
              </a:rPr>
              <a:t>Intentional Misuse of Grant Funds</a:t>
            </a:r>
          </a:p>
          <a:p>
            <a:pPr lvl="1" indent="-342900">
              <a:lnSpc>
                <a:spcPct val="90000"/>
              </a:lnSpc>
              <a:buFont typeface="Wingdings" panose="05000000000000000000" pitchFamily="2" charset="2"/>
              <a:buChar char="§"/>
              <a:defRPr/>
            </a:pPr>
            <a:r>
              <a:rPr lang="en-US" sz="2000" dirty="0">
                <a:solidFill>
                  <a:srgbClr val="FF0000"/>
                </a:solidFill>
              </a:rPr>
              <a:t>Timesheet fraud</a:t>
            </a:r>
          </a:p>
          <a:p>
            <a:pPr lvl="1" indent="-342900">
              <a:lnSpc>
                <a:spcPct val="90000"/>
              </a:lnSpc>
              <a:buFont typeface="Wingdings" panose="05000000000000000000" pitchFamily="2" charset="2"/>
              <a:buChar char="§"/>
              <a:defRPr/>
            </a:pPr>
            <a:r>
              <a:rPr lang="en-US" sz="2000" dirty="0">
                <a:solidFill>
                  <a:srgbClr val="FF0000"/>
                </a:solidFill>
              </a:rPr>
              <a:t>Embezzlement</a:t>
            </a:r>
          </a:p>
          <a:p>
            <a:pPr lvl="1" indent="-342900">
              <a:lnSpc>
                <a:spcPct val="90000"/>
              </a:lnSpc>
              <a:buFont typeface="Wingdings" panose="05000000000000000000" pitchFamily="2" charset="2"/>
              <a:buChar char="§"/>
              <a:defRPr/>
            </a:pPr>
            <a:r>
              <a:rPr lang="en-US" sz="2000" dirty="0" smtClean="0">
                <a:solidFill>
                  <a:srgbClr val="FF0000"/>
                </a:solidFill>
              </a:rPr>
              <a:t>Theft</a:t>
            </a:r>
          </a:p>
          <a:p>
            <a:pPr marL="114300" lvl="1">
              <a:lnSpc>
                <a:spcPct val="90000"/>
              </a:lnSpc>
              <a:defRPr/>
            </a:pPr>
            <a:endParaRPr lang="en-US" sz="2000" dirty="0">
              <a:solidFill>
                <a:srgbClr val="FF0000"/>
              </a:solidFill>
            </a:endParaRPr>
          </a:p>
          <a:p>
            <a:pPr marL="0" lvl="1">
              <a:lnSpc>
                <a:spcPct val="90000"/>
              </a:lnSpc>
              <a:defRPr/>
            </a:pPr>
            <a:r>
              <a:rPr lang="en-US" sz="2000" dirty="0">
                <a:solidFill>
                  <a:srgbClr val="0000FF"/>
                </a:solidFill>
              </a:rPr>
              <a:t>The Office of Inspector General (OIG) for CNCS is available to offer assistance to AmeriCorps grantees that become aware of suspected criminal activity in connection with the AmeriCorps program.</a:t>
            </a:r>
          </a:p>
          <a:p>
            <a:pPr>
              <a:lnSpc>
                <a:spcPct val="90000"/>
              </a:lnSpc>
              <a:defRPr/>
            </a:pPr>
            <a:endParaRPr lang="en-US" sz="2000" dirty="0">
              <a:solidFill>
                <a:srgbClr val="0000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939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r>
              <a:rPr lang="en-US" altLang="en-US" sz="4400" b="1" dirty="0">
                <a:solidFill>
                  <a:srgbClr val="0000FF"/>
                </a:solidFill>
              </a:rPr>
              <a:t>Fraud: Your Responsibility</a:t>
            </a:r>
            <a:endParaRPr lang="en-US" sz="4400" b="1" dirty="0">
              <a:solidFill>
                <a:schemeClr val="tx2"/>
              </a:solidFill>
              <a:latin typeface="Tw Cen MT" panose="020B0602020104020603" pitchFamily="34" charset="0"/>
            </a:endParaRPr>
          </a:p>
        </p:txBody>
      </p:sp>
      <p:sp>
        <p:nvSpPr>
          <p:cNvPr id="10" name="TextBox 9"/>
          <p:cNvSpPr txBox="1"/>
          <p:nvPr/>
        </p:nvSpPr>
        <p:spPr>
          <a:xfrm>
            <a:off x="477824" y="2438400"/>
            <a:ext cx="8132775" cy="2751522"/>
          </a:xfrm>
          <a:prstGeom prst="rect">
            <a:avLst/>
          </a:prstGeom>
          <a:noFill/>
        </p:spPr>
        <p:txBody>
          <a:bodyPr wrap="square" rtlCol="0">
            <a:spAutoFit/>
          </a:bodyPr>
          <a:lstStyle/>
          <a:p>
            <a:pPr>
              <a:lnSpc>
                <a:spcPct val="90000"/>
              </a:lnSpc>
              <a:defRPr/>
            </a:pPr>
            <a:r>
              <a:rPr lang="en-US" sz="2400" dirty="0">
                <a:solidFill>
                  <a:srgbClr val="0000FF"/>
                </a:solidFill>
              </a:rPr>
              <a:t>Per Federal Regulations and CV Contract:</a:t>
            </a:r>
          </a:p>
          <a:p>
            <a:pPr marL="0" lvl="1" indent="0">
              <a:lnSpc>
                <a:spcPct val="90000"/>
              </a:lnSpc>
              <a:buFontTx/>
              <a:buNone/>
              <a:defRPr/>
            </a:pPr>
            <a:endParaRPr lang="en-US" sz="2400" dirty="0">
              <a:solidFill>
                <a:srgbClr val="0000FF"/>
              </a:solidFill>
            </a:endParaRPr>
          </a:p>
          <a:p>
            <a:pPr marL="0" lvl="1" indent="0">
              <a:lnSpc>
                <a:spcPct val="90000"/>
              </a:lnSpc>
              <a:buFontTx/>
              <a:buNone/>
              <a:defRPr/>
            </a:pPr>
            <a:r>
              <a:rPr lang="en-US" sz="2400" dirty="0">
                <a:solidFill>
                  <a:srgbClr val="0000FF"/>
                </a:solidFill>
              </a:rPr>
              <a:t>Grantees must immediately report suspected fraud by contacting the OIG when they first suspect that a criminal violation has occurred.</a:t>
            </a:r>
          </a:p>
          <a:p>
            <a:pPr marL="0" lvl="1" indent="0">
              <a:lnSpc>
                <a:spcPct val="90000"/>
              </a:lnSpc>
              <a:buFontTx/>
              <a:buNone/>
              <a:defRPr/>
            </a:pPr>
            <a:endParaRPr lang="en-US" sz="2400" dirty="0">
              <a:solidFill>
                <a:srgbClr val="0000FF"/>
              </a:solidFill>
            </a:endParaRPr>
          </a:p>
          <a:p>
            <a:pPr marL="0" lvl="1" indent="0">
              <a:lnSpc>
                <a:spcPct val="90000"/>
              </a:lnSpc>
              <a:buFontTx/>
              <a:buNone/>
              <a:defRPr/>
            </a:pPr>
            <a:r>
              <a:rPr lang="en-US" sz="2400" dirty="0" err="1">
                <a:solidFill>
                  <a:srgbClr val="0000FF"/>
                </a:solidFill>
              </a:rPr>
              <a:t>California</a:t>
            </a:r>
            <a:r>
              <a:rPr lang="en-US" sz="2400" dirty="0" err="1">
                <a:solidFill>
                  <a:srgbClr val="58AB05"/>
                </a:solidFill>
              </a:rPr>
              <a:t>Volunteers</a:t>
            </a:r>
            <a:r>
              <a:rPr lang="en-US" sz="2400" dirty="0">
                <a:solidFill>
                  <a:srgbClr val="0000FF"/>
                </a:solidFill>
              </a:rPr>
              <a:t> must report issues to the OIG when they are brought to its attention by the grantee or other party.</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108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769441"/>
          </a:xfrm>
          <a:prstGeom prst="rect">
            <a:avLst/>
          </a:prstGeom>
          <a:noFill/>
        </p:spPr>
        <p:txBody>
          <a:bodyPr wrap="square" rtlCol="0">
            <a:spAutoFit/>
          </a:bodyPr>
          <a:lstStyle/>
          <a:p>
            <a:pPr algn="ctr">
              <a:spcBef>
                <a:spcPct val="50000"/>
              </a:spcBef>
              <a:defRPr/>
            </a:pPr>
            <a:r>
              <a:rPr lang="en-US" altLang="en-US" sz="4400" b="1" dirty="0">
                <a:solidFill>
                  <a:srgbClr val="0000FF"/>
                </a:solidFill>
                <a:effectLst>
                  <a:outerShdw blurRad="38100" dist="38100" dir="2700000" algn="tl">
                    <a:srgbClr val="C0C0C0"/>
                  </a:outerShdw>
                </a:effectLst>
              </a:rPr>
              <a:t>Resources</a:t>
            </a:r>
          </a:p>
        </p:txBody>
      </p:sp>
      <p:sp>
        <p:nvSpPr>
          <p:cNvPr id="10" name="TextBox 9"/>
          <p:cNvSpPr txBox="1"/>
          <p:nvPr/>
        </p:nvSpPr>
        <p:spPr>
          <a:xfrm>
            <a:off x="505612" y="2381250"/>
            <a:ext cx="8132775" cy="3554819"/>
          </a:xfrm>
          <a:prstGeom prst="rect">
            <a:avLst/>
          </a:prstGeom>
          <a:noFill/>
        </p:spPr>
        <p:txBody>
          <a:bodyPr wrap="square" rtlCol="0">
            <a:spAutoFit/>
          </a:bodyPr>
          <a:lstStyle/>
          <a:p>
            <a:pPr algn="ctr">
              <a:spcBef>
                <a:spcPct val="50000"/>
              </a:spcBef>
              <a:defRPr/>
            </a:pPr>
            <a:r>
              <a:rPr lang="en-US" altLang="en-US" b="1" dirty="0">
                <a:solidFill>
                  <a:srgbClr val="00B050"/>
                </a:solidFill>
                <a:effectLst>
                  <a:outerShdw blurRad="38100" dist="38100" dir="2700000" algn="tl">
                    <a:srgbClr val="C0C0C0"/>
                  </a:outerShdw>
                </a:effectLst>
                <a:hlinkClick r:id="rId3"/>
              </a:rPr>
              <a:t>http://www.californiavolunteers.org/granteecentral/index.php/GranteeCentral/</a:t>
            </a:r>
            <a:endParaRPr lang="en-US" altLang="en-US" b="1" dirty="0">
              <a:solidFill>
                <a:srgbClr val="00B050"/>
              </a:solidFill>
              <a:effectLst>
                <a:outerShdw blurRad="38100" dist="38100" dir="2700000" algn="tl">
                  <a:srgbClr val="C0C0C0"/>
                </a:outerShdw>
              </a:effectLst>
            </a:endParaRPr>
          </a:p>
          <a:p>
            <a:pPr algn="ctr">
              <a:spcBef>
                <a:spcPct val="50000"/>
              </a:spcBef>
              <a:defRPr/>
            </a:pPr>
            <a:r>
              <a:rPr lang="en-US" altLang="en-US" b="1" dirty="0">
                <a:solidFill>
                  <a:srgbClr val="00B050"/>
                </a:solidFill>
                <a:effectLst>
                  <a:outerShdw blurRad="38100" dist="38100" dir="2700000" algn="tl">
                    <a:srgbClr val="C0C0C0"/>
                  </a:outerShdw>
                </a:effectLst>
                <a:hlinkClick r:id="rId4"/>
              </a:rPr>
              <a:t>http://</a:t>
            </a:r>
            <a:r>
              <a:rPr lang="en-US" altLang="en-US" b="1" dirty="0" smtClean="0">
                <a:solidFill>
                  <a:srgbClr val="00B050"/>
                </a:solidFill>
                <a:effectLst>
                  <a:outerShdw blurRad="38100" dist="38100" dir="2700000" algn="tl">
                    <a:srgbClr val="C0C0C0"/>
                  </a:outerShdw>
                </a:effectLst>
                <a:hlinkClick r:id="rId4"/>
              </a:rPr>
              <a:t>www.nationalservice.gov/build-your-capacity/grants/managing-americorps-grants</a:t>
            </a:r>
            <a:r>
              <a:rPr lang="en-US" altLang="en-US" b="1" dirty="0" smtClean="0">
                <a:solidFill>
                  <a:srgbClr val="082FFF"/>
                </a:solidFill>
                <a:effectLst>
                  <a:outerShdw blurRad="38100" dist="38100" dir="2700000" algn="tl">
                    <a:srgbClr val="C0C0C0"/>
                  </a:outerShdw>
                </a:effectLst>
              </a:rPr>
              <a:t>/</a:t>
            </a:r>
            <a:r>
              <a:rPr lang="en-US" altLang="en-US" b="1" dirty="0" smtClean="0">
                <a:solidFill>
                  <a:srgbClr val="00B050"/>
                </a:solidFill>
                <a:effectLst>
                  <a:outerShdw blurRad="38100" dist="38100" dir="2700000" algn="tl">
                    <a:srgbClr val="C0C0C0"/>
                  </a:outerShdw>
                </a:effectLst>
              </a:rPr>
              <a:t> </a:t>
            </a:r>
            <a:endParaRPr lang="en-US" altLang="en-US" b="1" dirty="0">
              <a:solidFill>
                <a:srgbClr val="00B050"/>
              </a:solidFill>
              <a:effectLst>
                <a:outerShdw blurRad="38100" dist="38100" dir="2700000" algn="tl">
                  <a:srgbClr val="C0C0C0"/>
                </a:outerShdw>
              </a:effectLst>
            </a:endParaRPr>
          </a:p>
          <a:p>
            <a:pPr algn="ctr">
              <a:spcBef>
                <a:spcPct val="50000"/>
              </a:spcBef>
              <a:defRPr/>
            </a:pPr>
            <a:r>
              <a:rPr lang="en-US" altLang="en-US" b="1" dirty="0">
                <a:solidFill>
                  <a:srgbClr val="0000FF"/>
                </a:solidFill>
                <a:effectLst>
                  <a:outerShdw blurRad="38100" dist="38100" dir="2700000" algn="tl">
                    <a:srgbClr val="C0C0C0"/>
                  </a:outerShdw>
                </a:effectLst>
              </a:rPr>
              <a:t>Questions?</a:t>
            </a:r>
          </a:p>
          <a:p>
            <a:pPr algn="ctr">
              <a:spcBef>
                <a:spcPct val="50000"/>
              </a:spcBef>
              <a:defRPr/>
            </a:pPr>
            <a:r>
              <a:rPr lang="en-US" altLang="en-US" b="1" dirty="0">
                <a:solidFill>
                  <a:srgbClr val="0000FF"/>
                </a:solidFill>
                <a:effectLst>
                  <a:outerShdw blurRad="38100" dist="38100" dir="2700000" algn="tl">
                    <a:srgbClr val="C0C0C0"/>
                  </a:outerShdw>
                </a:effectLst>
              </a:rPr>
              <a:t>Your Fiscal Team:</a:t>
            </a:r>
          </a:p>
          <a:p>
            <a:pPr algn="ctr">
              <a:spcBef>
                <a:spcPct val="50000"/>
              </a:spcBef>
              <a:defRPr/>
            </a:pPr>
            <a:r>
              <a:rPr lang="en-US" altLang="en-US" b="1" dirty="0">
                <a:solidFill>
                  <a:srgbClr val="58AB05"/>
                </a:solidFill>
                <a:effectLst>
                  <a:outerShdw blurRad="38100" dist="38100" dir="2700000" algn="tl">
                    <a:srgbClr val="C0C0C0"/>
                  </a:outerShdw>
                </a:effectLst>
              </a:rPr>
              <a:t>Anthony Chavez, Chief of Staff </a:t>
            </a:r>
            <a:r>
              <a:rPr lang="en-US" altLang="en-US" b="1" dirty="0" smtClean="0">
                <a:solidFill>
                  <a:srgbClr val="58AB05"/>
                </a:solidFill>
                <a:effectLst>
                  <a:outerShdw blurRad="38100" dist="38100" dir="2700000" algn="tl">
                    <a:srgbClr val="C0C0C0"/>
                  </a:outerShdw>
                </a:effectLst>
              </a:rPr>
              <a:t>916-323-7646</a:t>
            </a:r>
          </a:p>
          <a:p>
            <a:pPr algn="ctr">
              <a:spcBef>
                <a:spcPct val="50000"/>
              </a:spcBef>
              <a:defRPr/>
            </a:pPr>
            <a:r>
              <a:rPr lang="en-US" altLang="en-US" b="1" dirty="0">
                <a:solidFill>
                  <a:srgbClr val="58AB05"/>
                </a:solidFill>
                <a:effectLst>
                  <a:outerShdw blurRad="38100" dist="38100" dir="2700000" algn="tl">
                    <a:srgbClr val="C0C0C0"/>
                  </a:outerShdw>
                </a:effectLst>
              </a:rPr>
              <a:t>Amelyn Tadeo, Fiscal Monitoring Supervisor </a:t>
            </a:r>
            <a:r>
              <a:rPr lang="en-US" altLang="en-US" b="1" dirty="0" smtClean="0">
                <a:solidFill>
                  <a:srgbClr val="58AB05"/>
                </a:solidFill>
                <a:effectLst>
                  <a:outerShdw blurRad="38100" dist="38100" dir="2700000" algn="tl">
                    <a:srgbClr val="C0C0C0"/>
                  </a:outerShdw>
                </a:effectLst>
              </a:rPr>
              <a:t>916-323-7646</a:t>
            </a:r>
            <a:endParaRPr lang="en-US" altLang="en-US" b="1" dirty="0">
              <a:solidFill>
                <a:srgbClr val="58AB05"/>
              </a:solidFill>
              <a:effectLst>
                <a:outerShdw blurRad="38100" dist="38100" dir="2700000" algn="tl">
                  <a:srgbClr val="C0C0C0"/>
                </a:outerShdw>
              </a:effectLst>
            </a:endParaRPr>
          </a:p>
          <a:p>
            <a:pPr algn="ctr">
              <a:spcBef>
                <a:spcPct val="50000"/>
              </a:spcBef>
              <a:defRPr/>
            </a:pPr>
            <a:r>
              <a:rPr lang="en-US" altLang="en-US" b="1" dirty="0">
                <a:solidFill>
                  <a:srgbClr val="58AB05"/>
                </a:solidFill>
                <a:effectLst>
                  <a:outerShdw blurRad="38100" dist="38100" dir="2700000" algn="tl">
                    <a:srgbClr val="C0C0C0"/>
                  </a:outerShdw>
                </a:effectLst>
              </a:rPr>
              <a:t>Gaylord Daluz, Grants Management Associate </a:t>
            </a:r>
            <a:r>
              <a:rPr lang="en-US" altLang="en-US" b="1" dirty="0" smtClean="0">
                <a:solidFill>
                  <a:srgbClr val="58AB05"/>
                </a:solidFill>
                <a:effectLst>
                  <a:outerShdw blurRad="38100" dist="38100" dir="2700000" algn="tl">
                    <a:srgbClr val="C0C0C0"/>
                  </a:outerShdw>
                </a:effectLst>
              </a:rPr>
              <a:t> 916-323-7646</a:t>
            </a:r>
            <a:endParaRPr lang="en-US" altLang="en-US" b="1" dirty="0">
              <a:solidFill>
                <a:srgbClr val="58AB05"/>
              </a:solidFill>
              <a:effectLst>
                <a:outerShdw blurRad="38100" dist="38100" dir="2700000" algn="tl">
                  <a:srgbClr val="C0C0C0"/>
                </a:outerShdw>
              </a:effectLst>
            </a:endParaRPr>
          </a:p>
          <a:p>
            <a:pPr algn="ctr">
              <a:spcBef>
                <a:spcPct val="50000"/>
              </a:spcBef>
              <a:defRPr/>
            </a:pPr>
            <a:r>
              <a:rPr lang="en-US" altLang="en-US" b="1" dirty="0" smtClean="0">
                <a:solidFill>
                  <a:srgbClr val="58AB05"/>
                </a:solidFill>
                <a:effectLst>
                  <a:outerShdw blurRad="38100" dist="38100" dir="2700000" algn="tl">
                    <a:srgbClr val="C0C0C0"/>
                  </a:outerShdw>
                </a:effectLst>
              </a:rPr>
              <a:t>Angela Khani, Business Services Associate 916-323-7646</a:t>
            </a:r>
            <a:endParaRPr lang="en-US" altLang="en-US" b="1" dirty="0">
              <a:solidFill>
                <a:srgbClr val="58AB05"/>
              </a:solidFill>
              <a:effectLst>
                <a:outerShdw blurRad="38100" dist="38100" dir="2700000" algn="tl">
                  <a:srgbClr val="C0C0C0"/>
                </a:outerShdw>
              </a:effectLst>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135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828800"/>
            <a:ext cx="6934200" cy="1015663"/>
          </a:xfrm>
          <a:prstGeom prst="rect">
            <a:avLst/>
          </a:prstGeom>
          <a:noFill/>
        </p:spPr>
        <p:txBody>
          <a:bodyPr wrap="square" rtlCol="0">
            <a:spAutoFit/>
          </a:bodyPr>
          <a:lstStyle/>
          <a:p>
            <a:pPr algn="ctr"/>
            <a:r>
              <a:rPr lang="en-US" altLang="en-US" sz="6000" b="1" dirty="0">
                <a:solidFill>
                  <a:srgbClr val="0000FF"/>
                </a:solidFill>
              </a:rPr>
              <a:t>Compliance</a:t>
            </a:r>
            <a:endParaRPr lang="en-US" sz="6000" b="1"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1268401"/>
            <a:ext cx="8216888" cy="2215991"/>
          </a:xfrm>
          <a:prstGeom prst="rect">
            <a:avLst/>
          </a:prstGeom>
          <a:noFill/>
        </p:spPr>
        <p:txBody>
          <a:bodyPr wrap="square" rtlCol="0">
            <a:spAutoFit/>
          </a:bodyPr>
          <a:lstStyle/>
          <a:p>
            <a:pPr algn="ctr"/>
            <a:r>
              <a:rPr lang="en-US" altLang="en-US" sz="3600" b="1" dirty="0" err="1">
                <a:solidFill>
                  <a:srgbClr val="0000FF"/>
                </a:solidFill>
                <a:cs typeface="Arial" panose="020B0604020202020204" pitchFamily="34" charset="0"/>
              </a:rPr>
              <a:t>California</a:t>
            </a:r>
            <a:r>
              <a:rPr lang="en-US" altLang="en-US" sz="3600" b="1" dirty="0" err="1">
                <a:solidFill>
                  <a:srgbClr val="58AB05"/>
                </a:solidFill>
                <a:cs typeface="Arial" panose="020B0604020202020204" pitchFamily="34" charset="0"/>
              </a:rPr>
              <a:t>Volunteers</a:t>
            </a:r>
            <a:r>
              <a:rPr lang="en-US" altLang="en-US" sz="3600" b="1" dirty="0">
                <a:solidFill>
                  <a:srgbClr val="0000FF"/>
                </a:solidFill>
                <a:cs typeface="Arial" panose="020B0604020202020204" pitchFamily="34" charset="0"/>
              </a:rPr>
              <a:t> Fiscal Monitoring</a:t>
            </a:r>
            <a:r>
              <a:rPr lang="en-US" altLang="en-US" sz="3200" b="1" dirty="0">
                <a:solidFill>
                  <a:srgbClr val="0000FF"/>
                </a:solidFill>
              </a:rPr>
              <a:t/>
            </a:r>
            <a:br>
              <a:rPr lang="en-US" altLang="en-US" sz="3200" b="1" dirty="0">
                <a:solidFill>
                  <a:srgbClr val="0000FF"/>
                </a:solidFill>
              </a:rPr>
            </a:br>
            <a:r>
              <a:rPr lang="en-US" altLang="en-US" sz="1400" dirty="0">
                <a:solidFill>
                  <a:srgbClr val="0000FF"/>
                </a:solidFill>
                <a:cs typeface="Arial" panose="020B0604020202020204" pitchFamily="34" charset="0"/>
              </a:rPr>
              <a:t>As the recipient of federal funds, 45 CFR Section 2543.51 requires CV to monitor our </a:t>
            </a:r>
            <a:r>
              <a:rPr lang="en-US" altLang="en-US" sz="1400" dirty="0" err="1">
                <a:solidFill>
                  <a:srgbClr val="0000FF"/>
                </a:solidFill>
                <a:cs typeface="Arial" panose="020B0604020202020204" pitchFamily="34" charset="0"/>
              </a:rPr>
              <a:t>subgrantees</a:t>
            </a:r>
            <a:r>
              <a:rPr lang="en-US" altLang="en-US" dirty="0">
                <a:solidFill>
                  <a:srgbClr val="0000FF"/>
                </a:solidFill>
                <a:cs typeface="Arial" panose="020B0604020202020204" pitchFamily="34" charset="0"/>
              </a:rPr>
              <a:t/>
            </a:r>
            <a:br>
              <a:rPr lang="en-US" altLang="en-US" dirty="0">
                <a:solidFill>
                  <a:srgbClr val="0000FF"/>
                </a:solidFill>
                <a:cs typeface="Arial" panose="020B0604020202020204" pitchFamily="34" charset="0"/>
              </a:rPr>
            </a:br>
            <a:r>
              <a:rPr lang="en-US" altLang="en-US" sz="4400" dirty="0">
                <a:solidFill>
                  <a:srgbClr val="0000FF"/>
                </a:solidFill>
                <a:cs typeface="Arial" panose="020B0604020202020204" pitchFamily="34" charset="0"/>
              </a:rPr>
              <a:t/>
            </a:r>
            <a:br>
              <a:rPr lang="en-US" altLang="en-US" sz="4400" dirty="0">
                <a:solidFill>
                  <a:srgbClr val="0000FF"/>
                </a:solidFill>
                <a:cs typeface="Arial" panose="020B0604020202020204" pitchFamily="34" charset="0"/>
              </a:rPr>
            </a:br>
            <a:endParaRPr lang="en-US" sz="4400" dirty="0">
              <a:solidFill>
                <a:schemeClr val="tx2"/>
              </a:solidFill>
              <a:cs typeface="Arial" panose="020B0604020202020204" pitchFamily="34" charset="0"/>
            </a:endParaRPr>
          </a:p>
        </p:txBody>
      </p:sp>
      <p:sp>
        <p:nvSpPr>
          <p:cNvPr id="10" name="TextBox 9"/>
          <p:cNvSpPr txBox="1"/>
          <p:nvPr/>
        </p:nvSpPr>
        <p:spPr>
          <a:xfrm>
            <a:off x="381001" y="2133600"/>
            <a:ext cx="8610600" cy="4499693"/>
          </a:xfrm>
          <a:prstGeom prst="rect">
            <a:avLst/>
          </a:prstGeom>
          <a:noFill/>
        </p:spPr>
        <p:txBody>
          <a:bodyPr wrap="square" rtlCol="0">
            <a:spAutoFit/>
          </a:bodyPr>
          <a:lstStyle/>
          <a:p>
            <a:pPr marL="342900" indent="-342900">
              <a:spcBef>
                <a:spcPct val="20000"/>
              </a:spcBef>
              <a:buFont typeface="Arial" pitchFamily="34" charset="0"/>
              <a:buChar char="•"/>
              <a:defRPr/>
            </a:pPr>
            <a:r>
              <a:rPr lang="en-US" sz="2400" b="1" kern="0" dirty="0">
                <a:solidFill>
                  <a:srgbClr val="082FFF"/>
                </a:solidFill>
              </a:rPr>
              <a:t>Pre-Contract </a:t>
            </a:r>
            <a:r>
              <a:rPr lang="en-US" sz="2400" b="1" kern="0" dirty="0" smtClean="0">
                <a:solidFill>
                  <a:srgbClr val="082FFF"/>
                </a:solidFill>
              </a:rPr>
              <a:t>Reviews</a:t>
            </a:r>
          </a:p>
          <a:p>
            <a:pPr marL="800100" lvl="1" indent="-342900">
              <a:spcBef>
                <a:spcPct val="20000"/>
              </a:spcBef>
              <a:buFontTx/>
              <a:buChar char="•"/>
              <a:defRPr/>
            </a:pPr>
            <a:r>
              <a:rPr lang="en-US" sz="1400" kern="0" dirty="0">
                <a:solidFill>
                  <a:srgbClr val="082FFF"/>
                </a:solidFill>
              </a:rPr>
              <a:t>A-133 or other standard organization audit</a:t>
            </a:r>
          </a:p>
          <a:p>
            <a:pPr marL="800100" lvl="1" indent="-342900">
              <a:spcBef>
                <a:spcPct val="20000"/>
              </a:spcBef>
              <a:buFontTx/>
              <a:buChar char="•"/>
              <a:defRPr/>
            </a:pPr>
            <a:r>
              <a:rPr lang="en-US" sz="1400" kern="0" dirty="0" smtClean="0">
                <a:solidFill>
                  <a:srgbClr val="082FFF"/>
                </a:solidFill>
              </a:rPr>
              <a:t>Match Assurance Form</a:t>
            </a:r>
            <a:endParaRPr lang="en-US" sz="1400" kern="0" dirty="0">
              <a:solidFill>
                <a:srgbClr val="082FFF"/>
              </a:solidFill>
            </a:endParaRPr>
          </a:p>
          <a:p>
            <a:pPr marL="342900" indent="-342900">
              <a:spcBef>
                <a:spcPct val="20000"/>
              </a:spcBef>
              <a:buFontTx/>
              <a:buChar char="•"/>
              <a:defRPr/>
            </a:pPr>
            <a:r>
              <a:rPr lang="en-US" sz="2400" b="1" kern="0" dirty="0" smtClean="0">
                <a:solidFill>
                  <a:srgbClr val="082FFF"/>
                </a:solidFill>
              </a:rPr>
              <a:t>Ongoing </a:t>
            </a:r>
            <a:r>
              <a:rPr lang="en-US" sz="2400" b="1" kern="0" dirty="0">
                <a:solidFill>
                  <a:srgbClr val="082FFF"/>
                </a:solidFill>
              </a:rPr>
              <a:t>Compliance with Grant </a:t>
            </a:r>
            <a:r>
              <a:rPr lang="en-US" sz="2400" b="1" kern="0" dirty="0" smtClean="0">
                <a:solidFill>
                  <a:srgbClr val="082FFF"/>
                </a:solidFill>
              </a:rPr>
              <a:t>Requirements</a:t>
            </a:r>
          </a:p>
          <a:p>
            <a:pPr marL="800100" lvl="1" indent="-342900">
              <a:spcBef>
                <a:spcPct val="20000"/>
              </a:spcBef>
              <a:buFontTx/>
              <a:buChar char="•"/>
              <a:defRPr/>
            </a:pPr>
            <a:r>
              <a:rPr lang="en-US" sz="1400" kern="0" dirty="0">
                <a:solidFill>
                  <a:srgbClr val="082FFF"/>
                </a:solidFill>
              </a:rPr>
              <a:t>Timely and correct expense workbooks</a:t>
            </a:r>
          </a:p>
          <a:p>
            <a:pPr marL="800100" lvl="1" indent="-342900">
              <a:spcBef>
                <a:spcPct val="20000"/>
              </a:spcBef>
              <a:buFontTx/>
              <a:buChar char="•"/>
              <a:defRPr/>
            </a:pPr>
            <a:r>
              <a:rPr lang="en-US" sz="1400" kern="0" dirty="0">
                <a:solidFill>
                  <a:srgbClr val="082FFF"/>
                </a:solidFill>
              </a:rPr>
              <a:t>Timely and correct Federal Financial Reports</a:t>
            </a:r>
          </a:p>
          <a:p>
            <a:pPr marL="800100" lvl="1" indent="-342900">
              <a:spcBef>
                <a:spcPct val="20000"/>
              </a:spcBef>
              <a:buFontTx/>
              <a:buChar char="•"/>
              <a:defRPr/>
            </a:pPr>
            <a:r>
              <a:rPr lang="en-US" sz="1400" kern="0" dirty="0">
                <a:solidFill>
                  <a:srgbClr val="082FFF"/>
                </a:solidFill>
              </a:rPr>
              <a:t>Timely and appropriate Budget Amendment Requests</a:t>
            </a:r>
          </a:p>
          <a:p>
            <a:pPr marL="800100" lvl="1" indent="-342900">
              <a:spcBef>
                <a:spcPct val="20000"/>
              </a:spcBef>
              <a:buFontTx/>
              <a:buChar char="•"/>
              <a:defRPr/>
            </a:pPr>
            <a:r>
              <a:rPr lang="en-US" sz="1400" kern="0" dirty="0">
                <a:solidFill>
                  <a:srgbClr val="082FFF"/>
                </a:solidFill>
              </a:rPr>
              <a:t>Review of general ledger and budget to actual at closeout.</a:t>
            </a:r>
          </a:p>
          <a:p>
            <a:pPr marL="342900" indent="-342900">
              <a:spcBef>
                <a:spcPct val="20000"/>
              </a:spcBef>
              <a:buFontTx/>
              <a:buChar char="•"/>
              <a:defRPr/>
            </a:pPr>
            <a:r>
              <a:rPr lang="en-US" sz="2400" b="1" kern="0" dirty="0" smtClean="0">
                <a:solidFill>
                  <a:srgbClr val="082FFF"/>
                </a:solidFill>
              </a:rPr>
              <a:t>Fiscal Desk Review (Invoice /Match Validation)</a:t>
            </a:r>
            <a:endParaRPr lang="en-US" sz="2400" b="1" kern="0" dirty="0">
              <a:solidFill>
                <a:srgbClr val="082FFF"/>
              </a:solidFill>
            </a:endParaRPr>
          </a:p>
          <a:p>
            <a:pPr marL="742950" lvl="1" indent="-285750">
              <a:spcBef>
                <a:spcPct val="20000"/>
              </a:spcBef>
              <a:buFont typeface="Arial" pitchFamily="34" charset="0"/>
              <a:buChar char="•"/>
              <a:defRPr/>
            </a:pPr>
            <a:r>
              <a:rPr lang="en-US" kern="0" dirty="0" smtClean="0">
                <a:solidFill>
                  <a:srgbClr val="082FFF"/>
                </a:solidFill>
              </a:rPr>
              <a:t>R</a:t>
            </a:r>
            <a:r>
              <a:rPr lang="en-US" sz="1400" kern="0" dirty="0" smtClean="0">
                <a:solidFill>
                  <a:srgbClr val="082FFF"/>
                </a:solidFill>
              </a:rPr>
              <a:t>eview </a:t>
            </a:r>
            <a:r>
              <a:rPr lang="en-US" sz="1400" kern="0" dirty="0">
                <a:solidFill>
                  <a:srgbClr val="082FFF"/>
                </a:solidFill>
              </a:rPr>
              <a:t>of invoices with complete backup documentation for 100% of </a:t>
            </a:r>
            <a:r>
              <a:rPr lang="en-US" sz="1400" kern="0" dirty="0" smtClean="0">
                <a:solidFill>
                  <a:srgbClr val="082FFF"/>
                </a:solidFill>
              </a:rPr>
              <a:t>claims and match reported.</a:t>
            </a:r>
            <a:endParaRPr lang="en-US" sz="1400" kern="0" dirty="0">
              <a:solidFill>
                <a:srgbClr val="082FFF"/>
              </a:solidFill>
            </a:endParaRPr>
          </a:p>
          <a:p>
            <a:pPr marL="742950" lvl="1" indent="-285750">
              <a:spcBef>
                <a:spcPct val="20000"/>
              </a:spcBef>
              <a:buFont typeface="Arial" pitchFamily="34" charset="0"/>
              <a:buChar char="•"/>
              <a:defRPr/>
            </a:pPr>
            <a:r>
              <a:rPr lang="en-US" sz="1400" kern="0" dirty="0">
                <a:solidFill>
                  <a:srgbClr val="082FFF"/>
                </a:solidFill>
              </a:rPr>
              <a:t>If issues found, </a:t>
            </a:r>
            <a:r>
              <a:rPr lang="en-US" sz="1400" kern="0" dirty="0" smtClean="0">
                <a:solidFill>
                  <a:srgbClr val="082FFF"/>
                </a:solidFill>
              </a:rPr>
              <a:t>CV will </a:t>
            </a:r>
            <a:r>
              <a:rPr lang="en-US" sz="1400" kern="0" dirty="0">
                <a:solidFill>
                  <a:srgbClr val="082FFF"/>
                </a:solidFill>
              </a:rPr>
              <a:t>hold payment until </a:t>
            </a:r>
            <a:r>
              <a:rPr lang="en-US" sz="1400" kern="0" dirty="0" smtClean="0">
                <a:solidFill>
                  <a:srgbClr val="082FFF"/>
                </a:solidFill>
              </a:rPr>
              <a:t>resolved</a:t>
            </a:r>
            <a:endParaRPr lang="en-US" sz="1400" kern="0" dirty="0">
              <a:solidFill>
                <a:srgbClr val="082FFF"/>
              </a:solidFill>
            </a:endParaRPr>
          </a:p>
          <a:p>
            <a:pPr marL="742950" lvl="1" indent="-285750">
              <a:spcBef>
                <a:spcPct val="20000"/>
              </a:spcBef>
              <a:buFont typeface="Arial" pitchFamily="34" charset="0"/>
              <a:buChar char="•"/>
              <a:defRPr/>
            </a:pPr>
            <a:r>
              <a:rPr lang="en-US" sz="1400" kern="0" dirty="0">
                <a:solidFill>
                  <a:srgbClr val="082FFF"/>
                </a:solidFill>
              </a:rPr>
              <a:t>Review </a:t>
            </a:r>
            <a:r>
              <a:rPr lang="en-US" sz="1400" kern="0" dirty="0" smtClean="0">
                <a:solidFill>
                  <a:srgbClr val="082FFF"/>
                </a:solidFill>
              </a:rPr>
              <a:t>both Federal </a:t>
            </a:r>
            <a:r>
              <a:rPr lang="en-US" sz="1400" kern="0" dirty="0">
                <a:solidFill>
                  <a:srgbClr val="082FFF"/>
                </a:solidFill>
              </a:rPr>
              <a:t>and Matching Funds</a:t>
            </a:r>
          </a:p>
          <a:p>
            <a:pPr marL="742950" lvl="1" indent="-285750">
              <a:spcBef>
                <a:spcPct val="20000"/>
              </a:spcBef>
              <a:buFont typeface="Arial" pitchFamily="34" charset="0"/>
              <a:buChar char="•"/>
              <a:defRPr/>
            </a:pPr>
            <a:r>
              <a:rPr lang="en-US" sz="1400" kern="0" dirty="0" smtClean="0">
                <a:solidFill>
                  <a:srgbClr val="082FFF"/>
                </a:solidFill>
              </a:rPr>
              <a:t>Source of Match Verification</a:t>
            </a:r>
            <a:endParaRPr lang="en-US" sz="1400" kern="0" dirty="0">
              <a:solidFill>
                <a:srgbClr val="082FFF"/>
              </a:solidFill>
            </a:endParaRPr>
          </a:p>
          <a:p>
            <a:endParaRPr lang="en-US" sz="3200" dirty="0">
              <a:solidFill>
                <a:schemeClr val="tx2"/>
              </a:solidFill>
              <a:latin typeface="Tw Cen MT" panose="020B0602020104020603" pitchFamily="34" charset="0"/>
            </a:endParaRP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163527"/>
            <a:ext cx="6934200" cy="646331"/>
          </a:xfrm>
          <a:prstGeom prst="rect">
            <a:avLst/>
          </a:prstGeom>
          <a:noFill/>
        </p:spPr>
        <p:txBody>
          <a:bodyPr wrap="square" rtlCol="0">
            <a:spAutoFit/>
          </a:bodyPr>
          <a:lstStyle/>
          <a:p>
            <a:pPr algn="ctr"/>
            <a:r>
              <a:rPr lang="en-US" sz="3600" b="1" dirty="0" smtClean="0">
                <a:solidFill>
                  <a:srgbClr val="082FFF"/>
                </a:solidFill>
              </a:rPr>
              <a:t>Fiscal Desk Review Process</a:t>
            </a:r>
            <a:endParaRPr lang="en-US" sz="3600" b="1" dirty="0">
              <a:solidFill>
                <a:srgbClr val="082FFF"/>
              </a:solidFill>
            </a:endParaRPr>
          </a:p>
        </p:txBody>
      </p:sp>
      <p:sp>
        <p:nvSpPr>
          <p:cNvPr id="10" name="TextBox 9"/>
          <p:cNvSpPr txBox="1"/>
          <p:nvPr/>
        </p:nvSpPr>
        <p:spPr>
          <a:xfrm>
            <a:off x="477822" y="1828800"/>
            <a:ext cx="8132775" cy="8402300"/>
          </a:xfrm>
          <a:prstGeom prst="rect">
            <a:avLst/>
          </a:prstGeom>
          <a:noFill/>
        </p:spPr>
        <p:txBody>
          <a:bodyPr wrap="square" rtlCol="0">
            <a:spAutoFit/>
          </a:bodyPr>
          <a:lstStyle/>
          <a:p>
            <a:r>
              <a:rPr lang="en-US" sz="2000" dirty="0" smtClean="0">
                <a:solidFill>
                  <a:srgbClr val="082FFF"/>
                </a:solidFill>
              </a:rPr>
              <a:t>The CV conducts </a:t>
            </a:r>
            <a:r>
              <a:rPr lang="en-US" sz="2000" dirty="0">
                <a:solidFill>
                  <a:srgbClr val="082FFF"/>
                </a:solidFill>
              </a:rPr>
              <a:t>a fiscal desk review that allows us to validate the information reported on reimbursement requests submitted to CV without conducting a physical site visit at the program.  This review has the following goals</a:t>
            </a:r>
            <a:r>
              <a:rPr lang="en-US" sz="2000" dirty="0" smtClean="0">
                <a:solidFill>
                  <a:srgbClr val="082FFF"/>
                </a:solidFill>
              </a:rPr>
              <a:t>:</a:t>
            </a:r>
            <a:endParaRPr lang="en-US" sz="2000" dirty="0">
              <a:solidFill>
                <a:srgbClr val="082FFF"/>
              </a:solidFill>
            </a:endParaRPr>
          </a:p>
          <a:p>
            <a:pPr marL="285750" lvl="0" indent="-285750">
              <a:buFont typeface="Arial" panose="020B0604020202020204" pitchFamily="34" charset="0"/>
              <a:buChar char="•"/>
            </a:pPr>
            <a:r>
              <a:rPr lang="en-US" dirty="0">
                <a:solidFill>
                  <a:srgbClr val="082FFF"/>
                </a:solidFill>
              </a:rPr>
              <a:t>Verify the accuracy and appropriateness of the </a:t>
            </a:r>
            <a:r>
              <a:rPr lang="en-US" dirty="0" err="1">
                <a:solidFill>
                  <a:srgbClr val="082FFF"/>
                </a:solidFill>
              </a:rPr>
              <a:t>subgrantee’s</a:t>
            </a:r>
            <a:r>
              <a:rPr lang="en-US" dirty="0">
                <a:solidFill>
                  <a:srgbClr val="082FFF"/>
                </a:solidFill>
              </a:rPr>
              <a:t> system for tracking and reporting program expenditures (including match); </a:t>
            </a:r>
          </a:p>
          <a:p>
            <a:pPr marL="285750" lvl="0" indent="-285750">
              <a:buFont typeface="Arial" panose="020B0604020202020204" pitchFamily="34" charset="0"/>
              <a:buChar char="•"/>
            </a:pPr>
            <a:r>
              <a:rPr lang="en-US" dirty="0">
                <a:solidFill>
                  <a:srgbClr val="082FFF"/>
                </a:solidFill>
              </a:rPr>
              <a:t>Verify that the </a:t>
            </a:r>
            <a:r>
              <a:rPr lang="en-US" dirty="0" err="1">
                <a:solidFill>
                  <a:srgbClr val="082FFF"/>
                </a:solidFill>
              </a:rPr>
              <a:t>subgrantee</a:t>
            </a:r>
            <a:r>
              <a:rPr lang="en-US" dirty="0">
                <a:solidFill>
                  <a:srgbClr val="082FFF"/>
                </a:solidFill>
              </a:rPr>
              <a:t> is following grant requirements for expenditure reporting and documentation; </a:t>
            </a:r>
          </a:p>
          <a:p>
            <a:pPr marL="285750" lvl="0" indent="-285750">
              <a:buFont typeface="Arial" panose="020B0604020202020204" pitchFamily="34" charset="0"/>
              <a:buChar char="•"/>
            </a:pPr>
            <a:r>
              <a:rPr lang="en-US" dirty="0">
                <a:solidFill>
                  <a:srgbClr val="082FFF"/>
                </a:solidFill>
              </a:rPr>
              <a:t>Verify that the </a:t>
            </a:r>
            <a:r>
              <a:rPr lang="en-US" dirty="0" err="1">
                <a:solidFill>
                  <a:srgbClr val="082FFF"/>
                </a:solidFill>
              </a:rPr>
              <a:t>subgrantee</a:t>
            </a:r>
            <a:r>
              <a:rPr lang="en-US" dirty="0">
                <a:solidFill>
                  <a:srgbClr val="082FFF"/>
                </a:solidFill>
              </a:rPr>
              <a:t> is only reporting match and requesting reimbursement for allowable expenditures;</a:t>
            </a:r>
          </a:p>
          <a:p>
            <a:pPr marL="285750" lvl="0" indent="-285750">
              <a:buFont typeface="Arial" panose="020B0604020202020204" pitchFamily="34" charset="0"/>
              <a:buChar char="•"/>
            </a:pPr>
            <a:r>
              <a:rPr lang="en-US" dirty="0">
                <a:solidFill>
                  <a:srgbClr val="082FFF"/>
                </a:solidFill>
              </a:rPr>
              <a:t>Verify that reimbursements are only requested for costs incurred prior to the submission of the reimbursement request and after the start of the grant period;</a:t>
            </a:r>
          </a:p>
          <a:p>
            <a:pPr marL="285750" lvl="0" indent="-285750">
              <a:buFont typeface="Arial" panose="020B0604020202020204" pitchFamily="34" charset="0"/>
              <a:buChar char="•"/>
            </a:pPr>
            <a:r>
              <a:rPr lang="en-US" dirty="0">
                <a:solidFill>
                  <a:srgbClr val="082FFF"/>
                </a:solidFill>
              </a:rPr>
              <a:t>Ensure that only allowable </a:t>
            </a:r>
            <a:r>
              <a:rPr lang="en-US" dirty="0" smtClean="0">
                <a:solidFill>
                  <a:srgbClr val="082FFF"/>
                </a:solidFill>
              </a:rPr>
              <a:t>sources </a:t>
            </a:r>
            <a:r>
              <a:rPr lang="en-US" dirty="0">
                <a:solidFill>
                  <a:srgbClr val="082FFF"/>
                </a:solidFill>
              </a:rPr>
              <a:t>were used to meet match requirements;</a:t>
            </a:r>
          </a:p>
          <a:p>
            <a:pPr marL="285750" lvl="0" indent="-285750">
              <a:buFont typeface="Arial" panose="020B0604020202020204" pitchFamily="34" charset="0"/>
              <a:buChar char="•"/>
            </a:pPr>
            <a:r>
              <a:rPr lang="en-US" dirty="0">
                <a:solidFill>
                  <a:srgbClr val="082FFF"/>
                </a:solidFill>
              </a:rPr>
              <a:t>Determine if a </a:t>
            </a:r>
            <a:r>
              <a:rPr lang="en-US" dirty="0" err="1">
                <a:solidFill>
                  <a:srgbClr val="082FFF"/>
                </a:solidFill>
              </a:rPr>
              <a:t>subgrantee</a:t>
            </a:r>
            <a:r>
              <a:rPr lang="en-US" dirty="0">
                <a:solidFill>
                  <a:srgbClr val="082FFF"/>
                </a:solidFill>
              </a:rPr>
              <a:t> needs to improve processes to comply with the terms of the grants or if additional fiscal monitoring is required.  </a:t>
            </a:r>
          </a:p>
          <a:p>
            <a:pPr marL="457200" indent="-457200">
              <a:buFont typeface="Arial" panose="020B0604020202020204" pitchFamily="34" charset="0"/>
              <a:buChar char="•"/>
            </a:pPr>
            <a:endParaRPr lang="en-US" dirty="0" smtClean="0">
              <a:solidFill>
                <a:srgbClr val="082FFF"/>
              </a:solidFill>
            </a:endParaRPr>
          </a:p>
          <a:p>
            <a:pPr marL="457200" indent="-457200">
              <a:buFont typeface="Arial" panose="020B0604020202020204" pitchFamily="34" charset="0"/>
              <a:buChar char="•"/>
            </a:pPr>
            <a:endParaRPr lang="en-US" dirty="0">
              <a:solidFill>
                <a:srgbClr val="082FFF"/>
              </a:solidFill>
            </a:endParaRPr>
          </a:p>
          <a:p>
            <a:pPr marL="457200" indent="-457200">
              <a:buFont typeface="Arial" panose="020B0604020202020204" pitchFamily="34" charset="0"/>
              <a:buChar char="•"/>
            </a:pPr>
            <a:endParaRPr lang="en-US" dirty="0" smtClean="0">
              <a:solidFill>
                <a:srgbClr val="082FFF"/>
              </a:solidFill>
            </a:endParaRPr>
          </a:p>
          <a:p>
            <a:pPr marL="457200" indent="-457200">
              <a:buFont typeface="Arial" panose="020B0604020202020204" pitchFamily="34" charset="0"/>
              <a:buChar char="•"/>
            </a:pPr>
            <a:endParaRPr lang="en-US" dirty="0">
              <a:solidFill>
                <a:srgbClr val="082FFF"/>
              </a:solidFill>
            </a:endParaRPr>
          </a:p>
          <a:p>
            <a:pPr marL="457200" indent="-457200">
              <a:buFont typeface="Arial" panose="020B0604020202020204" pitchFamily="34" charset="0"/>
              <a:buChar char="•"/>
            </a:pPr>
            <a:endParaRPr lang="en-US" dirty="0" smtClean="0">
              <a:solidFill>
                <a:srgbClr val="082FFF"/>
              </a:solidFill>
            </a:endParaRPr>
          </a:p>
          <a:p>
            <a:pPr marL="457200" indent="-457200">
              <a:buFont typeface="Arial" panose="020B0604020202020204" pitchFamily="34" charset="0"/>
              <a:buChar char="•"/>
            </a:pPr>
            <a:endParaRPr lang="en-US" dirty="0">
              <a:solidFill>
                <a:srgbClr val="082FFF"/>
              </a:solidFill>
            </a:endParaRPr>
          </a:p>
          <a:p>
            <a:pPr marL="457200" indent="-457200">
              <a:buFont typeface="Arial" panose="020B0604020202020204" pitchFamily="34" charset="0"/>
              <a:buChar char="•"/>
            </a:pPr>
            <a:endParaRPr lang="en-US" dirty="0" smtClean="0">
              <a:solidFill>
                <a:srgbClr val="082FFF"/>
              </a:solidFill>
            </a:endParaRPr>
          </a:p>
          <a:p>
            <a:pPr marL="457200" indent="-457200">
              <a:buFont typeface="Arial" panose="020B0604020202020204" pitchFamily="34" charset="0"/>
              <a:buChar char="•"/>
            </a:pPr>
            <a:endParaRPr lang="en-US" dirty="0">
              <a:solidFill>
                <a:srgbClr val="082FFF"/>
              </a:solidFill>
            </a:endParaRPr>
          </a:p>
          <a:p>
            <a:pPr marL="457200" indent="-457200">
              <a:buFont typeface="Arial" panose="020B0604020202020204" pitchFamily="34" charset="0"/>
              <a:buChar char="•"/>
            </a:pPr>
            <a:r>
              <a:rPr lang="en-US" dirty="0" smtClean="0">
                <a:solidFill>
                  <a:srgbClr val="082FFF"/>
                </a:solidFill>
              </a:rPr>
              <a:t>A desk review will be conducted for all </a:t>
            </a:r>
            <a:r>
              <a:rPr lang="en-US" dirty="0" err="1" smtClean="0">
                <a:solidFill>
                  <a:srgbClr val="082FFF"/>
                </a:solidFill>
              </a:rPr>
              <a:t>subgrantees</a:t>
            </a:r>
            <a:endParaRPr lang="en-US" dirty="0" smtClean="0">
              <a:solidFill>
                <a:srgbClr val="082FFF"/>
              </a:solidFill>
            </a:endParaRPr>
          </a:p>
          <a:p>
            <a:pPr marL="457200" indent="-457200">
              <a:buFont typeface="Arial" panose="020B0604020202020204" pitchFamily="34" charset="0"/>
              <a:buChar char="•"/>
            </a:pPr>
            <a:r>
              <a:rPr lang="en-US" dirty="0" smtClean="0">
                <a:solidFill>
                  <a:srgbClr val="082FFF"/>
                </a:solidFill>
              </a:rPr>
              <a:t> </a:t>
            </a:r>
          </a:p>
          <a:p>
            <a:pPr marL="457200" indent="-457200">
              <a:buFont typeface="Arial" panose="020B0604020202020204" pitchFamily="34" charset="0"/>
              <a:buChar char="•"/>
            </a:pPr>
            <a:r>
              <a:rPr lang="en-US" dirty="0" smtClean="0">
                <a:solidFill>
                  <a:srgbClr val="082FFF"/>
                </a:solidFill>
              </a:rPr>
              <a:t>Notification From CV will be made through a standard email communication sent to the program fiscal contact and program director.  The CV Program Officer will also receive a copy of this request</a:t>
            </a:r>
          </a:p>
          <a:p>
            <a:endParaRPr lang="en-US" sz="2800" b="1" dirty="0" smtClean="0">
              <a:solidFill>
                <a:srgbClr val="082F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5122"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04900" y="1171476"/>
            <a:ext cx="6934200" cy="646331"/>
          </a:xfrm>
          <a:prstGeom prst="rect">
            <a:avLst/>
          </a:prstGeom>
          <a:noFill/>
        </p:spPr>
        <p:txBody>
          <a:bodyPr wrap="square" rtlCol="0">
            <a:spAutoFit/>
          </a:bodyPr>
          <a:lstStyle/>
          <a:p>
            <a:pPr algn="ctr"/>
            <a:r>
              <a:rPr lang="en-US" sz="3600" b="1" dirty="0">
                <a:solidFill>
                  <a:srgbClr val="082FFF"/>
                </a:solidFill>
              </a:rPr>
              <a:t>Fiscal Desk Review </a:t>
            </a:r>
            <a:r>
              <a:rPr lang="en-US" sz="3600" b="1" dirty="0" smtClean="0">
                <a:solidFill>
                  <a:srgbClr val="082FFF"/>
                </a:solidFill>
              </a:rPr>
              <a:t>Process (Cont.)</a:t>
            </a:r>
            <a:endParaRPr lang="en-US" sz="3600" b="1" dirty="0">
              <a:solidFill>
                <a:srgbClr val="082FFF"/>
              </a:solidFill>
            </a:endParaRPr>
          </a:p>
        </p:txBody>
      </p:sp>
      <p:sp>
        <p:nvSpPr>
          <p:cNvPr id="10" name="TextBox 9"/>
          <p:cNvSpPr txBox="1"/>
          <p:nvPr/>
        </p:nvSpPr>
        <p:spPr>
          <a:xfrm>
            <a:off x="380999" y="2209800"/>
            <a:ext cx="8132775" cy="2862322"/>
          </a:xfrm>
          <a:prstGeom prst="rect">
            <a:avLst/>
          </a:prstGeom>
          <a:noFill/>
        </p:spPr>
        <p:txBody>
          <a:bodyPr wrap="square" rtlCol="0">
            <a:spAutoFit/>
          </a:bodyPr>
          <a:lstStyle/>
          <a:p>
            <a:r>
              <a:rPr lang="en-US" sz="2000" dirty="0">
                <a:solidFill>
                  <a:srgbClr val="082FFF"/>
                </a:solidFill>
              </a:rPr>
              <a:t>This request will be made through a standard email communication sent to the program fiscal contact and program director.  The CV Program </a:t>
            </a:r>
            <a:r>
              <a:rPr lang="en-US" sz="2000" dirty="0" smtClean="0">
                <a:solidFill>
                  <a:srgbClr val="082FFF"/>
                </a:solidFill>
              </a:rPr>
              <a:t>Officer should </a:t>
            </a:r>
            <a:r>
              <a:rPr lang="en-US" sz="2000" dirty="0">
                <a:solidFill>
                  <a:srgbClr val="082FFF"/>
                </a:solidFill>
              </a:rPr>
              <a:t>also receive a copy of this </a:t>
            </a:r>
            <a:r>
              <a:rPr lang="en-US" sz="2000" dirty="0" smtClean="0">
                <a:solidFill>
                  <a:srgbClr val="082FFF"/>
                </a:solidFill>
              </a:rPr>
              <a:t>request. The request will include the:</a:t>
            </a:r>
          </a:p>
          <a:p>
            <a:endParaRPr lang="en-US" sz="2000" dirty="0" smtClean="0">
              <a:solidFill>
                <a:srgbClr val="082FFF"/>
              </a:solidFill>
            </a:endParaRPr>
          </a:p>
          <a:p>
            <a:pPr marL="914400" lvl="1" indent="-457200">
              <a:buFont typeface="Arial" panose="020B0604020202020204" pitchFamily="34" charset="0"/>
              <a:buChar char="•"/>
            </a:pPr>
            <a:r>
              <a:rPr lang="en-US" sz="2000" dirty="0" smtClean="0">
                <a:solidFill>
                  <a:srgbClr val="082FFF"/>
                </a:solidFill>
              </a:rPr>
              <a:t>Invoice month being reviewed</a:t>
            </a:r>
          </a:p>
          <a:p>
            <a:pPr marL="914400" lvl="1" indent="-457200">
              <a:buFont typeface="Arial" panose="020B0604020202020204" pitchFamily="34" charset="0"/>
              <a:buChar char="•"/>
            </a:pPr>
            <a:r>
              <a:rPr lang="en-US" sz="2000" dirty="0" smtClean="0">
                <a:solidFill>
                  <a:srgbClr val="082FFF"/>
                </a:solidFill>
              </a:rPr>
              <a:t>Grant year being reviewed</a:t>
            </a:r>
          </a:p>
          <a:p>
            <a:pPr marL="914400" lvl="1" indent="-457200">
              <a:buFont typeface="Arial" panose="020B0604020202020204" pitchFamily="34" charset="0"/>
              <a:buChar char="•"/>
            </a:pPr>
            <a:r>
              <a:rPr lang="en-US" sz="2000" dirty="0" smtClean="0">
                <a:solidFill>
                  <a:srgbClr val="082FFF"/>
                </a:solidFill>
              </a:rPr>
              <a:t>Line item(s) being reviewed</a:t>
            </a:r>
          </a:p>
          <a:p>
            <a:endParaRPr lang="en-US" sz="2000" dirty="0" smtClean="0">
              <a:solidFill>
                <a:srgbClr val="082FFF"/>
              </a:solidFill>
            </a:endParaRPr>
          </a:p>
          <a:p>
            <a:pPr marL="457200" lvl="0" indent="-457200">
              <a:buFont typeface="Arial" panose="020B0604020202020204" pitchFamily="34" charset="0"/>
              <a:buChar char="•"/>
            </a:pPr>
            <a:endParaRPr lang="en-US" sz="2000" b="1" dirty="0" smtClean="0">
              <a:solidFill>
                <a:srgbClr val="082FFF"/>
              </a:solidFill>
            </a:endParaRP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b="1" dirty="0">
                <a:solidFill>
                  <a:srgbClr val="082FFF"/>
                </a:solidFill>
              </a:rPr>
              <a:t>Fiscal Desk Review Process (Cont.)</a:t>
            </a:r>
          </a:p>
        </p:txBody>
      </p:sp>
      <p:sp>
        <p:nvSpPr>
          <p:cNvPr id="10" name="TextBox 9"/>
          <p:cNvSpPr txBox="1"/>
          <p:nvPr/>
        </p:nvSpPr>
        <p:spPr>
          <a:xfrm>
            <a:off x="505612" y="1968036"/>
            <a:ext cx="8132775" cy="3908762"/>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rgbClr val="082FFF"/>
                </a:solidFill>
              </a:rPr>
              <a:t>Monthly general ledger reports of expenditures and revenues from both the federal AmeriCorps funds account and the </a:t>
            </a:r>
            <a:r>
              <a:rPr lang="en-US" sz="2000" dirty="0" err="1">
                <a:solidFill>
                  <a:srgbClr val="082FFF"/>
                </a:solidFill>
              </a:rPr>
              <a:t>subgrantee</a:t>
            </a:r>
            <a:r>
              <a:rPr lang="en-US" sz="2000" dirty="0">
                <a:solidFill>
                  <a:srgbClr val="082FFF"/>
                </a:solidFill>
              </a:rPr>
              <a:t> (match) account.</a:t>
            </a:r>
          </a:p>
          <a:p>
            <a:pPr marL="457200" lvl="0" indent="-457200">
              <a:buFont typeface="Arial" panose="020B0604020202020204" pitchFamily="34" charset="0"/>
              <a:buChar char="•"/>
            </a:pPr>
            <a:endParaRPr lang="en-US" sz="2000" dirty="0" smtClean="0">
              <a:solidFill>
                <a:srgbClr val="082FFF"/>
              </a:solidFill>
            </a:endParaRPr>
          </a:p>
          <a:p>
            <a:pPr marL="457200" lvl="0" indent="-457200">
              <a:buFont typeface="Arial" panose="020B0604020202020204" pitchFamily="34" charset="0"/>
              <a:buChar char="•"/>
            </a:pPr>
            <a:r>
              <a:rPr lang="en-US" sz="2000" dirty="0" smtClean="0">
                <a:solidFill>
                  <a:srgbClr val="082FFF"/>
                </a:solidFill>
              </a:rPr>
              <a:t>All </a:t>
            </a:r>
            <a:r>
              <a:rPr lang="en-US" sz="2000" dirty="0">
                <a:solidFill>
                  <a:srgbClr val="082FFF"/>
                </a:solidFill>
              </a:rPr>
              <a:t>supporting documentation for every expense that comprises each line item for both the CNCS Share and Grantee Share  This includes, but is not limited to: </a:t>
            </a:r>
          </a:p>
          <a:p>
            <a:pPr marL="628650" lvl="1" indent="-171450">
              <a:buFont typeface="Arial" panose="020B0604020202020204" pitchFamily="34" charset="0"/>
              <a:buChar char="•"/>
            </a:pPr>
            <a:r>
              <a:rPr lang="en-US" dirty="0">
                <a:solidFill>
                  <a:srgbClr val="082FFF"/>
                </a:solidFill>
              </a:rPr>
              <a:t>Invoices/receipts </a:t>
            </a:r>
          </a:p>
          <a:p>
            <a:pPr marL="628650" lvl="1" indent="-171450">
              <a:buFont typeface="Arial" panose="020B0604020202020204" pitchFamily="34" charset="0"/>
              <a:buChar char="•"/>
            </a:pPr>
            <a:r>
              <a:rPr lang="en-US" dirty="0">
                <a:solidFill>
                  <a:srgbClr val="082FFF"/>
                </a:solidFill>
              </a:rPr>
              <a:t>If a program has multiple sites, it is required that source documentation from 25% of the programs’ sites or a minimum of two of 4 sites be provided.</a:t>
            </a:r>
          </a:p>
          <a:p>
            <a:pPr marL="628650" lvl="1" indent="-171450">
              <a:buFont typeface="Arial" panose="020B0604020202020204" pitchFamily="34" charset="0"/>
              <a:buChar char="•"/>
            </a:pPr>
            <a:r>
              <a:rPr lang="en-US" dirty="0">
                <a:solidFill>
                  <a:srgbClr val="082FFF"/>
                </a:solidFill>
              </a:rPr>
              <a:t>Payroll records for staff</a:t>
            </a:r>
          </a:p>
          <a:p>
            <a:pPr marL="628650" lvl="1" indent="-171450">
              <a:buFont typeface="Arial" panose="020B0604020202020204" pitchFamily="34" charset="0"/>
              <a:buChar char="•"/>
            </a:pPr>
            <a:r>
              <a:rPr lang="en-US" dirty="0">
                <a:solidFill>
                  <a:srgbClr val="082FFF"/>
                </a:solidFill>
              </a:rPr>
              <a:t>Staff time sheets</a:t>
            </a:r>
          </a:p>
          <a:p>
            <a:pPr marL="628650" lvl="1" indent="-171450">
              <a:buFont typeface="Arial" panose="020B0604020202020204" pitchFamily="34" charset="0"/>
              <a:buChar char="•"/>
            </a:pPr>
            <a:r>
              <a:rPr lang="en-US" dirty="0">
                <a:solidFill>
                  <a:srgbClr val="082FFF"/>
                </a:solidFill>
              </a:rPr>
              <a:t>Travel reimbursement requests </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224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646331"/>
          </a:xfrm>
          <a:prstGeom prst="rect">
            <a:avLst/>
          </a:prstGeom>
          <a:noFill/>
        </p:spPr>
        <p:txBody>
          <a:bodyPr wrap="square" rtlCol="0">
            <a:spAutoFit/>
          </a:bodyPr>
          <a:lstStyle/>
          <a:p>
            <a:pPr algn="ctr"/>
            <a:r>
              <a:rPr lang="en-US" sz="3600" b="1" dirty="0">
                <a:solidFill>
                  <a:srgbClr val="082FFF"/>
                </a:solidFill>
              </a:rPr>
              <a:t>Fiscal Desk Review Process (Cont.)</a:t>
            </a:r>
          </a:p>
        </p:txBody>
      </p:sp>
      <p:sp>
        <p:nvSpPr>
          <p:cNvPr id="10" name="TextBox 9"/>
          <p:cNvSpPr txBox="1"/>
          <p:nvPr/>
        </p:nvSpPr>
        <p:spPr>
          <a:xfrm>
            <a:off x="477824" y="2438400"/>
            <a:ext cx="8132775" cy="2246769"/>
          </a:xfrm>
          <a:prstGeom prst="rect">
            <a:avLst/>
          </a:prstGeom>
          <a:noFill/>
        </p:spPr>
        <p:txBody>
          <a:bodyPr wrap="square" rtlCol="0">
            <a:spAutoFit/>
          </a:bodyPr>
          <a:lstStyle/>
          <a:p>
            <a:pPr marL="628650" lvl="1" indent="-171450">
              <a:buFont typeface="Arial" panose="020B0604020202020204" pitchFamily="34" charset="0"/>
              <a:buChar char="•"/>
            </a:pPr>
            <a:r>
              <a:rPr lang="en-US" sz="2000" dirty="0">
                <a:solidFill>
                  <a:srgbClr val="082FFF"/>
                </a:solidFill>
              </a:rPr>
              <a:t>Payroll Sheets outlining the amounts of Living Allowance, FICA, Workers Comp, Health Care, etc. for each member.</a:t>
            </a:r>
          </a:p>
          <a:p>
            <a:pPr marL="628650" lvl="1" indent="-171450">
              <a:buFont typeface="Arial" panose="020B0604020202020204" pitchFamily="34" charset="0"/>
              <a:buChar char="•"/>
            </a:pPr>
            <a:r>
              <a:rPr lang="en-US" sz="2000" dirty="0">
                <a:solidFill>
                  <a:srgbClr val="082FFF"/>
                </a:solidFill>
              </a:rPr>
              <a:t>For any match expenditures reported, programs must also submit appropriate documentation that the match was received and documented appropriately.  This must include the source of match, documentation of the value of in-kind match, copies of functional staff timesheets, and documentation of cash in-kind match received</a:t>
            </a:r>
          </a:p>
        </p:txBody>
      </p:sp>
      <p:sp>
        <p:nvSpPr>
          <p:cNvPr id="15" name="TextBox 14"/>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6"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733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moore\Desktop\pattern for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1221229"/>
          </a:xfrm>
          <a:prstGeom prst="rtTriangle">
            <a:avLst/>
          </a:prstGeom>
          <a:noFill/>
          <a:extLst>
            <a:ext uri="{909E8E84-426E-40DD-AFC4-6F175D3DCCD1}">
              <a14:hiddenFill xmlns:a14="http://schemas.microsoft.com/office/drawing/2010/main">
                <a:solidFill>
                  <a:srgbClr val="FFFFFF"/>
                </a:solidFill>
              </a14:hiddenFill>
            </a:ext>
          </a:extLst>
        </p:spPr>
      </p:pic>
      <p:pic>
        <p:nvPicPr>
          <p:cNvPr id="3" name="Picture 2" descr="C:\Users\dmoore\Desktop\pattern for graph.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9228114" cy="1221230"/>
          </a:xfrm>
          <a:prstGeom prst="rtTriangle">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35743" y="1268401"/>
            <a:ext cx="6934200" cy="584775"/>
          </a:xfrm>
          <a:prstGeom prst="rect">
            <a:avLst/>
          </a:prstGeom>
          <a:noFill/>
        </p:spPr>
        <p:txBody>
          <a:bodyPr wrap="square" rtlCol="0">
            <a:spAutoFit/>
          </a:bodyPr>
          <a:lstStyle/>
          <a:p>
            <a:pPr algn="ctr"/>
            <a:r>
              <a:rPr lang="en-US" altLang="en-US" sz="3200" b="1" dirty="0" err="1">
                <a:solidFill>
                  <a:srgbClr val="0000FF"/>
                </a:solidFill>
              </a:rPr>
              <a:t>California</a:t>
            </a:r>
            <a:r>
              <a:rPr lang="en-US" altLang="en-US" sz="3200" b="1" dirty="0" err="1">
                <a:solidFill>
                  <a:srgbClr val="58AB05"/>
                </a:solidFill>
              </a:rPr>
              <a:t>Volunteers</a:t>
            </a:r>
            <a:r>
              <a:rPr lang="en-US" altLang="en-US" sz="3200" b="1" dirty="0">
                <a:solidFill>
                  <a:srgbClr val="0000FF"/>
                </a:solidFill>
              </a:rPr>
              <a:t> Fiscal Monitoring</a:t>
            </a:r>
            <a:endParaRPr lang="en-US" sz="3200" b="1" dirty="0">
              <a:solidFill>
                <a:schemeClr val="tx2"/>
              </a:solidFill>
              <a:latin typeface="Tw Cen MT" panose="020B0602020104020603" pitchFamily="34" charset="0"/>
            </a:endParaRPr>
          </a:p>
        </p:txBody>
      </p:sp>
      <p:sp>
        <p:nvSpPr>
          <p:cNvPr id="10" name="TextBox 9"/>
          <p:cNvSpPr txBox="1"/>
          <p:nvPr/>
        </p:nvSpPr>
        <p:spPr>
          <a:xfrm>
            <a:off x="477824" y="2438400"/>
            <a:ext cx="8132775" cy="3785652"/>
          </a:xfrm>
          <a:prstGeom prst="rect">
            <a:avLst/>
          </a:prstGeom>
          <a:noFill/>
        </p:spPr>
        <p:txBody>
          <a:bodyPr wrap="square" rtlCol="0">
            <a:spAutoFit/>
          </a:bodyPr>
          <a:lstStyle/>
          <a:p>
            <a:r>
              <a:rPr lang="en-US" altLang="en-US" dirty="0">
                <a:solidFill>
                  <a:srgbClr val="0000FF"/>
                </a:solidFill>
              </a:rPr>
              <a:t>Corrective Action Plans (CAP)</a:t>
            </a:r>
          </a:p>
          <a:p>
            <a:pPr marL="742950" lvl="1" indent="-285750">
              <a:buFont typeface="Arial" panose="020B0604020202020204" pitchFamily="34" charset="0"/>
              <a:buChar char="•"/>
            </a:pPr>
            <a:r>
              <a:rPr lang="en-US" altLang="en-US" dirty="0">
                <a:solidFill>
                  <a:srgbClr val="0000FF"/>
                </a:solidFill>
              </a:rPr>
              <a:t>Will be required if issues are found in fiscal desk reviews or other monitoring activities.</a:t>
            </a:r>
          </a:p>
          <a:p>
            <a:pPr marL="742950" lvl="1" indent="-285750">
              <a:buFont typeface="Arial" panose="020B0604020202020204" pitchFamily="34" charset="0"/>
              <a:buChar char="•"/>
            </a:pPr>
            <a:r>
              <a:rPr lang="en-US" altLang="en-US" dirty="0">
                <a:solidFill>
                  <a:srgbClr val="0000FF"/>
                </a:solidFill>
              </a:rPr>
              <a:t>Good CAP: Plan to fix issues going forward, what will be done, by when.</a:t>
            </a:r>
          </a:p>
          <a:p>
            <a:pPr marL="742950" lvl="1" indent="-285750">
              <a:buFont typeface="Arial" panose="020B0604020202020204" pitchFamily="34" charset="0"/>
              <a:buChar char="•"/>
            </a:pPr>
            <a:r>
              <a:rPr lang="en-US" altLang="en-US" dirty="0">
                <a:solidFill>
                  <a:srgbClr val="0000FF"/>
                </a:solidFill>
              </a:rPr>
              <a:t>Bad CAP: List of excuses for what happened, lack of concrete plan to fix issues.</a:t>
            </a:r>
          </a:p>
          <a:p>
            <a:endParaRPr lang="en-US" altLang="en-US" sz="1200" dirty="0">
              <a:solidFill>
                <a:srgbClr val="0000FF"/>
              </a:solidFill>
            </a:endParaRPr>
          </a:p>
          <a:p>
            <a:r>
              <a:rPr lang="en-US" altLang="en-US" dirty="0">
                <a:solidFill>
                  <a:srgbClr val="0000FF"/>
                </a:solidFill>
              </a:rPr>
              <a:t>Follow up Reviews</a:t>
            </a:r>
          </a:p>
          <a:p>
            <a:pPr marL="742950" lvl="1" indent="-285750">
              <a:buFont typeface="Arial" panose="020B0604020202020204" pitchFamily="34" charset="0"/>
              <a:buChar char="•"/>
            </a:pPr>
            <a:r>
              <a:rPr lang="en-US" altLang="en-US" dirty="0">
                <a:solidFill>
                  <a:srgbClr val="0000FF"/>
                </a:solidFill>
              </a:rPr>
              <a:t>Will check that CAPs have been implemented and that issues found in desk review have not continued after they were identified and program notified.</a:t>
            </a:r>
          </a:p>
          <a:p>
            <a:endParaRPr lang="en-US" altLang="en-US" sz="1200" dirty="0">
              <a:solidFill>
                <a:srgbClr val="0000FF"/>
              </a:solidFill>
            </a:endParaRPr>
          </a:p>
          <a:p>
            <a:r>
              <a:rPr lang="en-US" altLang="en-US" dirty="0">
                <a:solidFill>
                  <a:srgbClr val="0000FF"/>
                </a:solidFill>
              </a:rPr>
              <a:t>Site Visits or Audits</a:t>
            </a:r>
          </a:p>
          <a:p>
            <a:pPr marL="742950" lvl="1" indent="-285750">
              <a:buFont typeface="Arial" panose="020B0604020202020204" pitchFamily="34" charset="0"/>
              <a:buChar char="•"/>
            </a:pPr>
            <a:r>
              <a:rPr lang="en-US" altLang="en-US" dirty="0">
                <a:solidFill>
                  <a:srgbClr val="0000FF"/>
                </a:solidFill>
              </a:rPr>
              <a:t>CV staff</a:t>
            </a:r>
          </a:p>
          <a:p>
            <a:pPr marL="742950" lvl="1" indent="-285750">
              <a:buFont typeface="Arial" panose="020B0604020202020204" pitchFamily="34" charset="0"/>
              <a:buChar char="•"/>
            </a:pPr>
            <a:r>
              <a:rPr lang="en-US" altLang="en-US" dirty="0">
                <a:solidFill>
                  <a:srgbClr val="0000FF"/>
                </a:solidFill>
              </a:rPr>
              <a:t>State and/or federal auditors</a:t>
            </a:r>
          </a:p>
        </p:txBody>
      </p:sp>
      <p:sp>
        <p:nvSpPr>
          <p:cNvPr id="13" name="TextBox 12"/>
          <p:cNvSpPr txBox="1"/>
          <p:nvPr/>
        </p:nvSpPr>
        <p:spPr>
          <a:xfrm>
            <a:off x="477825" y="6215352"/>
            <a:ext cx="8272463" cy="369332"/>
          </a:xfrm>
          <a:prstGeom prst="rect">
            <a:avLst/>
          </a:prstGeom>
          <a:noFill/>
        </p:spPr>
        <p:txBody>
          <a:bodyPr wrap="square" rtlCol="0">
            <a:spAutoFit/>
          </a:bodyPr>
          <a:lstStyle/>
          <a:p>
            <a:pPr algn="ctr"/>
            <a:r>
              <a:rPr lang="en-US" dirty="0" smtClean="0">
                <a:solidFill>
                  <a:schemeClr val="tx2">
                    <a:lumMod val="75000"/>
                  </a:schemeClr>
                </a:solidFill>
                <a:latin typeface="Tw Cen MT" panose="020B0602020104020603" pitchFamily="34" charset="0"/>
              </a:rPr>
              <a:t>AmeriCorps Grantee Training Conference 2017</a:t>
            </a:r>
            <a:endParaRPr lang="en-US" dirty="0">
              <a:solidFill>
                <a:schemeClr val="tx2">
                  <a:lumMod val="75000"/>
                </a:schemeClr>
              </a:solidFill>
              <a:latin typeface="Tw Cen MT" panose="020B0602020104020603" pitchFamily="34" charset="0"/>
            </a:endParaRPr>
          </a:p>
        </p:txBody>
      </p:sp>
      <p:pic>
        <p:nvPicPr>
          <p:cNvPr id="14" name="Picture 2" descr="C:\Users\dmoore\Desktop\Cncs-logo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9574" y="5978252"/>
            <a:ext cx="1367891" cy="60643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ome\California Volunteers\_CSC\External Affairs Department\Communications Unit\Logos\AMC\AmeriCorpsCALIFORNI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10632" y="49753"/>
            <a:ext cx="1121723" cy="112172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ome\California Volunteers\_CSC\External Affairs Department\Communications Unit\Logos\Without Office of the Governor\CV_Horizontal_Colo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0" y="473429"/>
            <a:ext cx="3453226" cy="438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012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TotalTime>
  <Words>1510</Words>
  <Application>Microsoft Office PowerPoint</Application>
  <PresentationFormat>On-screen Show (4:3)</PresentationFormat>
  <Paragraphs>201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Fiscal 201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Office of the Governor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Presenter Name Presenter Title</dc:title>
  <dc:creator>Dylan Moore</dc:creator>
  <cp:lastModifiedBy>Gaylord Daluz</cp:lastModifiedBy>
  <cp:revision>47</cp:revision>
  <dcterms:created xsi:type="dcterms:W3CDTF">2017-06-07T16:09:11Z</dcterms:created>
  <dcterms:modified xsi:type="dcterms:W3CDTF">2017-07-17T22:29:36Z</dcterms:modified>
</cp:coreProperties>
</file>