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4" r:id="rId3"/>
    <p:sldId id="284" r:id="rId4"/>
    <p:sldId id="265" r:id="rId5"/>
    <p:sldId id="285" r:id="rId6"/>
    <p:sldId id="279" r:id="rId7"/>
    <p:sldId id="267" r:id="rId8"/>
    <p:sldId id="280" r:id="rId9"/>
    <p:sldId id="266" r:id="rId10"/>
    <p:sldId id="281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8" r:id="rId20"/>
    <p:sldId id="282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 MacDonald" initials="K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4684" autoAdjust="0"/>
  </p:normalViewPr>
  <p:slideViewPr>
    <p:cSldViewPr>
      <p:cViewPr>
        <p:scale>
          <a:sx n="100" d="100"/>
          <a:sy n="100" d="100"/>
        </p:scale>
        <p:origin x="-22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13AF9-475E-EE4B-A138-B957BC5AAD0B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60066-6154-114C-8959-4CFF24254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7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 within first 30 days and follow the suggested timeline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time during service to focus on career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through Guide from the beginning- do NOT jump to the job search section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Entire Guide can be self led but it will be MUCH more effective when some activities are done in a group setting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recommended exercises in either specific career focused training sessions or along side other training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 career learning into other activities/events (networking, practicing 30-Second Introduction) doesn’t always have to be a separate workshop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Schedule regular check-ins to monitor progress, provide feedback, guide toward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0066-6154-114C-8959-4CFF24254D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0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 within first 30 days and follow the suggested timeline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time during service to focus on career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through Guide from the beginning- do NOT jump to the job search section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Entire Guide can be self led but it will be MUCH more effective when some activities are done in a group setting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recommended exercises in either specific career focused training sessions or along side other training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 career learning into regular activities/events (networking, practicing 30-Second Introduction) doesn’t always have to be a separate workshop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Schedule regular check-ins to monitor progress, provide feedback, guide toward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0066-6154-114C-8959-4CFF24254D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07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0066-6154-114C-8959-4CFF24254D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0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Aspect of the Guide!!</a:t>
            </a:r>
          </a:p>
          <a:p>
            <a:r>
              <a:rPr lang="en-US" dirty="0" smtClean="0"/>
              <a:t>When was the last time you spent</a:t>
            </a:r>
            <a:r>
              <a:rPr lang="en-US" baseline="0" dirty="0" smtClean="0"/>
              <a:t> some time reflecting on your career? </a:t>
            </a:r>
            <a:r>
              <a:rPr lang="en-US" dirty="0" smtClean="0"/>
              <a:t>Work through it yourself!</a:t>
            </a:r>
          </a:p>
          <a:p>
            <a:r>
              <a:rPr lang="en-US" dirty="0" smtClean="0"/>
              <a:t>Before you move on:</a:t>
            </a:r>
            <a:r>
              <a:rPr lang="en-US" baseline="0" dirty="0" smtClean="0"/>
              <a:t> OK to be uncertain, recognize CCC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0066-6154-114C-8959-4CFF24254D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36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 business partners in the process- resume reviews, mock interviews, professionalism tips, mentor opportunities, networking, employer panels (HR Assoc.,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 out local career counseling professionals (NCDA,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 local AmeriCorps Alums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0066-6154-114C-8959-4CFF24254D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24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 business partners in the process- resume reviews, mock interviews, professionalism tips, mentor opportunities, networking, employer panels (HR Assoc.,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 out local career counseling professionals (NCDA,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 local AmeriCorps Alums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0066-6154-114C-8959-4CFF24254D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2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6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8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6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9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4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5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5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7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2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9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63CCF-A29B-4B1F-81F9-09D9ED26107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0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2.jpe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Kari.macdonald@californiavolunteers.ca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26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AmeriCorps Advantage: CaliforniaVolunteers Grantee Training Conference, July 2017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152400" y="1737955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AmeriCorps Advantage:</a:t>
            </a:r>
            <a:r>
              <a:rPr lang="en-US" sz="4800" dirty="0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/>
            </a:r>
            <a:br>
              <a:rPr lang="en-US" sz="4800" dirty="0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 Career Resource Guide for </a:t>
            </a:r>
            <a:br>
              <a:rPr lang="en-US" sz="4000" dirty="0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Life After AmeriCorps</a:t>
            </a:r>
            <a:endParaRPr lang="en-US" sz="4000" dirty="0">
              <a:solidFill>
                <a:schemeClr val="tx2"/>
              </a:solidFill>
              <a:latin typeface="Tw Cen MT" panose="020B0602020104020603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04800" y="4648200"/>
            <a:ext cx="4114800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Andrea Weiss, MS, NCC, MCC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www.weisscareer.com</a:t>
            </a:r>
            <a:endParaRPr lang="en-US" sz="2400" dirty="0" smtClean="0">
              <a:solidFill>
                <a:schemeClr val="tx2"/>
              </a:solidFill>
              <a:latin typeface="Tw Cen MT" panose="020B0602020104020603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8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3"/>
          <p:cNvSpPr txBox="1">
            <a:spLocks/>
          </p:cNvSpPr>
          <p:nvPr/>
        </p:nvSpPr>
        <p:spPr>
          <a:xfrm>
            <a:off x="4724400" y="4648200"/>
            <a:ext cx="4114800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Kari MacDonald, Project Lead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Tw Cen MT" panose="020B0602020104020603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CaliforniaVolunteers</a:t>
            </a:r>
            <a:endParaRPr lang="en-US" sz="2400" dirty="0" smtClean="0">
              <a:solidFill>
                <a:schemeClr val="tx2"/>
              </a:solidFill>
              <a:latin typeface="Tw Cen MT" panose="020B0602020104020603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Icons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577057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Exercises</a:t>
            </a:r>
          </a:p>
          <a:p>
            <a:pPr marL="571500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Gems</a:t>
            </a:r>
          </a:p>
          <a:p>
            <a:pPr marL="571500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Notes</a:t>
            </a:r>
          </a:p>
          <a:p>
            <a:pPr marL="571500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Before You Move 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creen Shot 2017-07-02 at 6.53.08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514600"/>
            <a:ext cx="1689100" cy="618113"/>
          </a:xfrm>
          <a:prstGeom prst="rect">
            <a:avLst/>
          </a:prstGeom>
        </p:spPr>
      </p:pic>
      <p:pic>
        <p:nvPicPr>
          <p:cNvPr id="5" name="Picture 4" descr="Screen Shot 2017-07-02 at 6.53.34 A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200400"/>
            <a:ext cx="742122" cy="711200"/>
          </a:xfrm>
          <a:prstGeom prst="rect">
            <a:avLst/>
          </a:prstGeom>
        </p:spPr>
      </p:pic>
      <p:pic>
        <p:nvPicPr>
          <p:cNvPr id="6" name="Picture 5" descr="Screen Shot 2017-07-02 at 6.53.53 A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962400"/>
            <a:ext cx="2990850" cy="674196"/>
          </a:xfrm>
          <a:prstGeom prst="rect">
            <a:avLst/>
          </a:prstGeom>
        </p:spPr>
      </p:pic>
      <p:pic>
        <p:nvPicPr>
          <p:cNvPr id="7" name="Picture 6" descr="Screen Shot 2017-07-02 at 6.55.39 A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953000"/>
            <a:ext cx="3721100" cy="6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5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Chapter 1: Introduction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How to Use Guide: Timeline and Steps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Tw Cen MT" panose="020B0602020104020603" pitchFamily="34" charset="0"/>
              </a:rPr>
              <a:t>Career Self Reliance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Career Development Process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Career Fitness Test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Career Zone Account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Voice Mail and Email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0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Chapter 2: Know Yourself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133600"/>
            <a:ext cx="81327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Values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Personality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Interests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Skills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Passions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Other Considerations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30-Second Introduction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Before You Move On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2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Chapter 3: Explore Options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Baker Tree of Options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Online Resources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Informational Interviews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Finding the Sweet Spot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8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Chapter 4: Get Focused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Decision Making Models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Goal Setting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Plan “B”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0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26840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Chapter 5: Pursue Your Path-Job Search</a:t>
            </a:r>
            <a:endParaRPr lang="en-US" sz="40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Do </a:t>
            </a:r>
            <a:r>
              <a:rPr lang="en-US" sz="32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NOT</a:t>
            </a: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start here!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Preparing for Your Search: Resumes, Cover Letters, References, LinkedIn Profile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Launching Your Search: Networking, Job Boards, Career Fairs, Staffing Agencies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Applying and Interviewing: Customizing </a:t>
            </a:r>
            <a:r>
              <a:rPr lang="en-US" sz="3200" dirty="0">
                <a:solidFill>
                  <a:schemeClr val="tx2"/>
                </a:solidFill>
                <a:latin typeface="Tw Cen MT" panose="020B0602020104020603" pitchFamily="34" charset="0"/>
              </a:rPr>
              <a:t>D</a:t>
            </a: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ocuments, Interviewing, Salary </a:t>
            </a:r>
            <a:r>
              <a:rPr lang="en-US" sz="3200" dirty="0">
                <a:solidFill>
                  <a:schemeClr val="tx2"/>
                </a:solidFill>
                <a:latin typeface="Tw Cen MT" panose="020B0602020104020603" pitchFamily="34" charset="0"/>
              </a:rPr>
              <a:t>N</a:t>
            </a: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egotiation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0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24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Chapter 6: Pursue Your Path-Other Options</a:t>
            </a:r>
            <a:endParaRPr lang="en-US" sz="40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667000"/>
            <a:ext cx="8132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Further Education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Additional Term of Service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Entrepreneurship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0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68401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Chapter 7: Experience &amp; Evaluate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Professionalism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Staying Connected to AmeriCorps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Career Fitness Post-Test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1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Appendices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Referenced throughout the Guide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Some can be used in workbook form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Some can be downloaded as PDF’s from the </a:t>
            </a:r>
            <a:r>
              <a:rPr lang="en-US" sz="3200" dirty="0" err="1" smtClean="0">
                <a:solidFill>
                  <a:schemeClr val="tx2"/>
                </a:solidFill>
                <a:latin typeface="Tw Cen MT" panose="020B0602020104020603" pitchFamily="34" charset="0"/>
              </a:rPr>
              <a:t>CaliforniaVolunteers</a:t>
            </a: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website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Recommended Reading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Lists of websites and apps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5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Resources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286000"/>
            <a:ext cx="81327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Tw Cen MT" panose="020B0602020104020603" pitchFamily="34" charset="0"/>
              </a:rPr>
              <a:t>B</a:t>
            </a: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usiness partners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Tw Cen MT" panose="020B0602020104020603" pitchFamily="34" charset="0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areer counseling professionals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Local AmeriCorps Alums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tx2"/>
                </a:solidFill>
                <a:latin typeface="Tw Cen MT" panose="020B0602020104020603" pitchFamily="34" charset="0"/>
              </a:rPr>
              <a:t>CaliforniaVolunteers</a:t>
            </a: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’ website for Exercises and Appendix items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5122" name="Picture 2" descr="C:\Users\dmoore\Desktop\Cncs-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12192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Introduction and Vision</a:t>
            </a:r>
            <a:endParaRPr lang="en-US" sz="4400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057400"/>
            <a:ext cx="8638536" cy="400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The inspiration: Members and Programs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The solution: A Resource Guide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Partners who helped make it happen:</a:t>
            </a:r>
          </a:p>
          <a:p>
            <a:pPr marL="342900" lvl="1"/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	-  CNCS</a:t>
            </a:r>
            <a:endParaRPr lang="en-US" sz="2800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marL="342900" lvl="1"/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	-  AT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&amp;T</a:t>
            </a:r>
          </a:p>
          <a:p>
            <a:pPr marL="342900" lvl="1"/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	-  AmeriCorps 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Alums</a:t>
            </a:r>
          </a:p>
          <a:p>
            <a:pPr marL="342900" lvl="1"/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	-  Input 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from </a:t>
            </a: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Programs: CCC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w Cen MT" panose="020B0602020104020603" pitchFamily="34" charset="0"/>
              </a:rPr>
              <a:t>CalServes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, City </a:t>
            </a: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Year,	 	   Birth 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&amp; Beyond and many others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5856" y="1371600"/>
            <a:ext cx="7855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Next Steps – We Need Your Input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286000"/>
            <a:ext cx="8610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w Cen MT" panose="020B0602020104020603" pitchFamily="34" charset="0"/>
              </a:rPr>
              <a:t>Instant Read on Content – how did we do?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w Cen MT" panose="020B0602020104020603" pitchFamily="34" charset="0"/>
              </a:rPr>
              <a:t>What worked? What needs to change?</a:t>
            </a:r>
            <a:endParaRPr lang="en-US" sz="3200" dirty="0">
              <a:latin typeface="Tw Cen MT" panose="020B0602020104020603" pitchFamily="34" charset="0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w Cen MT" panose="020B0602020104020603" pitchFamily="34" charset="0"/>
              </a:rPr>
              <a:t>Thoughts on content delivery – books, electronic, download, webinar, other?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w Cen MT" panose="020B0602020104020603" pitchFamily="34" charset="0"/>
              </a:rPr>
              <a:t>Focus Group Volunteers needed – use the guide throughout the year and share your experience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5122" name="Picture 2" descr="C:\Users\dmoore\Desktop\Cncs-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295400"/>
            <a:ext cx="914399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Q &amp; A</a:t>
            </a:r>
          </a:p>
          <a:p>
            <a:pPr algn="ctr"/>
            <a:endParaRPr lang="en-US" sz="4400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4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More thoughts and questions? Contact:</a:t>
            </a:r>
          </a:p>
          <a:p>
            <a:pPr algn="ctr"/>
            <a:endParaRPr lang="en-US" sz="1400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Kari MacDonald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  <a:hlinkClick r:id="rId3"/>
              </a:rPr>
              <a:t>Kari.macdonald@californiavolunteers.ca.gov</a:t>
            </a:r>
            <a:endParaRPr lang="en-US" sz="3200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(916)319-9126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6" name="Picture 2" descr="C:\Users\dmoore\Desktop\Cncs-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3311" y="1230700"/>
            <a:ext cx="7389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The Vision Continues…Phase 2</a:t>
            </a:r>
            <a:endParaRPr lang="en-US" sz="4400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0657" y="2362200"/>
            <a:ext cx="868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Financial Literacy Module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Webinars and short videos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New methods for access and delivery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8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68401"/>
            <a:ext cx="883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How To Use The AmeriCorps Advantage</a:t>
            </a:r>
            <a:endParaRPr lang="en-US" sz="4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133600"/>
            <a:ext cx="8915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Some </a:t>
            </a: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programs have 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established </a:t>
            </a: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curricula, or subcontract training to others-- some don’t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. This is one of your tools.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The shift from manager of people and projects –           to Career </a:t>
            </a: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C</a:t>
            </a: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ounselor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Assist Grantees in delivering career development and job search support as members prepare for life after service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Facilitated AND self-led sections</a:t>
            </a:r>
            <a:endParaRPr lang="en-US" sz="2800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68401"/>
            <a:ext cx="7991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How To Use This Guide…continued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2860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Program Delivery and Distribution – physical and electronic versions ensure everyone has access (including remote programs without reliable internet)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2017-18 budgets are set, so we’re investigating a variety of ways to properly train you to deliver content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Tw Cen MT" panose="020B0602020104020603" pitchFamily="34" charset="0"/>
              </a:rPr>
              <a:t>Recruitment and Retention – the ADVANTAGE of service</a:t>
            </a:r>
          </a:p>
          <a:p>
            <a:pPr>
              <a:spcAft>
                <a:spcPts val="1200"/>
              </a:spcAft>
            </a:pPr>
            <a:endParaRPr lang="en-US" sz="2800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2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268401"/>
            <a:ext cx="922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Helping Members as They Use the Guide</a:t>
            </a:r>
            <a:endParaRPr lang="en-US" sz="40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969" y="2286000"/>
            <a:ext cx="866617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Begin</a:t>
            </a:r>
            <a:r>
              <a:rPr lang="en-US" sz="3200" dirty="0">
                <a:solidFill>
                  <a:schemeClr val="tx2"/>
                </a:solidFill>
                <a:latin typeface="Tw Cen MT" panose="020B0602020104020603" pitchFamily="34" charset="0"/>
              </a:rPr>
              <a:t>, and continue, the career conversation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Be a supportive and encouraging resource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Share your career stories (good, bad, and ugly!)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Encourage exploration and questions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83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68401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Jumping in: How and When to Start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133600"/>
            <a:ext cx="8666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Distribute Guide early in your training schedule, ideally within first 30 days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Start at the beginning!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Remember, only facilitated training can count towards training hours!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Stand alone training or along side other training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Integrate into other activities and events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Regular check-ins: progress, feedback, resources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Customize</a:t>
            </a:r>
            <a:endParaRPr lang="en-US" sz="28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75411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11430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Career Development Process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creen Shot 2017-07-02 at 6.31.42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870637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Content: Overview</a:t>
            </a:r>
            <a:endParaRPr lang="en-US" sz="44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209800"/>
            <a:ext cx="81327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Introduction: Chapter 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Know Yourself: Chapter 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Explore Options: Chapter 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Get Focused: Chapter 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Pursue Your Path: Chapters 5 &amp; 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Experience and Evaluate: Chapter 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Appendices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Resources</a:t>
            </a: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1037</Words>
  <Application>Microsoft Office PowerPoint</Application>
  <PresentationFormat>On-screen Show (4:3)</PresentationFormat>
  <Paragraphs>167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AmeriCorps Advantage: A Career Resource Guide for  Life After AmeriCorps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the Governor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Presenter Name Presenter Title</dc:title>
  <dc:creator>Dylan Moore</dc:creator>
  <cp:lastModifiedBy>Kari MacDonald</cp:lastModifiedBy>
  <cp:revision>58</cp:revision>
  <dcterms:created xsi:type="dcterms:W3CDTF">2017-06-07T16:09:11Z</dcterms:created>
  <dcterms:modified xsi:type="dcterms:W3CDTF">2017-07-14T15:39:20Z</dcterms:modified>
</cp:coreProperties>
</file>