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9" r:id="rId2"/>
    <p:sldId id="260" r:id="rId3"/>
    <p:sldId id="261" r:id="rId4"/>
    <p:sldId id="262" r:id="rId5"/>
    <p:sldId id="263" r:id="rId6"/>
    <p:sldId id="264" r:id="rId7"/>
    <p:sldId id="265" r:id="rId8"/>
    <p:sldId id="266" r:id="rId9"/>
    <p:sldId id="283" r:id="rId10"/>
    <p:sldId id="275" r:id="rId11"/>
    <p:sldId id="280" r:id="rId12"/>
    <p:sldId id="284" r:id="rId13"/>
    <p:sldId id="271" r:id="rId14"/>
    <p:sldId id="272" r:id="rId15"/>
    <p:sldId id="278" r:id="rId16"/>
    <p:sldId id="277" r:id="rId17"/>
    <p:sldId id="279" r:id="rId18"/>
    <p:sldId id="281" r:id="rId19"/>
    <p:sldId id="282" r:id="rId20"/>
    <p:sldId id="285" r:id="rId21"/>
    <p:sldId id="289" r:id="rId22"/>
    <p:sldId id="290" r:id="rId23"/>
    <p:sldId id="296" r:id="rId24"/>
    <p:sldId id="297" r:id="rId25"/>
    <p:sldId id="298" r:id="rId26"/>
    <p:sldId id="291" r:id="rId27"/>
    <p:sldId id="292" r:id="rId28"/>
    <p:sldId id="299" r:id="rId29"/>
    <p:sldId id="293" r:id="rId30"/>
    <p:sldId id="295" r:id="rId31"/>
    <p:sldId id="300" r:id="rId32"/>
    <p:sldId id="301" r:id="rId33"/>
    <p:sldId id="27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57736" autoAdjust="0"/>
  </p:normalViewPr>
  <p:slideViewPr>
    <p:cSldViewPr>
      <p:cViewPr varScale="1">
        <p:scale>
          <a:sx n="62" d="100"/>
          <a:sy n="62" d="100"/>
        </p:scale>
        <p:origin x="140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15EDC1-516F-439F-BF92-8C2CF213FE9A}" type="datetimeFigureOut">
              <a:rPr lang="en-US" smtClean="0"/>
              <a:t>2/26/2018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859C4E-80BB-4E89-8611-DA99D5358000}" type="slidenum">
              <a:rPr lang="en-US" smtClean="0"/>
              <a:t>‹#›</a:t>
            </a:fld>
            <a:endParaRPr lang="en-US"/>
          </a:p>
        </p:txBody>
      </p:sp>
    </p:spTree>
    <p:extLst>
      <p:ext uri="{BB962C8B-B14F-4D97-AF65-F5344CB8AC3E}">
        <p14:creationId xmlns:p14="http://schemas.microsoft.com/office/powerpoint/2010/main" val="237002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EA637-F814-41B4-9B48-9598E59E13D5}" type="slidenum">
              <a:rPr lang="en-US" smtClean="0"/>
              <a:t>1</a:t>
            </a:fld>
            <a:endParaRPr lang="en-US" dirty="0"/>
          </a:p>
        </p:txBody>
      </p:sp>
    </p:spTree>
    <p:extLst>
      <p:ext uri="{BB962C8B-B14F-4D97-AF65-F5344CB8AC3E}">
        <p14:creationId xmlns:p14="http://schemas.microsoft.com/office/powerpoint/2010/main" val="493840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Before getting too</a:t>
            </a:r>
            <a:r>
              <a:rPr lang="en-US" baseline="0" dirty="0"/>
              <a:t> far into the details and impact of civic reflection, wanted to make sure everyone was on the same page of what it looks like</a:t>
            </a:r>
            <a:endParaRPr lang="en-US" dirty="0"/>
          </a:p>
          <a:p>
            <a:pPr marL="171450" indent="-171450">
              <a:buFont typeface="Arial" panose="020B0604020202020204" pitchFamily="34" charset="0"/>
              <a:buChar char="•"/>
            </a:pPr>
            <a:r>
              <a:rPr lang="en-US" dirty="0"/>
              <a:t>Both of these series have the same general agenda for each session – but its important to avoid getting too stuck in any particular format. Repetition is good for participants’ comfort level, but can get boring after a while</a:t>
            </a:r>
          </a:p>
          <a:p>
            <a:pPr marL="171450" indent="-171450">
              <a:buFont typeface="Arial" panose="020B0604020202020204" pitchFamily="34" charset="0"/>
              <a:buChar char="•"/>
            </a:pPr>
            <a:r>
              <a:rPr lang="en-US" dirty="0"/>
              <a:t>On average, each session should be about 2 – 3 hours long, but can be shortened or lengthened easily</a:t>
            </a:r>
          </a:p>
        </p:txBody>
      </p:sp>
      <p:sp>
        <p:nvSpPr>
          <p:cNvPr id="4" name="Slide Number Placeholder 3"/>
          <p:cNvSpPr>
            <a:spLocks noGrp="1"/>
          </p:cNvSpPr>
          <p:nvPr>
            <p:ph type="sldNum" sz="quarter" idx="10"/>
          </p:nvPr>
        </p:nvSpPr>
        <p:spPr/>
        <p:txBody>
          <a:bodyPr/>
          <a:lstStyle/>
          <a:p>
            <a:fld id="{7AF40D2A-9D86-418A-B9A4-4EFECC54E09E}" type="slidenum">
              <a:rPr lang="en-US" smtClean="0"/>
              <a:t>11</a:t>
            </a:fld>
            <a:endParaRPr lang="en-US"/>
          </a:p>
        </p:txBody>
      </p:sp>
    </p:spTree>
    <p:extLst>
      <p:ext uri="{BB962C8B-B14F-4D97-AF65-F5344CB8AC3E}">
        <p14:creationId xmlns:p14="http://schemas.microsoft.com/office/powerpoint/2010/main" val="816374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 found this diagram helpful for understanding the</a:t>
            </a:r>
            <a:r>
              <a:rPr lang="en-US" baseline="0" dirty="0"/>
              <a:t> components of a civic reflection conversation</a:t>
            </a: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12</a:t>
            </a:fld>
            <a:endParaRPr lang="en-US"/>
          </a:p>
        </p:txBody>
      </p:sp>
    </p:spTree>
    <p:extLst>
      <p:ext uri="{BB962C8B-B14F-4D97-AF65-F5344CB8AC3E}">
        <p14:creationId xmlns:p14="http://schemas.microsoft.com/office/powerpoint/2010/main" val="681962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a:t>
            </a:r>
            <a:r>
              <a:rPr lang="en-US" baseline="0" dirty="0"/>
              <a:t> second half of my presentation will talk about the logistics of Civic Reflection, but first lets talk about why its important</a:t>
            </a:r>
          </a:p>
          <a:p>
            <a:pPr marL="171450" indent="-171450">
              <a:buFont typeface="Arial" panose="020B0604020202020204" pitchFamily="34" charset="0"/>
              <a:buChar char="•"/>
            </a:pPr>
            <a:r>
              <a:rPr lang="en-US" dirty="0"/>
              <a:t>SSL started our series in 2014 and just launched its 4</a:t>
            </a:r>
            <a:r>
              <a:rPr lang="en-US" baseline="30000" dirty="0"/>
              <a:t>th</a:t>
            </a:r>
            <a:r>
              <a:rPr lang="en-US" dirty="0"/>
              <a:t> series. </a:t>
            </a:r>
          </a:p>
          <a:p>
            <a:pPr marL="171450" indent="-171450">
              <a:buFont typeface="Arial" panose="020B0604020202020204" pitchFamily="34" charset="0"/>
              <a:buChar char="•"/>
            </a:pPr>
            <a:r>
              <a:rPr lang="en-US" dirty="0"/>
              <a:t>Each year we ask participants to complete a survey about their experiences, here’s what we found in our most recent survey</a:t>
            </a:r>
          </a:p>
        </p:txBody>
      </p:sp>
      <p:sp>
        <p:nvSpPr>
          <p:cNvPr id="4" name="Slide Number Placeholder 3"/>
          <p:cNvSpPr>
            <a:spLocks noGrp="1"/>
          </p:cNvSpPr>
          <p:nvPr>
            <p:ph type="sldNum" sz="quarter" idx="10"/>
          </p:nvPr>
        </p:nvSpPr>
        <p:spPr/>
        <p:txBody>
          <a:bodyPr/>
          <a:lstStyle/>
          <a:p>
            <a:fld id="{7AF40D2A-9D86-418A-B9A4-4EFECC54E09E}" type="slidenum">
              <a:rPr lang="en-US" smtClean="0"/>
              <a:t>13</a:t>
            </a:fld>
            <a:endParaRPr lang="en-US"/>
          </a:p>
        </p:txBody>
      </p:sp>
    </p:spTree>
    <p:extLst>
      <p:ext uri="{BB962C8B-B14F-4D97-AF65-F5344CB8AC3E}">
        <p14:creationId xmlns:p14="http://schemas.microsoft.com/office/powerpoint/2010/main" val="3311631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Members often say that Civic Reflection is their favorite part of the training program, and for some even the favorite part of the service year</a:t>
            </a:r>
          </a:p>
          <a:p>
            <a:pPr marL="171450" indent="-171450">
              <a:buFont typeface="Arial" panose="020B0604020202020204" pitchFamily="34" charset="0"/>
              <a:buChar char="•"/>
            </a:pPr>
            <a:r>
              <a:rPr lang="en-US" dirty="0"/>
              <a:t>We typically have the series start around January because this is when we’ve seen the biggest dips in member morale – our program starts in August so a slump about 4 – 5 months in is pretty common</a:t>
            </a:r>
          </a:p>
          <a:p>
            <a:pPr marL="171450" indent="-171450">
              <a:buFont typeface="Arial" panose="020B0604020202020204" pitchFamily="34" charset="0"/>
              <a:buChar char="•"/>
            </a:pPr>
            <a:r>
              <a:rPr lang="en-US" dirty="0"/>
              <a:t>The biggest impact we’ve seen (in addition to a rise in retention) is the community members develop during these conversations and the re-energizing effect it has</a:t>
            </a:r>
          </a:p>
          <a:p>
            <a:pPr marL="171450" indent="-171450">
              <a:buFont typeface="Arial" panose="020B0604020202020204" pitchFamily="34" charset="0"/>
              <a:buChar char="•"/>
            </a:pPr>
            <a:endParaRPr lang="en-US" dirty="0"/>
          </a:p>
          <a:p>
            <a:pPr marL="285750" indent="-285750">
              <a:spcAft>
                <a:spcPts val="600"/>
              </a:spcAft>
              <a:buFont typeface="Arial" panose="020B0604020202020204" pitchFamily="34" charset="0"/>
              <a:buChar char="•"/>
            </a:pPr>
            <a:r>
              <a:rPr lang="en-US" sz="1200" b="1" dirty="0">
                <a:solidFill>
                  <a:schemeClr val="tx2"/>
                </a:solidFill>
                <a:latin typeface="Tw Cen MT" panose="020B0602020104020603" pitchFamily="34" charset="0"/>
              </a:rPr>
              <a:t>Civic Engagement </a:t>
            </a:r>
            <a:r>
              <a:rPr lang="en-US" sz="1200" dirty="0">
                <a:solidFill>
                  <a:schemeClr val="tx2"/>
                </a:solidFill>
                <a:latin typeface="Tw Cen MT" panose="020B0602020104020603" pitchFamily="34" charset="0"/>
              </a:rPr>
              <a:t>– individuals better understand the complexities of civic work and their own purpose in relation to public service</a:t>
            </a:r>
          </a:p>
          <a:p>
            <a:pPr marL="285750" indent="-285750">
              <a:spcAft>
                <a:spcPts val="600"/>
              </a:spcAft>
              <a:buFont typeface="Arial" panose="020B0604020202020204" pitchFamily="34" charset="0"/>
              <a:buChar char="•"/>
            </a:pPr>
            <a:r>
              <a:rPr lang="en-US" sz="1200" b="1" dirty="0">
                <a:solidFill>
                  <a:schemeClr val="tx2"/>
                </a:solidFill>
                <a:latin typeface="Tw Cen MT" panose="020B0602020104020603" pitchFamily="34" charset="0"/>
              </a:rPr>
              <a:t>Leadership Development </a:t>
            </a:r>
            <a:r>
              <a:rPr lang="en-US" sz="1200" dirty="0">
                <a:solidFill>
                  <a:schemeClr val="tx2"/>
                </a:solidFill>
                <a:latin typeface="Tw Cen MT" panose="020B0602020104020603" pitchFamily="34" charset="0"/>
              </a:rPr>
              <a:t>– individuals develop skills in facilitation, critical thinking, ability to understand diverse perspectives, build relationships, and clearly articulate their own thoughts and beliefs</a:t>
            </a:r>
          </a:p>
          <a:p>
            <a:pPr marL="285750" indent="-285750">
              <a:spcAft>
                <a:spcPts val="600"/>
              </a:spcAft>
              <a:buFont typeface="Arial" panose="020B0604020202020204" pitchFamily="34" charset="0"/>
              <a:buChar char="•"/>
            </a:pPr>
            <a:r>
              <a:rPr lang="en-US" sz="1200" b="1" dirty="0">
                <a:solidFill>
                  <a:schemeClr val="tx2"/>
                </a:solidFill>
                <a:latin typeface="Tw Cen MT" panose="020B0602020104020603" pitchFamily="34" charset="0"/>
              </a:rPr>
              <a:t>Dialogue Across Differences </a:t>
            </a:r>
            <a:r>
              <a:rPr lang="en-US" sz="1200" dirty="0">
                <a:solidFill>
                  <a:schemeClr val="tx2"/>
                </a:solidFill>
                <a:latin typeface="Tw Cen MT" panose="020B0602020104020603" pitchFamily="34" charset="0"/>
              </a:rPr>
              <a:t>– forum to better understand the diverse perspectives of others</a:t>
            </a:r>
          </a:p>
          <a:p>
            <a:pPr marL="285750" indent="-285750">
              <a:spcAft>
                <a:spcPts val="600"/>
              </a:spcAft>
              <a:buFont typeface="Arial" panose="020B0604020202020204" pitchFamily="34" charset="0"/>
              <a:buChar char="•"/>
            </a:pPr>
            <a:r>
              <a:rPr lang="en-US" sz="1200" b="1" dirty="0">
                <a:solidFill>
                  <a:schemeClr val="tx2"/>
                </a:solidFill>
                <a:latin typeface="Tw Cen MT" panose="020B0602020104020603" pitchFamily="34" charset="0"/>
              </a:rPr>
              <a:t>Community Development </a:t>
            </a:r>
            <a:r>
              <a:rPr lang="en-US" sz="1200" dirty="0">
                <a:solidFill>
                  <a:schemeClr val="tx2"/>
                </a:solidFill>
                <a:latin typeface="Tw Cen MT" panose="020B0602020104020603" pitchFamily="34" charset="0"/>
              </a:rPr>
              <a:t>– engages diverse people in meaningful conversation, helping them to understand themselves and their communities</a:t>
            </a:r>
          </a:p>
          <a:p>
            <a:pPr marL="285750" indent="-285750">
              <a:spcAft>
                <a:spcPts val="600"/>
              </a:spcAft>
              <a:buFont typeface="Arial" panose="020B0604020202020204" pitchFamily="34" charset="0"/>
              <a:buChar char="•"/>
            </a:pPr>
            <a:r>
              <a:rPr lang="en-US" sz="1200" b="1" dirty="0">
                <a:solidFill>
                  <a:schemeClr val="tx2"/>
                </a:solidFill>
                <a:latin typeface="Tw Cen MT" panose="020B0602020104020603" pitchFamily="34" charset="0"/>
              </a:rPr>
              <a:t>Retention and Sustainability </a:t>
            </a:r>
            <a:r>
              <a:rPr lang="en-US" sz="1200" dirty="0">
                <a:solidFill>
                  <a:schemeClr val="tx2"/>
                </a:solidFill>
                <a:latin typeface="Tw Cen MT" panose="020B0602020104020603" pitchFamily="34" charset="0"/>
              </a:rPr>
              <a:t>– increased retention and renewal rates, deepened volunteer commitment, strengthened relationships with staff, volunteers and the communities they serve</a:t>
            </a:r>
          </a:p>
          <a:p>
            <a:pPr marL="285750" indent="-285750">
              <a:spcAft>
                <a:spcPts val="600"/>
              </a:spcAft>
              <a:buFont typeface="Arial" panose="020B0604020202020204" pitchFamily="34" charset="0"/>
              <a:buChar char="•"/>
            </a:pPr>
            <a:r>
              <a:rPr lang="en-US" sz="1200" b="1" dirty="0">
                <a:solidFill>
                  <a:schemeClr val="tx2"/>
                </a:solidFill>
                <a:latin typeface="Tw Cen MT" panose="020B0602020104020603" pitchFamily="34" charset="0"/>
              </a:rPr>
              <a:t>Skill-Building</a:t>
            </a:r>
            <a:r>
              <a:rPr lang="en-US" sz="1200" dirty="0">
                <a:solidFill>
                  <a:schemeClr val="tx2"/>
                </a:solidFill>
                <a:latin typeface="Tw Cen MT" panose="020B0602020104020603" pitchFamily="34" charset="0"/>
              </a:rPr>
              <a:t> – active listening, critical thinking and analysis, facilitation skills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14</a:t>
            </a:fld>
            <a:endParaRPr lang="en-US"/>
          </a:p>
        </p:txBody>
      </p:sp>
    </p:spTree>
    <p:extLst>
      <p:ext uri="{BB962C8B-B14F-4D97-AF65-F5344CB8AC3E}">
        <p14:creationId xmlns:p14="http://schemas.microsoft.com/office/powerpoint/2010/main" val="3311631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Some times you have the sway to make this happen – other times you’ll need to convince other staff, supervisors, and your members to do this. Think about your intended impact before starting your planning.</a:t>
            </a:r>
          </a:p>
          <a:p>
            <a:pPr marL="171450" indent="-171450">
              <a:buFont typeface="Arial" panose="020B0604020202020204" pitchFamily="34" charset="0"/>
              <a:buChar char="•"/>
            </a:pPr>
            <a:r>
              <a:rPr lang="en-US" dirty="0"/>
              <a:t>These are some good things to consider…’</a:t>
            </a:r>
          </a:p>
          <a:p>
            <a:pPr marL="171450" indent="-171450">
              <a:buFont typeface="Arial" panose="020B0604020202020204" pitchFamily="34" charset="0"/>
              <a:buChar char="•"/>
            </a:pPr>
            <a:r>
              <a:rPr lang="en-US" dirty="0"/>
              <a:t>EXAMPLE ON NEXT SLIDE</a:t>
            </a:r>
          </a:p>
        </p:txBody>
      </p:sp>
      <p:sp>
        <p:nvSpPr>
          <p:cNvPr id="4" name="Slide Number Placeholder 3"/>
          <p:cNvSpPr>
            <a:spLocks noGrp="1"/>
          </p:cNvSpPr>
          <p:nvPr>
            <p:ph type="sldNum" sz="quarter" idx="10"/>
          </p:nvPr>
        </p:nvSpPr>
        <p:spPr/>
        <p:txBody>
          <a:bodyPr/>
          <a:lstStyle/>
          <a:p>
            <a:fld id="{7AF40D2A-9D86-418A-B9A4-4EFECC54E09E}" type="slidenum">
              <a:rPr lang="en-US" smtClean="0"/>
              <a:t>15</a:t>
            </a:fld>
            <a:endParaRPr lang="en-US"/>
          </a:p>
        </p:txBody>
      </p:sp>
    </p:spTree>
    <p:extLst>
      <p:ext uri="{BB962C8B-B14F-4D97-AF65-F5344CB8AC3E}">
        <p14:creationId xmlns:p14="http://schemas.microsoft.com/office/powerpoint/2010/main" val="1342948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seemed like the perfect solution to low morale and retention because it was something that members specifically identified wanting.</a:t>
            </a:r>
          </a:p>
        </p:txBody>
      </p:sp>
      <p:sp>
        <p:nvSpPr>
          <p:cNvPr id="4" name="Slide Number Placeholder 3"/>
          <p:cNvSpPr>
            <a:spLocks noGrp="1"/>
          </p:cNvSpPr>
          <p:nvPr>
            <p:ph type="sldNum" sz="quarter" idx="10"/>
          </p:nvPr>
        </p:nvSpPr>
        <p:spPr/>
        <p:txBody>
          <a:bodyPr/>
          <a:lstStyle/>
          <a:p>
            <a:fld id="{7AF40D2A-9D86-418A-B9A4-4EFECC54E09E}" type="slidenum">
              <a:rPr lang="en-US" smtClean="0"/>
              <a:t>16</a:t>
            </a:fld>
            <a:endParaRPr lang="en-US"/>
          </a:p>
        </p:txBody>
      </p:sp>
    </p:spTree>
    <p:extLst>
      <p:ext uri="{BB962C8B-B14F-4D97-AF65-F5344CB8AC3E}">
        <p14:creationId xmlns:p14="http://schemas.microsoft.com/office/powerpoint/2010/main" val="2808897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Its difficult to launch an entire series from scratch – consider using National Days of Service to start with smaller, one-off reflections. </a:t>
            </a:r>
          </a:p>
          <a:p>
            <a:pPr marL="171450" indent="-171450">
              <a:buFont typeface="Arial" panose="020B0604020202020204" pitchFamily="34" charset="0"/>
              <a:buChar char="•"/>
            </a:pPr>
            <a:r>
              <a:rPr lang="en-US" dirty="0"/>
              <a:t>Here’s an example agenda for you to consider… NEXT SLIDE</a:t>
            </a:r>
          </a:p>
        </p:txBody>
      </p:sp>
      <p:sp>
        <p:nvSpPr>
          <p:cNvPr id="4" name="Slide Number Placeholder 3"/>
          <p:cNvSpPr>
            <a:spLocks noGrp="1"/>
          </p:cNvSpPr>
          <p:nvPr>
            <p:ph type="sldNum" sz="quarter" idx="10"/>
          </p:nvPr>
        </p:nvSpPr>
        <p:spPr/>
        <p:txBody>
          <a:bodyPr/>
          <a:lstStyle/>
          <a:p>
            <a:fld id="{7AF40D2A-9D86-418A-B9A4-4EFECC54E09E}" type="slidenum">
              <a:rPr lang="en-US" smtClean="0"/>
              <a:t>17</a:t>
            </a:fld>
            <a:endParaRPr lang="en-US"/>
          </a:p>
        </p:txBody>
      </p:sp>
    </p:spTree>
    <p:extLst>
      <p:ext uri="{BB962C8B-B14F-4D97-AF65-F5344CB8AC3E}">
        <p14:creationId xmlns:p14="http://schemas.microsoft.com/office/powerpoint/2010/main" val="827632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an example</a:t>
            </a:r>
            <a:r>
              <a:rPr lang="en-US" baseline="0" dirty="0"/>
              <a:t> from our most recent MLK day reflection. We actually used it to launch our series, but you could use it as a stand alone agenda. </a:t>
            </a:r>
          </a:p>
          <a:p>
            <a:pPr marL="171450" indent="-171450">
              <a:buFont typeface="Arial" panose="020B0604020202020204" pitchFamily="34" charset="0"/>
              <a:buChar char="•"/>
            </a:pPr>
            <a:r>
              <a:rPr lang="en-US" baseline="0" dirty="0"/>
              <a:t>There are links at the end of this presentation to the activities I reference (Flying Chaos)</a:t>
            </a:r>
          </a:p>
          <a:p>
            <a:pPr marL="171450" indent="-171450">
              <a:buFont typeface="Arial" panose="020B0604020202020204" pitchFamily="34" charset="0"/>
              <a:buChar char="•"/>
            </a:pPr>
            <a:r>
              <a:rPr lang="en-US" baseline="0" dirty="0"/>
              <a:t>And we’ll talk about how to lead the group discussions in a bit</a:t>
            </a: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18</a:t>
            </a:fld>
            <a:endParaRPr lang="en-US"/>
          </a:p>
        </p:txBody>
      </p:sp>
    </p:spTree>
    <p:extLst>
      <p:ext uri="{BB962C8B-B14F-4D97-AF65-F5344CB8AC3E}">
        <p14:creationId xmlns:p14="http://schemas.microsoft.com/office/powerpoint/2010/main" val="640970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Once</a:t>
            </a:r>
            <a:r>
              <a:rPr lang="en-US" baseline="0" dirty="0"/>
              <a:t> you’re ready to launch your series you will want to figure out some important logistical details</a:t>
            </a:r>
          </a:p>
          <a:p>
            <a:pPr marL="171450" indent="-171450">
              <a:buFont typeface="Arial" panose="020B0604020202020204" pitchFamily="34" charset="0"/>
              <a:buChar char="•"/>
            </a:pPr>
            <a:r>
              <a:rPr lang="en-US" baseline="0" dirty="0"/>
              <a:t>Here are some of the things you’ll want to consider. For more guidance go to </a:t>
            </a:r>
            <a:r>
              <a:rPr lang="en-US" baseline="0" dirty="0" err="1"/>
              <a:t>civicreflection.org</a:t>
            </a: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19</a:t>
            </a:fld>
            <a:endParaRPr lang="en-US"/>
          </a:p>
        </p:txBody>
      </p:sp>
    </p:spTree>
    <p:extLst>
      <p:ext uri="{BB962C8B-B14F-4D97-AF65-F5344CB8AC3E}">
        <p14:creationId xmlns:p14="http://schemas.microsoft.com/office/powerpoint/2010/main" val="4170983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After you have</a:t>
            </a:r>
            <a:r>
              <a:rPr lang="en-US" baseline="0" dirty="0"/>
              <a:t> your logistics sorted you’re ready to get into the heart of Civic Reflection planning </a:t>
            </a:r>
            <a:r>
              <a:rPr lang="mr-IN" baseline="0" dirty="0"/>
              <a:t>–</a:t>
            </a:r>
            <a:r>
              <a:rPr lang="en-US" baseline="0" dirty="0"/>
              <a:t> selecting the readings and questions</a:t>
            </a:r>
          </a:p>
          <a:p>
            <a:pPr marL="171450" indent="-171450">
              <a:buFont typeface="Arial" panose="020B0604020202020204" pitchFamily="34" charset="0"/>
              <a:buChar char="•"/>
            </a:pPr>
            <a:r>
              <a:rPr lang="en-US" baseline="0" dirty="0"/>
              <a:t>Resonance vs. Relevance – avoid (for example) an education policy paper and instead select a story about a student, like Boy without a Flag</a:t>
            </a:r>
          </a:p>
          <a:p>
            <a:pPr marL="171450" indent="-171450">
              <a:buFont typeface="Arial" panose="020B0604020202020204" pitchFamily="34" charset="0"/>
              <a:buChar char="•"/>
            </a:pPr>
            <a:r>
              <a:rPr lang="en-US" baseline="0" dirty="0"/>
              <a:t>Complexity – object that encourages multiple perspectives, rather than simply agreeing</a:t>
            </a:r>
          </a:p>
          <a:p>
            <a:pPr marL="171450" indent="-171450">
              <a:buFont typeface="Arial" panose="020B0604020202020204" pitchFamily="34" charset="0"/>
              <a:buChar char="•"/>
            </a:pPr>
            <a:r>
              <a:rPr lang="en-US" baseline="0" dirty="0"/>
              <a:t>Accessibility – use a variety of objects (not just readings) and consider if there’s any vocabulary or situations participants might not be familiar with (ex. “School to Prison Pipeline” or image of a snowy scene in warmer climates</a:t>
            </a: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20</a:t>
            </a:fld>
            <a:endParaRPr lang="en-US"/>
          </a:p>
        </p:txBody>
      </p:sp>
    </p:spTree>
    <p:extLst>
      <p:ext uri="{BB962C8B-B14F-4D97-AF65-F5344CB8AC3E}">
        <p14:creationId xmlns:p14="http://schemas.microsoft.com/office/powerpoint/2010/main" val="1054908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EA637-F814-41B4-9B48-9598E59E13D5}" type="slidenum">
              <a:rPr lang="en-US" smtClean="0"/>
              <a:t>2</a:t>
            </a:fld>
            <a:endParaRPr lang="en-US" dirty="0"/>
          </a:p>
        </p:txBody>
      </p:sp>
    </p:spTree>
    <p:extLst>
      <p:ext uri="{BB962C8B-B14F-4D97-AF65-F5344CB8AC3E}">
        <p14:creationId xmlns:p14="http://schemas.microsoft.com/office/powerpoint/2010/main" val="1710527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21</a:t>
            </a:fld>
            <a:endParaRPr lang="en-US"/>
          </a:p>
        </p:txBody>
      </p:sp>
    </p:spTree>
    <p:extLst>
      <p:ext uri="{BB962C8B-B14F-4D97-AF65-F5344CB8AC3E}">
        <p14:creationId xmlns:p14="http://schemas.microsoft.com/office/powerpoint/2010/main" val="19891188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22</a:t>
            </a:fld>
            <a:endParaRPr lang="en-US"/>
          </a:p>
        </p:txBody>
      </p:sp>
    </p:spTree>
    <p:extLst>
      <p:ext uri="{BB962C8B-B14F-4D97-AF65-F5344CB8AC3E}">
        <p14:creationId xmlns:p14="http://schemas.microsoft.com/office/powerpoint/2010/main" val="840662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23</a:t>
            </a:fld>
            <a:endParaRPr lang="en-US"/>
          </a:p>
        </p:txBody>
      </p:sp>
    </p:spTree>
    <p:extLst>
      <p:ext uri="{BB962C8B-B14F-4D97-AF65-F5344CB8AC3E}">
        <p14:creationId xmlns:p14="http://schemas.microsoft.com/office/powerpoint/2010/main" val="833094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24</a:t>
            </a:fld>
            <a:endParaRPr lang="en-US"/>
          </a:p>
        </p:txBody>
      </p:sp>
    </p:spTree>
    <p:extLst>
      <p:ext uri="{BB962C8B-B14F-4D97-AF65-F5344CB8AC3E}">
        <p14:creationId xmlns:p14="http://schemas.microsoft.com/office/powerpoint/2010/main" val="4038084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25</a:t>
            </a:fld>
            <a:endParaRPr lang="en-US"/>
          </a:p>
        </p:txBody>
      </p:sp>
    </p:spTree>
    <p:extLst>
      <p:ext uri="{BB962C8B-B14F-4D97-AF65-F5344CB8AC3E}">
        <p14:creationId xmlns:p14="http://schemas.microsoft.com/office/powerpoint/2010/main" val="8979067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26</a:t>
            </a:fld>
            <a:endParaRPr lang="en-US"/>
          </a:p>
        </p:txBody>
      </p:sp>
    </p:spTree>
    <p:extLst>
      <p:ext uri="{BB962C8B-B14F-4D97-AF65-F5344CB8AC3E}">
        <p14:creationId xmlns:p14="http://schemas.microsoft.com/office/powerpoint/2010/main" val="324977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27</a:t>
            </a:fld>
            <a:endParaRPr lang="en-US"/>
          </a:p>
        </p:txBody>
      </p:sp>
    </p:spTree>
    <p:extLst>
      <p:ext uri="{BB962C8B-B14F-4D97-AF65-F5344CB8AC3E}">
        <p14:creationId xmlns:p14="http://schemas.microsoft.com/office/powerpoint/2010/main" val="16245502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28</a:t>
            </a:fld>
            <a:endParaRPr lang="en-US"/>
          </a:p>
        </p:txBody>
      </p:sp>
    </p:spTree>
    <p:extLst>
      <p:ext uri="{BB962C8B-B14F-4D97-AF65-F5344CB8AC3E}">
        <p14:creationId xmlns:p14="http://schemas.microsoft.com/office/powerpoint/2010/main" val="3491824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29</a:t>
            </a:fld>
            <a:endParaRPr lang="en-US"/>
          </a:p>
        </p:txBody>
      </p:sp>
    </p:spTree>
    <p:extLst>
      <p:ext uri="{BB962C8B-B14F-4D97-AF65-F5344CB8AC3E}">
        <p14:creationId xmlns:p14="http://schemas.microsoft.com/office/powerpoint/2010/main" val="11686679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30</a:t>
            </a:fld>
            <a:endParaRPr lang="en-US"/>
          </a:p>
        </p:txBody>
      </p:sp>
    </p:spTree>
    <p:extLst>
      <p:ext uri="{BB962C8B-B14F-4D97-AF65-F5344CB8AC3E}">
        <p14:creationId xmlns:p14="http://schemas.microsoft.com/office/powerpoint/2010/main" val="307582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It is important that participants be able to define and understand Civic Reflection. Especially valuable is the ability to understand why it is different than other forms of reflection.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The value of reflection is often overlooked or disregarding. One goal of this session is to provide programs with insight into why it is an imperative part of the service experience. Specifically, programs should walk away with the understanding that Civic Reflection will have multiple benefits for both the program and the member. The benefits to the program include things such as high retention numbers and increased investment from the members. Benefits for members include an increased connection to the community, a deepened understanding of the value of their service, and an emotionally fulfilling service experience. </a:t>
            </a:r>
          </a:p>
          <a:p>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This session should provide the foundation for participants to develop skills needed to facilitate civic reflection. While facilitation is a skill that is developed with a variety of trainings and a lot of practice, it is important that beginning (or even highly experienced) facilitators be able to design a the core pieces of a reflection plan, including learning outcomes and activity outlines. </a:t>
            </a:r>
          </a:p>
          <a:p>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4</a:t>
            </a:fld>
            <a:endParaRPr lang="en-US"/>
          </a:p>
        </p:txBody>
      </p:sp>
    </p:spTree>
    <p:extLst>
      <p:ext uri="{BB962C8B-B14F-4D97-AF65-F5344CB8AC3E}">
        <p14:creationId xmlns:p14="http://schemas.microsoft.com/office/powerpoint/2010/main" val="22103400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31</a:t>
            </a:fld>
            <a:endParaRPr lang="en-US"/>
          </a:p>
        </p:txBody>
      </p:sp>
    </p:spTree>
    <p:extLst>
      <p:ext uri="{BB962C8B-B14F-4D97-AF65-F5344CB8AC3E}">
        <p14:creationId xmlns:p14="http://schemas.microsoft.com/office/powerpoint/2010/main" val="4086382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32</a:t>
            </a:fld>
            <a:endParaRPr lang="en-US"/>
          </a:p>
        </p:txBody>
      </p:sp>
    </p:spTree>
    <p:extLst>
      <p:ext uri="{BB962C8B-B14F-4D97-AF65-F5344CB8AC3E}">
        <p14:creationId xmlns:p14="http://schemas.microsoft.com/office/powerpoint/2010/main" val="11926764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33</a:t>
            </a:fld>
            <a:endParaRPr lang="en-US"/>
          </a:p>
        </p:txBody>
      </p:sp>
    </p:spTree>
    <p:extLst>
      <p:ext uri="{BB962C8B-B14F-4D97-AF65-F5344CB8AC3E}">
        <p14:creationId xmlns:p14="http://schemas.microsoft.com/office/powerpoint/2010/main" val="331163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definition</a:t>
            </a:r>
            <a:r>
              <a:rPr lang="en-US" baseline="0" dirty="0"/>
              <a:t> is very broad. There are a few defining characteristics of it. Understanding these differences helps you create more meaningful and thoughtful reflections for service participants. </a:t>
            </a: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5</a:t>
            </a:fld>
            <a:endParaRPr lang="en-US"/>
          </a:p>
        </p:txBody>
      </p:sp>
    </p:spTree>
    <p:extLst>
      <p:ext uri="{BB962C8B-B14F-4D97-AF65-F5344CB8AC3E}">
        <p14:creationId xmlns:p14="http://schemas.microsoft.com/office/powerpoint/2010/main" val="3311631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definition</a:t>
            </a:r>
            <a:r>
              <a:rPr lang="en-US" baseline="0" dirty="0"/>
              <a:t> is very broad. There are a few defining characteristics </a:t>
            </a:r>
            <a:r>
              <a:rPr lang="en-US" baseline="0"/>
              <a:t>of it. </a:t>
            </a: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6</a:t>
            </a:fld>
            <a:endParaRPr lang="en-US"/>
          </a:p>
        </p:txBody>
      </p:sp>
    </p:spTree>
    <p:extLst>
      <p:ext uri="{BB962C8B-B14F-4D97-AF65-F5344CB8AC3E}">
        <p14:creationId xmlns:p14="http://schemas.microsoft.com/office/powerpoint/2010/main" val="3311631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Members: increased understanding of their service experience, opportunity</a:t>
            </a:r>
            <a:r>
              <a:rPr lang="en-US" baseline="0" dirty="0"/>
              <a:t> for self exploration, closer connection to fellow members, improved learning opportunities that expand beyond their own experiences, fun!</a:t>
            </a:r>
          </a:p>
          <a:p>
            <a:pPr marL="171450" indent="-171450">
              <a:buFont typeface="Arial" panose="020B0604020202020204" pitchFamily="34" charset="0"/>
              <a:buChar char="•"/>
            </a:pPr>
            <a:r>
              <a:rPr lang="en-US" baseline="0" dirty="0"/>
              <a:t>Beneficiaries: more empathic members, chance to share in a co-learning experience, stronger connection to members and programs</a:t>
            </a:r>
          </a:p>
          <a:p>
            <a:pPr marL="171450" indent="-171450">
              <a:buFont typeface="Arial" panose="020B0604020202020204" pitchFamily="34" charset="0"/>
              <a:buChar char="•"/>
            </a:pPr>
            <a:r>
              <a:rPr lang="en-US" baseline="0" dirty="0"/>
              <a:t>Programs: higher member retention, stronger members means stronger service, </a:t>
            </a: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7</a:t>
            </a:fld>
            <a:endParaRPr lang="en-US"/>
          </a:p>
        </p:txBody>
      </p:sp>
    </p:spTree>
    <p:extLst>
      <p:ext uri="{BB962C8B-B14F-4D97-AF65-F5344CB8AC3E}">
        <p14:creationId xmlns:p14="http://schemas.microsoft.com/office/powerpoint/2010/main" val="3311631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8</a:t>
            </a:fld>
            <a:endParaRPr lang="en-US"/>
          </a:p>
        </p:txBody>
      </p:sp>
    </p:spTree>
    <p:extLst>
      <p:ext uri="{BB962C8B-B14F-4D97-AF65-F5344CB8AC3E}">
        <p14:creationId xmlns:p14="http://schemas.microsoft.com/office/powerpoint/2010/main" val="3311631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years of facilitation</a:t>
            </a:r>
            <a:r>
              <a:rPr lang="en-US" baseline="0" dirty="0"/>
              <a:t> experience</a:t>
            </a:r>
          </a:p>
          <a:p>
            <a:r>
              <a:rPr lang="en-US" baseline="0" dirty="0"/>
              <a:t>6 years of experience with Civic Reflection, first as a participant, then as facilitator, now as coordinator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Was trained in facilitation by the Center for Civic Reflection and the Institute for Facilitative Leadership. </a:t>
            </a:r>
            <a:endParaRPr lang="en-US" baseline="0" dirty="0"/>
          </a:p>
          <a:p>
            <a:r>
              <a:rPr lang="en-US" baseline="0" dirty="0"/>
              <a:t>4 years with SSL and CA AmeriCorps</a:t>
            </a:r>
          </a:p>
          <a:p>
            <a:endParaRPr lang="en-US" baseline="0" dirty="0"/>
          </a:p>
          <a:p>
            <a:endParaRPr lang="en-US" baseline="0" dirty="0"/>
          </a:p>
          <a:p>
            <a:r>
              <a:rPr lang="en-US" baseline="0" dirty="0"/>
              <a:t>SSL engages 20 </a:t>
            </a:r>
            <a:r>
              <a:rPr lang="mr-IN" baseline="0" dirty="0"/>
              <a:t>–</a:t>
            </a:r>
            <a:r>
              <a:rPr lang="en-US" baseline="0" dirty="0"/>
              <a:t> 30 AmeriCorps members each year. Full-time. Serve in schools. Daytime intervention then lead after school programs. Many go on to work in education or related fields. Bring members together once per week for 3 hour training </a:t>
            </a:r>
            <a:r>
              <a:rPr lang="mr-IN" baseline="0" dirty="0"/>
              <a:t>–</a:t>
            </a:r>
            <a:r>
              <a:rPr lang="en-US" baseline="0" dirty="0"/>
              <a:t> mid-year we spend this time doing Civic Reflection. Program won 2017 Service Year Alliance Best Practices award in Corps Member Experience. </a:t>
            </a:r>
            <a:endParaRPr lang="en-US" dirty="0"/>
          </a:p>
        </p:txBody>
      </p:sp>
      <p:sp>
        <p:nvSpPr>
          <p:cNvPr id="4" name="Slide Number Placeholder 3"/>
          <p:cNvSpPr>
            <a:spLocks noGrp="1"/>
          </p:cNvSpPr>
          <p:nvPr>
            <p:ph type="sldNum" sz="quarter" idx="10"/>
          </p:nvPr>
        </p:nvSpPr>
        <p:spPr/>
        <p:txBody>
          <a:bodyPr/>
          <a:lstStyle/>
          <a:p>
            <a:fld id="{F7CEA637-F814-41B4-9B48-9598E59E13D5}" type="slidenum">
              <a:rPr lang="en-US" smtClean="0"/>
              <a:t>9</a:t>
            </a:fld>
            <a:endParaRPr lang="en-US" dirty="0"/>
          </a:p>
        </p:txBody>
      </p:sp>
    </p:spTree>
    <p:extLst>
      <p:ext uri="{BB962C8B-B14F-4D97-AF65-F5344CB8AC3E}">
        <p14:creationId xmlns:p14="http://schemas.microsoft.com/office/powerpoint/2010/main" val="1562015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My experiences and suggestions are based off two “case studies” – the series I participated in and the series I’ve developed</a:t>
            </a:r>
          </a:p>
          <a:p>
            <a:pPr marL="171450" indent="-171450">
              <a:buFont typeface="Arial" panose="020B0604020202020204" pitchFamily="34" charset="0"/>
              <a:buChar char="•"/>
            </a:pPr>
            <a:r>
              <a:rPr lang="en-US" dirty="0"/>
              <a:t>Here are some key characteristics of the programs and some differences</a:t>
            </a:r>
          </a:p>
        </p:txBody>
      </p:sp>
      <p:sp>
        <p:nvSpPr>
          <p:cNvPr id="4" name="Slide Number Placeholder 3"/>
          <p:cNvSpPr>
            <a:spLocks noGrp="1"/>
          </p:cNvSpPr>
          <p:nvPr>
            <p:ph type="sldNum" sz="quarter" idx="10"/>
          </p:nvPr>
        </p:nvSpPr>
        <p:spPr/>
        <p:txBody>
          <a:bodyPr/>
          <a:lstStyle/>
          <a:p>
            <a:fld id="{7AF40D2A-9D86-418A-B9A4-4EFECC54E09E}" type="slidenum">
              <a:rPr lang="en-US" smtClean="0"/>
              <a:t>10</a:t>
            </a:fld>
            <a:endParaRPr lang="en-US"/>
          </a:p>
        </p:txBody>
      </p:sp>
    </p:spTree>
    <p:extLst>
      <p:ext uri="{BB962C8B-B14F-4D97-AF65-F5344CB8AC3E}">
        <p14:creationId xmlns:p14="http://schemas.microsoft.com/office/powerpoint/2010/main" val="3061078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507781-1A32-4F4E-B298-3B0476C34821}"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697B-1D00-4397-AB8C-910D2EADA8AE}" type="slidenum">
              <a:rPr lang="en-US" smtClean="0"/>
              <a:t>‹#›</a:t>
            </a:fld>
            <a:endParaRPr lang="en-US"/>
          </a:p>
        </p:txBody>
      </p:sp>
    </p:spTree>
    <p:extLst>
      <p:ext uri="{BB962C8B-B14F-4D97-AF65-F5344CB8AC3E}">
        <p14:creationId xmlns:p14="http://schemas.microsoft.com/office/powerpoint/2010/main" val="48768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507781-1A32-4F4E-B298-3B0476C34821}"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697B-1D00-4397-AB8C-910D2EADA8AE}" type="slidenum">
              <a:rPr lang="en-US" smtClean="0"/>
              <a:t>‹#›</a:t>
            </a:fld>
            <a:endParaRPr lang="en-US"/>
          </a:p>
        </p:txBody>
      </p:sp>
    </p:spTree>
    <p:extLst>
      <p:ext uri="{BB962C8B-B14F-4D97-AF65-F5344CB8AC3E}">
        <p14:creationId xmlns:p14="http://schemas.microsoft.com/office/powerpoint/2010/main" val="178340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19200"/>
            <a:ext cx="2057400" cy="49069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1219200"/>
            <a:ext cx="6019800" cy="49069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07781-1A32-4F4E-B298-3B0476C34821}"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697B-1D00-4397-AB8C-910D2EADA8AE}" type="slidenum">
              <a:rPr lang="en-US" smtClean="0"/>
              <a:t>‹#›</a:t>
            </a:fld>
            <a:endParaRPr lang="en-US"/>
          </a:p>
        </p:txBody>
      </p:sp>
    </p:spTree>
    <p:extLst>
      <p:ext uri="{BB962C8B-B14F-4D97-AF65-F5344CB8AC3E}">
        <p14:creationId xmlns:p14="http://schemas.microsoft.com/office/powerpoint/2010/main" val="65678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507781-1A32-4F4E-B298-3B0476C34821}"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697B-1D00-4397-AB8C-910D2EADA8AE}" type="slidenum">
              <a:rPr lang="en-US" smtClean="0"/>
              <a:t>‹#›</a:t>
            </a:fld>
            <a:endParaRPr lang="en-US"/>
          </a:p>
        </p:txBody>
      </p:sp>
    </p:spTree>
    <p:extLst>
      <p:ext uri="{BB962C8B-B14F-4D97-AF65-F5344CB8AC3E}">
        <p14:creationId xmlns:p14="http://schemas.microsoft.com/office/powerpoint/2010/main" val="229421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507781-1A32-4F4E-B298-3B0476C34821}"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697B-1D00-4397-AB8C-910D2EADA8AE}" type="slidenum">
              <a:rPr lang="en-US" smtClean="0"/>
              <a:t>‹#›</a:t>
            </a:fld>
            <a:endParaRPr lang="en-US"/>
          </a:p>
        </p:txBody>
      </p:sp>
    </p:spTree>
    <p:extLst>
      <p:ext uri="{BB962C8B-B14F-4D97-AF65-F5344CB8AC3E}">
        <p14:creationId xmlns:p14="http://schemas.microsoft.com/office/powerpoint/2010/main" val="304412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44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81200"/>
            <a:ext cx="4038600" cy="4144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507781-1A32-4F4E-B298-3B0476C34821}"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C697B-1D00-4397-AB8C-910D2EADA8AE}" type="slidenum">
              <a:rPr lang="en-US" smtClean="0"/>
              <a:t>‹#›</a:t>
            </a:fld>
            <a:endParaRPr lang="en-US"/>
          </a:p>
        </p:txBody>
      </p:sp>
    </p:spTree>
    <p:extLst>
      <p:ext uri="{BB962C8B-B14F-4D97-AF65-F5344CB8AC3E}">
        <p14:creationId xmlns:p14="http://schemas.microsoft.com/office/powerpoint/2010/main" val="4222067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74837"/>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14599"/>
            <a:ext cx="4040188"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7" y="1874837"/>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514599"/>
            <a:ext cx="4041775"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507781-1A32-4F4E-B298-3B0476C34821}" type="datetimeFigureOut">
              <a:rPr lang="en-US" smtClean="0"/>
              <a:t>2/26/2018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DC697B-1D00-4397-AB8C-910D2EADA8AE}" type="slidenum">
              <a:rPr lang="en-US" smtClean="0"/>
              <a:t>‹#›</a:t>
            </a:fld>
            <a:endParaRPr lang="en-US"/>
          </a:p>
        </p:txBody>
      </p:sp>
    </p:spTree>
    <p:extLst>
      <p:ext uri="{BB962C8B-B14F-4D97-AF65-F5344CB8AC3E}">
        <p14:creationId xmlns:p14="http://schemas.microsoft.com/office/powerpoint/2010/main" val="332793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9947FE6E-C8A7-4F2A-9F02-597C83876870}"/>
              </a:ext>
            </a:extLst>
          </p:cNvPr>
          <p:cNvSpPr>
            <a:spLocks noGrp="1"/>
          </p:cNvSpPr>
          <p:nvPr>
            <p:ph type="dt" sz="half" idx="10"/>
          </p:nvPr>
        </p:nvSpPr>
        <p:spPr/>
        <p:txBody>
          <a:bodyPr/>
          <a:lstStyle/>
          <a:p>
            <a:fld id="{B4507781-1A32-4F4E-B298-3B0476C34821}" type="datetimeFigureOut">
              <a:rPr lang="en-US" smtClean="0"/>
              <a:t>2/26/2018</a:t>
            </a:fld>
            <a:endParaRPr lang="en-US"/>
          </a:p>
        </p:txBody>
      </p:sp>
      <p:sp>
        <p:nvSpPr>
          <p:cNvPr id="7" name="Footer Placeholder 6">
            <a:extLst>
              <a:ext uri="{FF2B5EF4-FFF2-40B4-BE49-F238E27FC236}">
                <a16:creationId xmlns:a16="http://schemas.microsoft.com/office/drawing/2014/main" id="{30C09E37-AA9F-4FAC-A9EE-BBC0EDEDA584}"/>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A6085A77-F63F-4821-B3C4-E066A59DE6DC}"/>
              </a:ext>
            </a:extLst>
          </p:cNvPr>
          <p:cNvSpPr>
            <a:spLocks noGrp="1"/>
          </p:cNvSpPr>
          <p:nvPr>
            <p:ph type="sldNum" sz="quarter" idx="12"/>
          </p:nvPr>
        </p:nvSpPr>
        <p:spPr>
          <a:xfrm>
            <a:off x="6248400" y="6356351"/>
            <a:ext cx="2133600" cy="365125"/>
          </a:xfrm>
        </p:spPr>
        <p:txBody>
          <a:bodyPr/>
          <a:lstStyle/>
          <a:p>
            <a:fld id="{2ADC697B-1D00-4397-AB8C-910D2EADA8AE}" type="slidenum">
              <a:rPr lang="en-US" smtClean="0"/>
              <a:t>‹#›</a:t>
            </a:fld>
            <a:endParaRPr lang="en-US"/>
          </a:p>
        </p:txBody>
      </p:sp>
    </p:spTree>
    <p:extLst>
      <p:ext uri="{BB962C8B-B14F-4D97-AF65-F5344CB8AC3E}">
        <p14:creationId xmlns:p14="http://schemas.microsoft.com/office/powerpoint/2010/main" val="50709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07781-1A32-4F4E-B298-3B0476C34821}" type="datetimeFigureOut">
              <a:rPr lang="en-US" smtClean="0"/>
              <a:t>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DC697B-1D00-4397-AB8C-910D2EADA8AE}" type="slidenum">
              <a:rPr lang="en-US" smtClean="0"/>
              <a:t>‹#›</a:t>
            </a:fld>
            <a:endParaRPr lang="en-US"/>
          </a:p>
        </p:txBody>
      </p:sp>
    </p:spTree>
    <p:extLst>
      <p:ext uri="{BB962C8B-B14F-4D97-AF65-F5344CB8AC3E}">
        <p14:creationId xmlns:p14="http://schemas.microsoft.com/office/powerpoint/2010/main" val="914487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219200"/>
            <a:ext cx="3008313" cy="1162051"/>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219200"/>
            <a:ext cx="5111750" cy="49069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2362200"/>
            <a:ext cx="3008313" cy="376396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507781-1A32-4F4E-B298-3B0476C34821}"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C697B-1D00-4397-AB8C-910D2EADA8AE}" type="slidenum">
              <a:rPr lang="en-US" smtClean="0"/>
              <a:t>‹#›</a:t>
            </a:fld>
            <a:endParaRPr lang="en-US"/>
          </a:p>
        </p:txBody>
      </p:sp>
    </p:spTree>
    <p:extLst>
      <p:ext uri="{BB962C8B-B14F-4D97-AF65-F5344CB8AC3E}">
        <p14:creationId xmlns:p14="http://schemas.microsoft.com/office/powerpoint/2010/main" val="136051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19199"/>
            <a:ext cx="5486400" cy="350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507781-1A32-4F4E-B298-3B0476C34821}"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C697B-1D00-4397-AB8C-910D2EADA8AE}" type="slidenum">
              <a:rPr lang="en-US" smtClean="0"/>
              <a:t>‹#›</a:t>
            </a:fld>
            <a:endParaRPr lang="en-US"/>
          </a:p>
        </p:txBody>
      </p:sp>
    </p:spTree>
    <p:extLst>
      <p:ext uri="{BB962C8B-B14F-4D97-AF65-F5344CB8AC3E}">
        <p14:creationId xmlns:p14="http://schemas.microsoft.com/office/powerpoint/2010/main" val="161274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2" descr="C:\Users\dmoore\Desktop\pattern for graph.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1171476"/>
            <a:ext cx="8229600" cy="8097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057400"/>
            <a:ext cx="8229600" cy="40687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07781-1A32-4F4E-B298-3B0476C34821}" type="datetimeFigureOut">
              <a:rPr lang="en-US" smtClean="0"/>
              <a:t>2/26/2018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2484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C697B-1D00-4397-AB8C-910D2EADA8AE}" type="slidenum">
              <a:rPr lang="en-US" smtClean="0"/>
              <a:t>‹#›</a:t>
            </a:fld>
            <a:endParaRPr lang="en-US"/>
          </a:p>
        </p:txBody>
      </p:sp>
      <p:pic>
        <p:nvPicPr>
          <p:cNvPr id="7" name="Picture 6" descr="C:\Users\dmoore\Desktop\pattern for graph.PNG"/>
          <p:cNvPicPr>
            <a:picLocks noChangeAspect="1" noChangeArrowheads="1"/>
          </p:cNvPicPr>
          <p:nvPr/>
        </p:nvPicPr>
        <p:blipFill>
          <a:blip r:embed="rId1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pic>
        <p:nvPicPr>
          <p:cNvPr id="8" name="Picture 2" descr="\\home\California Volunteers\_CSC\External Affairs Department\Communications Unit\Logos\AMC\AmeriCorpsCALIFORNIA.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ome\California Volunteers\_CSC\External Affairs Department\Communications Unit\Logos\Without Office of the Governor\CV_Horizontal_Color.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dmoore\Desktop\Cncs-logo_1.jp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471309" y="5794368"/>
            <a:ext cx="1367891" cy="606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3698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hyperlink" Target="http://civicreflection.org/impact/outcomes" TargetMode="External"/><Relationship Id="rId4" Type="http://schemas.openxmlformats.org/officeDocument/2006/relationships/image" Target="../media/image4.jpeg"/><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civicreflection.org/resources/plan-a-discussion"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8" Type="http://schemas.openxmlformats.org/officeDocument/2006/relationships/hyperlink" Target="http://www.movingbeyondicebreakers.org/includes/activity.php?video=concentricCircles" TargetMode="External"/><Relationship Id="rId3" Type="http://schemas.openxmlformats.org/officeDocument/2006/relationships/image" Target="../media/image1.png"/><Relationship Id="rId7" Type="http://schemas.openxmlformats.org/officeDocument/2006/relationships/hyperlink" Target="http://www.teamworkandleadership.com/2009/06/team-building-exercise-call-me-by-name-and-throw-me-the-ball.html"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hyperlink" Target="http://leanconstruction.org/media/learning_laboratory/Plus_Delta/Plus-Delta.pdf" TargetMode="External"/><Relationship Id="rId4" Type="http://schemas.openxmlformats.org/officeDocument/2006/relationships/image" Target="../media/image4.jpeg"/><Relationship Id="rId9" Type="http://schemas.openxmlformats.org/officeDocument/2006/relationships/hyperlink" Target="https://www.icebreakers.ws/medium-group/personal-trivia-baseball.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8" Type="http://schemas.openxmlformats.org/officeDocument/2006/relationships/hyperlink" Target="https://drive.google.com/open?id=1W21l-M7bgdsLLH2iM9DlJ5hquUF5SSDF" TargetMode="External"/><Relationship Id="rId13" Type="http://schemas.openxmlformats.org/officeDocument/2006/relationships/hyperlink" Target="https://drive.google.com/open?id=1r6zFeSfKUPI2JG0Q_QGZf1DeXmRKnIkn" TargetMode="External"/><Relationship Id="rId3" Type="http://schemas.openxmlformats.org/officeDocument/2006/relationships/image" Target="../media/image1.png"/><Relationship Id="rId7" Type="http://schemas.openxmlformats.org/officeDocument/2006/relationships/hyperlink" Target="https://drive.google.com/open?id=1_2Nwm1Cv3UQjyujLu6s2A20Y3HXJ9GhJ" TargetMode="External"/><Relationship Id="rId12" Type="http://schemas.openxmlformats.org/officeDocument/2006/relationships/hyperlink" Target="https://drive.google.com/open?id=10AUK82MJebbdGDdTZ5PLwhvjAqN2DZWT"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hyperlink" Target="https://drive.google.com/open?id=1Mbow6mMTHaeJZDIdACKX-5GPSFI0Q68E" TargetMode="External"/><Relationship Id="rId5" Type="http://schemas.openxmlformats.org/officeDocument/2006/relationships/image" Target="../media/image2.png"/><Relationship Id="rId15" Type="http://schemas.openxmlformats.org/officeDocument/2006/relationships/hyperlink" Target="https://drive.google.com/open?id=1Wim2cgW8IYNfMUHjzlcP1eXIo8fSiBzU" TargetMode="External"/><Relationship Id="rId10" Type="http://schemas.openxmlformats.org/officeDocument/2006/relationships/hyperlink" Target="https://drive.google.com/open?id=1JRWygYLA38AKZebGP4asGuQsPxO2OhHo" TargetMode="External"/><Relationship Id="rId4" Type="http://schemas.openxmlformats.org/officeDocument/2006/relationships/image" Target="../media/image4.jpeg"/><Relationship Id="rId9" Type="http://schemas.openxmlformats.org/officeDocument/2006/relationships/hyperlink" Target="https://drive.google.com/open?id=1Juz27Lhk0hmfwVB44acGVOa5LOTZTY4S" TargetMode="External"/><Relationship Id="rId14" Type="http://schemas.openxmlformats.org/officeDocument/2006/relationships/hyperlink" Target="https://drive.google.com/open?id=1iGCQFgQI6qOYQcw7ZTdABGR6M-Upx2Ol"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8266566" cy="369332"/>
          </a:xfrm>
          <a:prstGeom prst="rect">
            <a:avLst/>
          </a:prstGeom>
          <a:noFill/>
        </p:spPr>
        <p:txBody>
          <a:bodyPr wrap="square" rtlCol="0">
            <a:spAutoFit/>
          </a:bodyPr>
          <a:lstStyle/>
          <a:p>
            <a:r>
              <a:rPr lang="en-US" dirty="0">
                <a:solidFill>
                  <a:schemeClr val="bg1">
                    <a:lumMod val="95000"/>
                  </a:schemeClr>
                </a:solidFill>
              </a:rPr>
              <a:t>AmeriCorps Advantage: CaliforniaVolunteers Grantee Training Conference, July 2017</a:t>
            </a:r>
          </a:p>
        </p:txBody>
      </p:sp>
      <p:pic>
        <p:nvPicPr>
          <p:cNvPr id="7"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8" name="Picture 7"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4" name="Title 3"/>
          <p:cNvSpPr txBox="1">
            <a:spLocks noGrp="1"/>
          </p:cNvSpPr>
          <p:nvPr>
            <p:ph type="ctrTitle"/>
          </p:nvPr>
        </p:nvSpPr>
        <p:spPr>
          <a:xfrm>
            <a:off x="152400" y="1864310"/>
            <a:ext cx="8597888" cy="2123658"/>
          </a:xfrm>
          <a:prstGeom prst="rect">
            <a:avLst/>
          </a:prstGeom>
          <a:noFill/>
        </p:spPr>
        <p:txBody>
          <a:bodyPr wrap="square" rtlCol="0">
            <a:spAutoFit/>
          </a:bodyPr>
          <a:lstStyle/>
          <a:p>
            <a:r>
              <a:rPr lang="en-US" sz="6600" dirty="0">
                <a:solidFill>
                  <a:srgbClr val="0066CC"/>
                </a:solidFill>
                <a:latin typeface="+mn-lt"/>
                <a:ea typeface="Open Sans Condensed" panose="020B0806030504020204" pitchFamily="34" charset="0"/>
                <a:cs typeface="Arial" panose="020B0604020202020204" pitchFamily="34" charset="0"/>
              </a:rPr>
              <a:t>Welcome AmeriCorps Programs and Staff!</a:t>
            </a:r>
          </a:p>
        </p:txBody>
      </p:sp>
      <p:pic>
        <p:nvPicPr>
          <p:cNvPr id="18"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610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Civic Reflection Case Studies</a:t>
            </a:r>
          </a:p>
        </p:txBody>
      </p:sp>
      <p:sp>
        <p:nvSpPr>
          <p:cNvPr id="10" name="TextBox 9"/>
          <p:cNvSpPr txBox="1"/>
          <p:nvPr/>
        </p:nvSpPr>
        <p:spPr>
          <a:xfrm>
            <a:off x="477825" y="2192998"/>
            <a:ext cx="8151825" cy="3785652"/>
          </a:xfrm>
          <a:prstGeom prst="rect">
            <a:avLst/>
          </a:prstGeom>
          <a:noFill/>
        </p:spPr>
        <p:txBody>
          <a:bodyPr wrap="square" rtlCol="0">
            <a:spAutoFit/>
          </a:bodyPr>
          <a:lstStyle/>
          <a:p>
            <a:r>
              <a:rPr lang="en-US" sz="1600" dirty="0">
                <a:solidFill>
                  <a:schemeClr val="tx2"/>
                </a:solidFill>
                <a:latin typeface="Tw Cen MT" panose="020B0602020104020603" pitchFamily="34" charset="0"/>
              </a:rPr>
              <a:t>Rhode Island: Justice Talks</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Annual series with 6 – 8 sessions meeting once per week</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All full-time and some part-time AmeriCorps members in RI participate</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Facilitators are supervisors, community partners, and 2</a:t>
            </a:r>
            <a:r>
              <a:rPr lang="en-US" sz="1600" baseline="30000" dirty="0">
                <a:solidFill>
                  <a:schemeClr val="tx2"/>
                </a:solidFill>
                <a:latin typeface="Tw Cen MT" panose="020B0602020104020603" pitchFamily="34" charset="0"/>
              </a:rPr>
              <a:t>nd</a:t>
            </a:r>
            <a:r>
              <a:rPr lang="en-US" sz="1600" dirty="0">
                <a:solidFill>
                  <a:schemeClr val="tx2"/>
                </a:solidFill>
                <a:latin typeface="Tw Cen MT" panose="020B0602020104020603" pitchFamily="34" charset="0"/>
              </a:rPr>
              <a:t> year AmeriCorps members</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Members are split into reflection groups – in most cases different from their cohort</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Wide range of service experiences</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Two readings per conversation, participants encouraged to add their own materials</a:t>
            </a:r>
          </a:p>
          <a:p>
            <a:pPr marL="285750" indent="-285750">
              <a:buFont typeface="Arial" panose="020B0604020202020204" pitchFamily="34" charset="0"/>
              <a:buChar char="•"/>
            </a:pPr>
            <a:endParaRPr lang="en-US" sz="1600" dirty="0">
              <a:solidFill>
                <a:schemeClr val="tx2"/>
              </a:solidFill>
              <a:latin typeface="Tw Cen MT" panose="020B0602020104020603" pitchFamily="34" charset="0"/>
            </a:endParaRPr>
          </a:p>
          <a:p>
            <a:r>
              <a:rPr lang="en-US" sz="1600" dirty="0">
                <a:solidFill>
                  <a:schemeClr val="tx2"/>
                </a:solidFill>
                <a:latin typeface="Tw Cen MT" panose="020B0602020104020603" pitchFamily="34" charset="0"/>
              </a:rPr>
              <a:t>Super Stars Literacy</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Similar timeline</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Only SSL AmeriCorps members participate</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Facilitators include AmeriCorps manager and 2</a:t>
            </a:r>
            <a:r>
              <a:rPr lang="en-US" sz="1600" baseline="30000" dirty="0">
                <a:solidFill>
                  <a:schemeClr val="tx2"/>
                </a:solidFill>
                <a:latin typeface="Tw Cen MT" panose="020B0602020104020603" pitchFamily="34" charset="0"/>
              </a:rPr>
              <a:t>nd</a:t>
            </a:r>
            <a:r>
              <a:rPr lang="en-US" sz="1600" dirty="0">
                <a:solidFill>
                  <a:schemeClr val="tx2"/>
                </a:solidFill>
                <a:latin typeface="Tw Cen MT" panose="020B0602020104020603" pitchFamily="34" charset="0"/>
              </a:rPr>
              <a:t> year members</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Members are split into reflection groups – all from the same cohort</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Similar service experiences</a:t>
            </a:r>
          </a:p>
          <a:p>
            <a:pPr marL="285750" indent="-285750">
              <a:buFont typeface="Arial" panose="020B0604020202020204" pitchFamily="34" charset="0"/>
              <a:buChar char="•"/>
            </a:pPr>
            <a:r>
              <a:rPr lang="en-US" sz="1600" dirty="0">
                <a:solidFill>
                  <a:schemeClr val="tx2"/>
                </a:solidFill>
                <a:latin typeface="Tw Cen MT" panose="020B0602020104020603" pitchFamily="34" charset="0"/>
              </a:rPr>
              <a:t>Two readings per conversation plus additional multi-media materials and activities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618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Civic Reflection Case Studies</a:t>
            </a:r>
          </a:p>
        </p:txBody>
      </p:sp>
      <p:sp>
        <p:nvSpPr>
          <p:cNvPr id="10" name="TextBox 9"/>
          <p:cNvSpPr txBox="1"/>
          <p:nvPr/>
        </p:nvSpPr>
        <p:spPr>
          <a:xfrm>
            <a:off x="477825" y="2192998"/>
            <a:ext cx="8151825" cy="2554545"/>
          </a:xfrm>
          <a:prstGeom prst="rect">
            <a:avLst/>
          </a:prstGeom>
          <a:noFill/>
        </p:spPr>
        <p:txBody>
          <a:bodyPr wrap="square" rtlCol="0">
            <a:spAutoFit/>
          </a:bodyPr>
          <a:lstStyle/>
          <a:p>
            <a:r>
              <a:rPr lang="en-US" sz="2000" dirty="0">
                <a:solidFill>
                  <a:schemeClr val="tx2"/>
                </a:solidFill>
                <a:latin typeface="Tw Cen MT" panose="020B0602020104020603" pitchFamily="34" charset="0"/>
              </a:rPr>
              <a:t>“Typical” Agenda</a:t>
            </a:r>
          </a:p>
          <a:p>
            <a:endParaRPr lang="en-US" sz="2000" dirty="0">
              <a:solidFill>
                <a:schemeClr val="tx2"/>
              </a:solidFill>
              <a:latin typeface="Tw Cen MT" panose="020B0602020104020603" pitchFamily="34" charset="0"/>
            </a:endParaRPr>
          </a:p>
          <a:p>
            <a:pPr>
              <a:spcAft>
                <a:spcPts val="600"/>
              </a:spcAft>
            </a:pPr>
            <a:r>
              <a:rPr lang="en-US" sz="2000" dirty="0">
                <a:solidFill>
                  <a:schemeClr val="tx2"/>
                </a:solidFill>
                <a:latin typeface="Tw Cen MT" panose="020B0602020104020603" pitchFamily="34" charset="0"/>
              </a:rPr>
              <a:t>10 Min	Welcome, Introduction to Topic</a:t>
            </a:r>
          </a:p>
          <a:p>
            <a:pPr>
              <a:spcAft>
                <a:spcPts val="600"/>
              </a:spcAft>
            </a:pPr>
            <a:r>
              <a:rPr lang="en-US" sz="2000" dirty="0">
                <a:solidFill>
                  <a:schemeClr val="tx2"/>
                </a:solidFill>
                <a:latin typeface="Tw Cen MT" panose="020B0602020104020603" pitchFamily="34" charset="0"/>
              </a:rPr>
              <a:t>45 Min	Small Group Discussions, reading #1</a:t>
            </a:r>
          </a:p>
          <a:p>
            <a:pPr>
              <a:spcAft>
                <a:spcPts val="600"/>
              </a:spcAft>
            </a:pPr>
            <a:r>
              <a:rPr lang="en-US" sz="2000" dirty="0">
                <a:solidFill>
                  <a:schemeClr val="tx2"/>
                </a:solidFill>
                <a:latin typeface="Tw Cen MT" panose="020B0602020104020603" pitchFamily="34" charset="0"/>
              </a:rPr>
              <a:t>15 Min	Break</a:t>
            </a:r>
          </a:p>
          <a:p>
            <a:pPr>
              <a:spcAft>
                <a:spcPts val="600"/>
              </a:spcAft>
            </a:pPr>
            <a:r>
              <a:rPr lang="en-US" sz="2000" dirty="0">
                <a:solidFill>
                  <a:schemeClr val="tx2"/>
                </a:solidFill>
                <a:latin typeface="Tw Cen MT" panose="020B0602020104020603" pitchFamily="34" charset="0"/>
              </a:rPr>
              <a:t>45 Min	Small Group Discussions, reading #2</a:t>
            </a:r>
          </a:p>
          <a:p>
            <a:pPr>
              <a:spcAft>
                <a:spcPts val="600"/>
              </a:spcAft>
            </a:pPr>
            <a:r>
              <a:rPr lang="en-US" sz="2000" dirty="0">
                <a:solidFill>
                  <a:schemeClr val="tx2"/>
                </a:solidFill>
                <a:latin typeface="Tw Cen MT" panose="020B0602020104020603" pitchFamily="34" charset="0"/>
              </a:rPr>
              <a:t>10 Min	Wrap up and closing</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271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Components of Civic Reflection</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4" name="Triangle 3"/>
          <p:cNvSpPr/>
          <p:nvPr/>
        </p:nvSpPr>
        <p:spPr>
          <a:xfrm>
            <a:off x="2823356" y="2523778"/>
            <a:ext cx="3581400" cy="3124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90056" y="2293832"/>
            <a:ext cx="3048000" cy="369332"/>
          </a:xfrm>
          <a:prstGeom prst="rect">
            <a:avLst/>
          </a:prstGeom>
          <a:noFill/>
        </p:spPr>
        <p:txBody>
          <a:bodyPr wrap="square" rtlCol="0">
            <a:spAutoFit/>
          </a:bodyPr>
          <a:lstStyle/>
          <a:p>
            <a:pPr algn="ctr"/>
            <a:r>
              <a:rPr lang="en-US" b="1" dirty="0"/>
              <a:t>Civic Life / Service Experience</a:t>
            </a:r>
          </a:p>
        </p:txBody>
      </p:sp>
      <p:sp>
        <p:nvSpPr>
          <p:cNvPr id="12" name="TextBox 11"/>
          <p:cNvSpPr txBox="1"/>
          <p:nvPr/>
        </p:nvSpPr>
        <p:spPr>
          <a:xfrm>
            <a:off x="593198" y="5337183"/>
            <a:ext cx="3048000" cy="369332"/>
          </a:xfrm>
          <a:prstGeom prst="rect">
            <a:avLst/>
          </a:prstGeom>
          <a:noFill/>
        </p:spPr>
        <p:txBody>
          <a:bodyPr wrap="square" rtlCol="0">
            <a:spAutoFit/>
          </a:bodyPr>
          <a:lstStyle/>
          <a:p>
            <a:pPr algn="ctr"/>
            <a:r>
              <a:rPr lang="en-US" b="1" dirty="0"/>
              <a:t>Participants</a:t>
            </a:r>
          </a:p>
        </p:txBody>
      </p:sp>
      <p:sp>
        <p:nvSpPr>
          <p:cNvPr id="15" name="TextBox 14"/>
          <p:cNvSpPr txBox="1"/>
          <p:nvPr/>
        </p:nvSpPr>
        <p:spPr>
          <a:xfrm>
            <a:off x="5612314" y="5369206"/>
            <a:ext cx="3048000" cy="369332"/>
          </a:xfrm>
          <a:prstGeom prst="rect">
            <a:avLst/>
          </a:prstGeom>
          <a:noFill/>
        </p:spPr>
        <p:txBody>
          <a:bodyPr wrap="square" rtlCol="0">
            <a:spAutoFit/>
          </a:bodyPr>
          <a:lstStyle/>
          <a:p>
            <a:pPr algn="ctr"/>
            <a:r>
              <a:rPr lang="en-US" b="1" dirty="0"/>
              <a:t>Materials</a:t>
            </a:r>
          </a:p>
        </p:txBody>
      </p:sp>
      <p:sp>
        <p:nvSpPr>
          <p:cNvPr id="16" name="TextBox 15"/>
          <p:cNvSpPr txBox="1"/>
          <p:nvPr/>
        </p:nvSpPr>
        <p:spPr>
          <a:xfrm rot="3661578">
            <a:off x="4323701" y="3761826"/>
            <a:ext cx="3048000" cy="369332"/>
          </a:xfrm>
          <a:prstGeom prst="rect">
            <a:avLst/>
          </a:prstGeom>
          <a:noFill/>
        </p:spPr>
        <p:txBody>
          <a:bodyPr wrap="square" rtlCol="0">
            <a:spAutoFit/>
          </a:bodyPr>
          <a:lstStyle/>
          <a:p>
            <a:pPr algn="ctr"/>
            <a:r>
              <a:rPr lang="en-US" dirty="0"/>
              <a:t>Lecture / Presentation</a:t>
            </a:r>
          </a:p>
        </p:txBody>
      </p:sp>
      <p:sp>
        <p:nvSpPr>
          <p:cNvPr id="18" name="TextBox 17"/>
          <p:cNvSpPr txBox="1"/>
          <p:nvPr/>
        </p:nvSpPr>
        <p:spPr>
          <a:xfrm rot="18032683">
            <a:off x="1847953" y="3843194"/>
            <a:ext cx="3048000" cy="369332"/>
          </a:xfrm>
          <a:prstGeom prst="rect">
            <a:avLst/>
          </a:prstGeom>
          <a:noFill/>
        </p:spPr>
        <p:txBody>
          <a:bodyPr wrap="square" rtlCol="0">
            <a:spAutoFit/>
          </a:bodyPr>
          <a:lstStyle/>
          <a:p>
            <a:pPr algn="ctr"/>
            <a:r>
              <a:rPr lang="en-US" dirty="0"/>
              <a:t>Civic Discussion</a:t>
            </a:r>
          </a:p>
        </p:txBody>
      </p:sp>
      <p:sp>
        <p:nvSpPr>
          <p:cNvPr id="19" name="TextBox 18"/>
          <p:cNvSpPr txBox="1"/>
          <p:nvPr/>
        </p:nvSpPr>
        <p:spPr>
          <a:xfrm>
            <a:off x="3090056" y="5573605"/>
            <a:ext cx="3048000" cy="369332"/>
          </a:xfrm>
          <a:prstGeom prst="rect">
            <a:avLst/>
          </a:prstGeom>
          <a:noFill/>
        </p:spPr>
        <p:txBody>
          <a:bodyPr wrap="square" rtlCol="0">
            <a:spAutoFit/>
          </a:bodyPr>
          <a:lstStyle/>
          <a:p>
            <a:pPr algn="ctr"/>
            <a:r>
              <a:rPr lang="en-US" dirty="0"/>
              <a:t>Reading Group</a:t>
            </a:r>
          </a:p>
        </p:txBody>
      </p:sp>
    </p:spTree>
    <p:extLst>
      <p:ext uri="{BB962C8B-B14F-4D97-AF65-F5344CB8AC3E}">
        <p14:creationId xmlns:p14="http://schemas.microsoft.com/office/powerpoint/2010/main" val="1359930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Civic Reflection Impact</a:t>
            </a:r>
          </a:p>
        </p:txBody>
      </p:sp>
      <p:sp>
        <p:nvSpPr>
          <p:cNvPr id="10" name="TextBox 9"/>
          <p:cNvSpPr txBox="1"/>
          <p:nvPr/>
        </p:nvSpPr>
        <p:spPr>
          <a:xfrm>
            <a:off x="477825" y="2515901"/>
            <a:ext cx="8151825" cy="2693045"/>
          </a:xfrm>
          <a:prstGeom prst="rect">
            <a:avLst/>
          </a:prstGeom>
          <a:noFill/>
        </p:spPr>
        <p:txBody>
          <a:bodyPr wrap="square" rtlCol="0">
            <a:spAutoFit/>
          </a:bodyPr>
          <a:lstStyle/>
          <a:p>
            <a:r>
              <a:rPr lang="en-US" sz="1600" dirty="0">
                <a:solidFill>
                  <a:schemeClr val="tx2"/>
                </a:solidFill>
                <a:latin typeface="Tw Cen MT" panose="020B0602020104020603" pitchFamily="34" charset="0"/>
              </a:rPr>
              <a:t>Super Stars Literacy 2017 Civic Reflection Series survey results:</a:t>
            </a:r>
          </a:p>
          <a:p>
            <a:endParaRPr lang="en-US" sz="1600" dirty="0">
              <a:solidFill>
                <a:schemeClr val="tx2"/>
              </a:solidFill>
              <a:latin typeface="Tw Cen MT" panose="020B0602020104020603" pitchFamily="34" charset="0"/>
            </a:endParaRPr>
          </a:p>
          <a:p>
            <a:pPr marL="342900" indent="-342900">
              <a:spcAft>
                <a:spcPts val="600"/>
              </a:spcAft>
              <a:buFont typeface="Arial" panose="020B0604020202020204" pitchFamily="34" charset="0"/>
              <a:buChar char="•"/>
            </a:pPr>
            <a:r>
              <a:rPr lang="en-US" sz="1600" b="1" dirty="0">
                <a:solidFill>
                  <a:schemeClr val="tx2"/>
                </a:solidFill>
                <a:latin typeface="Tw Cen MT" panose="020B0602020104020603" pitchFamily="34" charset="0"/>
              </a:rPr>
              <a:t>93% </a:t>
            </a:r>
            <a:r>
              <a:rPr lang="en-US" sz="1600" dirty="0">
                <a:solidFill>
                  <a:schemeClr val="tx2"/>
                </a:solidFill>
                <a:latin typeface="Tw Cen MT" panose="020B0602020104020603" pitchFamily="34" charset="0"/>
              </a:rPr>
              <a:t>agreed it was a </a:t>
            </a:r>
            <a:r>
              <a:rPr lang="en-US" sz="1600" b="1" dirty="0">
                <a:solidFill>
                  <a:schemeClr val="tx2"/>
                </a:solidFill>
                <a:latin typeface="Tw Cen MT" panose="020B0602020104020603" pitchFamily="34" charset="0"/>
              </a:rPr>
              <a:t>valuable</a:t>
            </a:r>
            <a:r>
              <a:rPr lang="en-US" sz="1600" dirty="0">
                <a:solidFill>
                  <a:schemeClr val="tx2"/>
                </a:solidFill>
                <a:latin typeface="Tw Cen MT" panose="020B0602020104020603" pitchFamily="34" charset="0"/>
              </a:rPr>
              <a:t> use of their time</a:t>
            </a:r>
          </a:p>
          <a:p>
            <a:pPr marL="342900" indent="-342900">
              <a:spcAft>
                <a:spcPts val="600"/>
              </a:spcAft>
              <a:buFont typeface="Arial" panose="020B0604020202020204" pitchFamily="34" charset="0"/>
              <a:buChar char="•"/>
            </a:pPr>
            <a:r>
              <a:rPr lang="en-US" sz="1600" b="1" dirty="0">
                <a:solidFill>
                  <a:schemeClr val="tx2"/>
                </a:solidFill>
                <a:latin typeface="Tw Cen MT" panose="020B0602020104020603" pitchFamily="34" charset="0"/>
              </a:rPr>
              <a:t>86% </a:t>
            </a:r>
            <a:r>
              <a:rPr lang="en-US" sz="1600" dirty="0">
                <a:solidFill>
                  <a:schemeClr val="tx2"/>
                </a:solidFill>
                <a:latin typeface="Tw Cen MT" panose="020B0602020104020603" pitchFamily="34" charset="0"/>
              </a:rPr>
              <a:t>agreed it helped them feel more </a:t>
            </a:r>
            <a:r>
              <a:rPr lang="en-US" sz="1600" b="1" dirty="0">
                <a:solidFill>
                  <a:schemeClr val="tx2"/>
                </a:solidFill>
                <a:latin typeface="Tw Cen MT" panose="020B0602020104020603" pitchFamily="34" charset="0"/>
              </a:rPr>
              <a:t>connected</a:t>
            </a:r>
            <a:r>
              <a:rPr lang="en-US" sz="1600" dirty="0">
                <a:solidFill>
                  <a:schemeClr val="tx2"/>
                </a:solidFill>
                <a:latin typeface="Tw Cen MT" panose="020B0602020104020603" pitchFamily="34" charset="0"/>
              </a:rPr>
              <a:t> to their fellow AmeriCorps members</a:t>
            </a:r>
          </a:p>
          <a:p>
            <a:pPr marL="342900" indent="-342900">
              <a:spcAft>
                <a:spcPts val="600"/>
              </a:spcAft>
              <a:buFont typeface="Arial" panose="020B0604020202020204" pitchFamily="34" charset="0"/>
              <a:buChar char="•"/>
            </a:pPr>
            <a:r>
              <a:rPr lang="en-US" sz="1600" b="1" dirty="0">
                <a:solidFill>
                  <a:schemeClr val="tx2"/>
                </a:solidFill>
                <a:latin typeface="Tw Cen MT" panose="020B0602020104020603" pitchFamily="34" charset="0"/>
              </a:rPr>
              <a:t>84% </a:t>
            </a:r>
            <a:r>
              <a:rPr lang="en-US" sz="1600" dirty="0">
                <a:solidFill>
                  <a:schemeClr val="tx2"/>
                </a:solidFill>
                <a:latin typeface="Tw Cen MT" panose="020B0602020104020603" pitchFamily="34" charset="0"/>
              </a:rPr>
              <a:t>agreed the series helped them </a:t>
            </a:r>
            <a:r>
              <a:rPr lang="en-US" sz="1600" b="1" dirty="0">
                <a:solidFill>
                  <a:schemeClr val="tx2"/>
                </a:solidFill>
                <a:latin typeface="Tw Cen MT" panose="020B0602020104020603" pitchFamily="34" charset="0"/>
              </a:rPr>
              <a:t>think about their service </a:t>
            </a:r>
            <a:r>
              <a:rPr lang="en-US" sz="1600" dirty="0">
                <a:solidFill>
                  <a:schemeClr val="tx2"/>
                </a:solidFill>
                <a:latin typeface="Tw Cen MT" panose="020B0602020104020603" pitchFamily="34" charset="0"/>
              </a:rPr>
              <a:t>in a new way</a:t>
            </a:r>
          </a:p>
          <a:p>
            <a:pPr marL="342900" indent="-342900">
              <a:spcAft>
                <a:spcPts val="600"/>
              </a:spcAft>
              <a:buFont typeface="Arial" panose="020B0604020202020204" pitchFamily="34" charset="0"/>
              <a:buChar char="•"/>
            </a:pPr>
            <a:r>
              <a:rPr lang="en-US" sz="1600" b="1" dirty="0">
                <a:solidFill>
                  <a:schemeClr val="tx2"/>
                </a:solidFill>
                <a:latin typeface="Tw Cen MT" panose="020B0602020104020603" pitchFamily="34" charset="0"/>
              </a:rPr>
              <a:t>83% </a:t>
            </a:r>
            <a:r>
              <a:rPr lang="en-US" sz="1600" dirty="0">
                <a:solidFill>
                  <a:schemeClr val="tx2"/>
                </a:solidFill>
                <a:latin typeface="Tw Cen MT" panose="020B0602020104020603" pitchFamily="34" charset="0"/>
              </a:rPr>
              <a:t>agreed the series helped </a:t>
            </a:r>
            <a:r>
              <a:rPr lang="en-US" sz="1600" b="1" dirty="0">
                <a:solidFill>
                  <a:schemeClr val="tx2"/>
                </a:solidFill>
                <a:latin typeface="Tw Cen MT" panose="020B0602020104020603" pitchFamily="34" charset="0"/>
              </a:rPr>
              <a:t>renew their focus and commitment</a:t>
            </a:r>
            <a:r>
              <a:rPr lang="en-US" sz="1600" dirty="0">
                <a:solidFill>
                  <a:schemeClr val="tx2"/>
                </a:solidFill>
                <a:latin typeface="Tw Cen MT" panose="020B0602020104020603" pitchFamily="34" charset="0"/>
              </a:rPr>
              <a:t> to service</a:t>
            </a:r>
          </a:p>
          <a:p>
            <a:pPr marL="342900" indent="-342900">
              <a:spcAft>
                <a:spcPts val="600"/>
              </a:spcAft>
              <a:buFont typeface="Arial" panose="020B0604020202020204" pitchFamily="34" charset="0"/>
              <a:buChar char="•"/>
            </a:pPr>
            <a:endParaRPr lang="en-US" sz="1600" dirty="0">
              <a:solidFill>
                <a:schemeClr val="tx2"/>
              </a:solidFill>
              <a:latin typeface="Tw Cen MT" panose="020B0602020104020603" pitchFamily="34" charset="0"/>
            </a:endParaRPr>
          </a:p>
          <a:p>
            <a:pPr>
              <a:spcAft>
                <a:spcPts val="600"/>
              </a:spcAft>
            </a:pPr>
            <a:r>
              <a:rPr lang="en-US" sz="1600" dirty="0">
                <a:solidFill>
                  <a:schemeClr val="tx2"/>
                </a:solidFill>
                <a:latin typeface="Tw Cen MT" panose="020B0602020104020603" pitchFamily="34" charset="0"/>
              </a:rPr>
              <a:t>In the years SSL has offered the Civic Reflection Series, member retention has been (on average) 14% higher than in years without the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4855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Civic Reflection Impact</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8499735-C99B-4676-A219-EFE6AF6DC35B}"/>
              </a:ext>
            </a:extLst>
          </p:cNvPr>
          <p:cNvSpPr/>
          <p:nvPr/>
        </p:nvSpPr>
        <p:spPr>
          <a:xfrm>
            <a:off x="1609312" y="2169730"/>
            <a:ext cx="6009488" cy="122123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US" sz="1600" dirty="0">
                <a:solidFill>
                  <a:schemeClr val="tx1"/>
                </a:solidFill>
              </a:rPr>
              <a:t>I think CR is incredibly valuable. It's so easy to get sucked into the day-to-day routine of our service and it's very helpful/important to have the opportunity to discuss our service in a broader context. The readings really helped ground the conversations and help us think more deeply about the broader context of our service. Keep doing it!</a:t>
            </a:r>
          </a:p>
        </p:txBody>
      </p:sp>
      <p:sp>
        <p:nvSpPr>
          <p:cNvPr id="16" name="Rectangle 15">
            <a:extLst>
              <a:ext uri="{FF2B5EF4-FFF2-40B4-BE49-F238E27FC236}">
                <a16:creationId xmlns:a16="http://schemas.microsoft.com/office/drawing/2014/main" id="{85E61AA5-0658-4165-A927-ED3450239FEA}"/>
              </a:ext>
            </a:extLst>
          </p:cNvPr>
          <p:cNvSpPr/>
          <p:nvPr/>
        </p:nvSpPr>
        <p:spPr>
          <a:xfrm>
            <a:off x="1609312" y="3958221"/>
            <a:ext cx="5944800" cy="122123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n-US" sz="1600" dirty="0">
                <a:solidFill>
                  <a:schemeClr val="tx1"/>
                </a:solidFill>
              </a:rPr>
              <a:t>I enjoyed this series as a space to get refocused about why I’m here. I enjoyed getting to know my other AmeriCorps members and the facilitation of a healthy discussion. Some of the readings really got me thinking and that intellectual stimulation is important to me, particularly in this work that can be mundane in its daily repetition</a:t>
            </a:r>
          </a:p>
        </p:txBody>
      </p:sp>
      <p:pic>
        <p:nvPicPr>
          <p:cNvPr id="18" name="Graphic 17">
            <a:extLst>
              <a:ext uri="{FF2B5EF4-FFF2-40B4-BE49-F238E27FC236}">
                <a16:creationId xmlns:a16="http://schemas.microsoft.com/office/drawing/2014/main" id="{23826F4E-76E8-4808-8360-E575AED704F8}"/>
              </a:ext>
            </a:extLst>
          </p:cNvPr>
          <p:cNvPicPr>
            <a:picLocks noChangeAspect="1"/>
          </p:cNvPicPr>
          <p:nvPr/>
        </p:nvPicPr>
        <p:blipFill rotWithShape="1">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l="53333"/>
          <a:stretch/>
        </p:blipFill>
        <p:spPr>
          <a:xfrm rot="10800000" flipH="1">
            <a:off x="7626260" y="3160635"/>
            <a:ext cx="440557" cy="327330"/>
          </a:xfrm>
          <a:prstGeom prst="rect">
            <a:avLst/>
          </a:prstGeom>
        </p:spPr>
      </p:pic>
      <p:pic>
        <p:nvPicPr>
          <p:cNvPr id="21" name="Graphic 20">
            <a:extLst>
              <a:ext uri="{FF2B5EF4-FFF2-40B4-BE49-F238E27FC236}">
                <a16:creationId xmlns:a16="http://schemas.microsoft.com/office/drawing/2014/main" id="{ADA1CA89-E3F3-4714-B27D-4E2C1B4F02A5}"/>
              </a:ext>
            </a:extLst>
          </p:cNvPr>
          <p:cNvPicPr>
            <a:picLocks noChangeAspect="1"/>
          </p:cNvPicPr>
          <p:nvPr/>
        </p:nvPicPr>
        <p:blipFill rotWithShape="1">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r="53333"/>
          <a:stretch/>
        </p:blipFill>
        <p:spPr>
          <a:xfrm>
            <a:off x="1135743" y="2034513"/>
            <a:ext cx="440557" cy="323166"/>
          </a:xfrm>
          <a:prstGeom prst="rect">
            <a:avLst/>
          </a:prstGeom>
        </p:spPr>
      </p:pic>
      <p:pic>
        <p:nvPicPr>
          <p:cNvPr id="22" name="Graphic 21">
            <a:extLst>
              <a:ext uri="{FF2B5EF4-FFF2-40B4-BE49-F238E27FC236}">
                <a16:creationId xmlns:a16="http://schemas.microsoft.com/office/drawing/2014/main" id="{E956D5F4-5E86-4D26-8140-8DD0C130C38F}"/>
              </a:ext>
            </a:extLst>
          </p:cNvPr>
          <p:cNvPicPr>
            <a:picLocks noChangeAspect="1"/>
          </p:cNvPicPr>
          <p:nvPr/>
        </p:nvPicPr>
        <p:blipFill rotWithShape="1">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l="53333"/>
          <a:stretch/>
        </p:blipFill>
        <p:spPr>
          <a:xfrm rot="10800000" flipH="1">
            <a:off x="7585293" y="5015786"/>
            <a:ext cx="440557" cy="327330"/>
          </a:xfrm>
          <a:prstGeom prst="rect">
            <a:avLst/>
          </a:prstGeom>
        </p:spPr>
      </p:pic>
      <p:pic>
        <p:nvPicPr>
          <p:cNvPr id="23" name="Graphic 22">
            <a:extLst>
              <a:ext uri="{FF2B5EF4-FFF2-40B4-BE49-F238E27FC236}">
                <a16:creationId xmlns:a16="http://schemas.microsoft.com/office/drawing/2014/main" id="{95EA16E6-3988-44A9-8880-CFA5C161B69B}"/>
              </a:ext>
            </a:extLst>
          </p:cNvPr>
          <p:cNvPicPr>
            <a:picLocks noChangeAspect="1"/>
          </p:cNvPicPr>
          <p:nvPr/>
        </p:nvPicPr>
        <p:blipFill rotWithShape="1">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r="53333"/>
          <a:stretch/>
        </p:blipFill>
        <p:spPr>
          <a:xfrm>
            <a:off x="1168755" y="3801766"/>
            <a:ext cx="440557" cy="323166"/>
          </a:xfrm>
          <a:prstGeom prst="rect">
            <a:avLst/>
          </a:prstGeom>
        </p:spPr>
      </p:pic>
      <p:sp>
        <p:nvSpPr>
          <p:cNvPr id="15" name="TextBox 14">
            <a:extLst>
              <a:ext uri="{FF2B5EF4-FFF2-40B4-BE49-F238E27FC236}">
                <a16:creationId xmlns:a16="http://schemas.microsoft.com/office/drawing/2014/main" id="{64D12E0D-2B55-4802-ACC7-27EA97381FAC}"/>
              </a:ext>
            </a:extLst>
          </p:cNvPr>
          <p:cNvSpPr txBox="1"/>
          <p:nvPr/>
        </p:nvSpPr>
        <p:spPr>
          <a:xfrm>
            <a:off x="1172766" y="5374999"/>
            <a:ext cx="8151825" cy="338554"/>
          </a:xfrm>
          <a:prstGeom prst="rect">
            <a:avLst/>
          </a:prstGeom>
          <a:noFill/>
        </p:spPr>
        <p:txBody>
          <a:bodyPr wrap="square" rtlCol="0">
            <a:spAutoFit/>
          </a:bodyPr>
          <a:lstStyle/>
          <a:p>
            <a:pPr>
              <a:spcAft>
                <a:spcPts val="600"/>
              </a:spcAft>
            </a:pPr>
            <a:r>
              <a:rPr lang="en-US" sz="1600" dirty="0">
                <a:solidFill>
                  <a:schemeClr val="tx2"/>
                </a:solidFill>
                <a:latin typeface="Tw Cen MT" panose="020B0602020104020603" pitchFamily="34" charset="0"/>
              </a:rPr>
              <a:t>For more case studies and outcomes see </a:t>
            </a:r>
            <a:r>
              <a:rPr lang="en-US" sz="1600" dirty="0">
                <a:solidFill>
                  <a:schemeClr val="tx2"/>
                </a:solidFill>
                <a:latin typeface="Tw Cen MT" panose="020B0602020104020603" pitchFamily="34" charset="0"/>
                <a:hlinkClick r:id="rId10"/>
              </a:rPr>
              <a:t>http://civicreflection.org/impact/outcomes</a:t>
            </a:r>
            <a:endParaRPr lang="en-US" sz="1600" dirty="0">
              <a:solidFill>
                <a:schemeClr val="tx2"/>
              </a:solidFill>
              <a:latin typeface="Tw Cen MT" panose="020B0602020104020603" pitchFamily="34" charset="0"/>
            </a:endParaRPr>
          </a:p>
        </p:txBody>
      </p:sp>
    </p:spTree>
    <p:extLst>
      <p:ext uri="{BB962C8B-B14F-4D97-AF65-F5344CB8AC3E}">
        <p14:creationId xmlns:p14="http://schemas.microsoft.com/office/powerpoint/2010/main" val="2354855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One: Identify your audience and intended impact.</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3200400"/>
            <a:ext cx="7996257" cy="2031325"/>
          </a:xfrm>
          <a:prstGeom prst="rect">
            <a:avLst/>
          </a:prstGeom>
          <a:noFill/>
        </p:spPr>
        <p:txBody>
          <a:bodyPr wrap="square" rtlCol="0">
            <a:spAutoFit/>
          </a:bodyPr>
          <a:lstStyle/>
          <a:p>
            <a:r>
              <a:rPr lang="en-US" dirty="0"/>
              <a:t>Civic Reflection takes time and effort, you will want to consider carefully why you want to implement this practice so you can explain it to others.</a:t>
            </a:r>
          </a:p>
          <a:p>
            <a:endParaRPr lang="en-US" dirty="0"/>
          </a:p>
          <a:p>
            <a:pPr marL="285750" indent="-285750">
              <a:buFont typeface="Arial" panose="020B0604020202020204" pitchFamily="34" charset="0"/>
              <a:buChar char="•"/>
            </a:pPr>
            <a:r>
              <a:rPr lang="en-US" dirty="0"/>
              <a:t>What do you hope will happen during these conversations?</a:t>
            </a:r>
          </a:p>
          <a:p>
            <a:pPr marL="285750" indent="-285750">
              <a:buFont typeface="Arial" panose="020B0604020202020204" pitchFamily="34" charset="0"/>
              <a:buChar char="•"/>
            </a:pPr>
            <a:r>
              <a:rPr lang="en-US" dirty="0"/>
              <a:t>What existing goals or outcomes will this activity support?</a:t>
            </a:r>
          </a:p>
          <a:p>
            <a:pPr marL="285750" indent="-285750">
              <a:buFont typeface="Arial" panose="020B0604020202020204" pitchFamily="34" charset="0"/>
              <a:buChar char="•"/>
            </a:pPr>
            <a:r>
              <a:rPr lang="en-US" dirty="0"/>
              <a:t>What will this group be able to discuss that they might not otherwise have been able to explore?</a:t>
            </a:r>
          </a:p>
        </p:txBody>
      </p:sp>
    </p:spTree>
    <p:extLst>
      <p:ext uri="{BB962C8B-B14F-4D97-AF65-F5344CB8AC3E}">
        <p14:creationId xmlns:p14="http://schemas.microsoft.com/office/powerpoint/2010/main" val="1865659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One: Identify your audience and intended impact.</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3200400"/>
            <a:ext cx="7996257" cy="1754326"/>
          </a:xfrm>
          <a:prstGeom prst="rect">
            <a:avLst/>
          </a:prstGeom>
          <a:noFill/>
        </p:spPr>
        <p:txBody>
          <a:bodyPr wrap="square" rtlCol="0">
            <a:spAutoFit/>
          </a:bodyPr>
          <a:lstStyle/>
          <a:p>
            <a:r>
              <a:rPr lang="en-US" dirty="0"/>
              <a:t>Example: </a:t>
            </a:r>
          </a:p>
          <a:p>
            <a:endParaRPr lang="en-US" dirty="0"/>
          </a:p>
          <a:p>
            <a:r>
              <a:rPr lang="en-US" dirty="0"/>
              <a:t>Super Stars Literacy had relatively low member retention rates and members were dissatisfied with the current training program because it did not allow them much opportunity to talk to and learn from each other. SSL hoped by implementing this series we would have increase retention, re-enrollment, and member satisfaction.</a:t>
            </a:r>
          </a:p>
        </p:txBody>
      </p:sp>
    </p:spTree>
    <p:extLst>
      <p:ext uri="{BB962C8B-B14F-4D97-AF65-F5344CB8AC3E}">
        <p14:creationId xmlns:p14="http://schemas.microsoft.com/office/powerpoint/2010/main" val="1201568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Two: Start Small</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3164292"/>
            <a:ext cx="7996257" cy="369332"/>
          </a:xfrm>
          <a:prstGeom prst="rect">
            <a:avLst/>
          </a:prstGeom>
          <a:noFill/>
        </p:spPr>
        <p:txBody>
          <a:bodyPr wrap="square" rtlCol="0">
            <a:spAutoFit/>
          </a:bodyPr>
          <a:lstStyle/>
          <a:p>
            <a:r>
              <a:rPr lang="en-US" dirty="0"/>
              <a:t>Reflection takes </a:t>
            </a:r>
            <a:r>
              <a:rPr lang="en-US" b="1" dirty="0"/>
              <a:t>practice</a:t>
            </a:r>
            <a:r>
              <a:rPr lang="en-US" dirty="0"/>
              <a:t> for members, facilitators, </a:t>
            </a:r>
            <a:r>
              <a:rPr lang="en-US" b="1" u="sng" dirty="0"/>
              <a:t>and</a:t>
            </a:r>
            <a:r>
              <a:rPr lang="en-US" dirty="0"/>
              <a:t> program coordinators.</a:t>
            </a:r>
          </a:p>
        </p:txBody>
      </p:sp>
    </p:spTree>
    <p:extLst>
      <p:ext uri="{BB962C8B-B14F-4D97-AF65-F5344CB8AC3E}">
        <p14:creationId xmlns:p14="http://schemas.microsoft.com/office/powerpoint/2010/main" val="1677430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Two: Start Small</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3164292"/>
            <a:ext cx="7996257" cy="2585323"/>
          </a:xfrm>
          <a:prstGeom prst="rect">
            <a:avLst/>
          </a:prstGeom>
          <a:noFill/>
        </p:spPr>
        <p:txBody>
          <a:bodyPr wrap="square" rtlCol="0">
            <a:spAutoFit/>
          </a:bodyPr>
          <a:lstStyle/>
          <a:p>
            <a:r>
              <a:rPr lang="en-US" dirty="0"/>
              <a:t>MLK Day ON Service Project &amp; Reflection Agenda</a:t>
            </a:r>
          </a:p>
          <a:p>
            <a:endParaRPr lang="en-US" dirty="0"/>
          </a:p>
          <a:p>
            <a:r>
              <a:rPr lang="en-US" dirty="0"/>
              <a:t>8:45 AM		Check In</a:t>
            </a:r>
          </a:p>
          <a:p>
            <a:r>
              <a:rPr lang="en-US" dirty="0"/>
              <a:t>9:00 AM		Service Project with Urban </a:t>
            </a:r>
            <a:r>
              <a:rPr lang="en-US" dirty="0" err="1"/>
              <a:t>Releaf</a:t>
            </a:r>
            <a:endParaRPr lang="en-US" dirty="0"/>
          </a:p>
          <a:p>
            <a:r>
              <a:rPr lang="en-US" dirty="0"/>
              <a:t>12:00 PM		Lunch together</a:t>
            </a:r>
          </a:p>
          <a:p>
            <a:r>
              <a:rPr lang="en-US" dirty="0"/>
              <a:t>1:00 PM		Team Building Activity – Flying Chaos</a:t>
            </a:r>
          </a:p>
          <a:p>
            <a:r>
              <a:rPr lang="en-US" dirty="0"/>
              <a:t>1:30 PM		Make reflection journals</a:t>
            </a:r>
          </a:p>
          <a:p>
            <a:r>
              <a:rPr lang="en-US" dirty="0"/>
              <a:t>2:00 PM		Listen to MLK’s Drum Major Instinct &amp; Discuss</a:t>
            </a:r>
          </a:p>
          <a:p>
            <a:r>
              <a:rPr lang="en-US" dirty="0"/>
              <a:t>3:00 PM		Read Imagine Angels of Bread &amp; Discuss</a:t>
            </a:r>
          </a:p>
        </p:txBody>
      </p:sp>
    </p:spTree>
    <p:extLst>
      <p:ext uri="{BB962C8B-B14F-4D97-AF65-F5344CB8AC3E}">
        <p14:creationId xmlns:p14="http://schemas.microsoft.com/office/powerpoint/2010/main" val="952578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Three: Figure out the Logistics</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2865148"/>
            <a:ext cx="7996257" cy="3693319"/>
          </a:xfrm>
          <a:prstGeom prst="rect">
            <a:avLst/>
          </a:prstGeom>
          <a:noFill/>
        </p:spPr>
        <p:txBody>
          <a:bodyPr wrap="square" rtlCol="0">
            <a:spAutoFit/>
          </a:bodyPr>
          <a:lstStyle/>
          <a:p>
            <a:pPr marL="285750" indent="-285750">
              <a:buFont typeface="Arial" panose="020B0604020202020204" pitchFamily="34" charset="0"/>
              <a:buChar char="•"/>
            </a:pPr>
            <a:r>
              <a:rPr lang="en-US" dirty="0"/>
              <a:t>Space</a:t>
            </a:r>
          </a:p>
          <a:p>
            <a:pPr marL="742950" lvl="1" indent="-285750">
              <a:buFont typeface="Arial" panose="020B0604020202020204" pitchFamily="34" charset="0"/>
              <a:buChar char="•"/>
            </a:pPr>
            <a:r>
              <a:rPr lang="en-US" dirty="0"/>
              <a:t>Large enough for multiple groups to have separate conversations</a:t>
            </a:r>
          </a:p>
          <a:p>
            <a:pPr marL="742950" lvl="1" indent="-285750">
              <a:buFont typeface="Arial" panose="020B0604020202020204" pitchFamily="34" charset="0"/>
              <a:buChar char="•"/>
            </a:pPr>
            <a:r>
              <a:rPr lang="en-US" dirty="0"/>
              <a:t>Comfortable, easily accessible</a:t>
            </a:r>
          </a:p>
          <a:p>
            <a:pPr marL="742950" lvl="1" indent="-285750">
              <a:buFont typeface="Arial" panose="020B0604020202020204" pitchFamily="34" charset="0"/>
              <a:buChar char="•"/>
            </a:pPr>
            <a:r>
              <a:rPr lang="en-US" dirty="0"/>
              <a:t>Consider how will you change the room or space (if you use it frequently) to signify this is a different “type” of training</a:t>
            </a:r>
          </a:p>
          <a:p>
            <a:pPr marL="285750" indent="-285750">
              <a:buFont typeface="Arial" panose="020B0604020202020204" pitchFamily="34" charset="0"/>
              <a:buChar char="•"/>
            </a:pPr>
            <a:r>
              <a:rPr lang="en-US" dirty="0"/>
              <a:t>Time</a:t>
            </a:r>
          </a:p>
          <a:p>
            <a:pPr marL="742950" lvl="1" indent="-285750">
              <a:buFont typeface="Arial" panose="020B0604020202020204" pitchFamily="34" charset="0"/>
              <a:buChar char="•"/>
            </a:pPr>
            <a:r>
              <a:rPr lang="en-US" dirty="0"/>
              <a:t>2 </a:t>
            </a:r>
            <a:r>
              <a:rPr lang="mr-IN" dirty="0"/>
              <a:t>–</a:t>
            </a:r>
            <a:r>
              <a:rPr lang="en-US" dirty="0"/>
              <a:t> 3 hours per session</a:t>
            </a:r>
          </a:p>
          <a:p>
            <a:pPr marL="742950" lvl="1" indent="-285750">
              <a:buFont typeface="Arial" panose="020B0604020202020204" pitchFamily="34" charset="0"/>
              <a:buChar char="•"/>
            </a:pPr>
            <a:r>
              <a:rPr lang="en-US" dirty="0"/>
              <a:t>Try to work it into your members’ existing schedule</a:t>
            </a:r>
          </a:p>
          <a:p>
            <a:pPr marL="285750" indent="-285750">
              <a:buFont typeface="Arial" panose="020B0604020202020204" pitchFamily="34" charset="0"/>
              <a:buChar char="•"/>
            </a:pPr>
            <a:r>
              <a:rPr lang="en-US" dirty="0"/>
              <a:t>Facilitators</a:t>
            </a:r>
          </a:p>
          <a:p>
            <a:pPr marL="742950" lvl="1" indent="-285750">
              <a:buFont typeface="Arial" panose="020B0604020202020204" pitchFamily="34" charset="0"/>
              <a:buChar char="•"/>
            </a:pPr>
            <a:r>
              <a:rPr lang="en-US" dirty="0"/>
              <a:t>For the first year, try to have experienced facilitators</a:t>
            </a:r>
          </a:p>
          <a:p>
            <a:pPr marL="742950" lvl="1" indent="-285750">
              <a:buFont typeface="Arial" panose="020B0604020202020204" pitchFamily="34" charset="0"/>
              <a:buChar char="•"/>
            </a:pPr>
            <a:r>
              <a:rPr lang="en-US" dirty="0"/>
              <a:t>Consider engaging second year members</a:t>
            </a:r>
          </a:p>
          <a:p>
            <a:pPr marL="285750" indent="-285750">
              <a:buFont typeface="Arial" panose="020B0604020202020204" pitchFamily="34" charset="0"/>
              <a:buChar char="•"/>
            </a:pPr>
            <a:r>
              <a:rPr lang="en-US" dirty="0"/>
              <a:t>Food?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98575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67180" y="1870925"/>
            <a:ext cx="8409639" cy="4247317"/>
          </a:xfrm>
          <a:prstGeom prst="rect">
            <a:avLst/>
          </a:prstGeom>
          <a:noFill/>
        </p:spPr>
        <p:txBody>
          <a:bodyPr wrap="square" rtlCol="0">
            <a:spAutoFit/>
          </a:bodyPr>
          <a:lstStyle/>
          <a:p>
            <a:pPr algn="ctr"/>
            <a:endParaRPr lang="en-US" sz="6000" b="1" dirty="0">
              <a:solidFill>
                <a:srgbClr val="0066CC"/>
              </a:solidFill>
            </a:endParaRPr>
          </a:p>
          <a:p>
            <a:pPr algn="ctr"/>
            <a:endParaRPr lang="en-US" sz="6000" b="1" dirty="0">
              <a:solidFill>
                <a:srgbClr val="0066CC"/>
              </a:solidFill>
            </a:endParaRPr>
          </a:p>
          <a:p>
            <a:pPr algn="ctr"/>
            <a:endParaRPr lang="en-US" sz="6000" b="1" dirty="0">
              <a:solidFill>
                <a:srgbClr val="0066CC"/>
              </a:solidFill>
            </a:endParaRPr>
          </a:p>
          <a:p>
            <a:pPr algn="ctr"/>
            <a:r>
              <a:rPr lang="en-US" sz="5400" b="1" dirty="0">
                <a:solidFill>
                  <a:srgbClr val="0066CC"/>
                </a:solidFill>
              </a:rPr>
              <a:t>Dylan Moore</a:t>
            </a:r>
          </a:p>
          <a:p>
            <a:pPr algn="ctr"/>
            <a:r>
              <a:rPr lang="en-US" sz="3600" i="1" dirty="0">
                <a:solidFill>
                  <a:srgbClr val="0066CC"/>
                </a:solidFill>
              </a:rPr>
              <a:t>Program Officer</a:t>
            </a:r>
          </a:p>
        </p:txBody>
      </p:sp>
      <p:pic>
        <p:nvPicPr>
          <p:cNvPr id="15"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dmoore\Desktop\375e5c3.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9436" y="1546169"/>
            <a:ext cx="2905125" cy="290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465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Four: Select Your Readings &amp; Questions</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2865148"/>
            <a:ext cx="7996257" cy="3693319"/>
          </a:xfrm>
          <a:prstGeom prst="rect">
            <a:avLst/>
          </a:prstGeom>
          <a:noFill/>
        </p:spPr>
        <p:txBody>
          <a:bodyPr wrap="square" rtlCol="0">
            <a:spAutoFit/>
          </a:bodyPr>
          <a:lstStyle/>
          <a:p>
            <a:pPr marL="285750" indent="-285750">
              <a:buFont typeface="Arial" panose="020B0604020202020204" pitchFamily="34" charset="0"/>
              <a:buChar char="•"/>
            </a:pPr>
            <a:r>
              <a:rPr lang="en-US" dirty="0"/>
              <a:t>Consider starting with ones on the Civic Reflection website and branching out from there</a:t>
            </a:r>
          </a:p>
          <a:p>
            <a:pPr marL="285750" indent="-285750">
              <a:buFont typeface="Arial" panose="020B0604020202020204" pitchFamily="34" charset="0"/>
              <a:buChar char="•"/>
            </a:pPr>
            <a:r>
              <a:rPr lang="en-US" dirty="0"/>
              <a:t>Include a diversity of experiences and thoughts in your selections</a:t>
            </a:r>
          </a:p>
          <a:p>
            <a:pPr marL="285750" indent="-285750">
              <a:buFont typeface="Arial" panose="020B0604020202020204" pitchFamily="34" charset="0"/>
              <a:buChar char="•"/>
            </a:pPr>
            <a:r>
              <a:rPr lang="en-US" dirty="0"/>
              <a:t>Avoid “popular” pieces that members might have already discussed and will have pre-formed opinions</a:t>
            </a:r>
          </a:p>
          <a:p>
            <a:pPr marL="285750" indent="-285750">
              <a:buFont typeface="Arial" panose="020B0604020202020204" pitchFamily="34" charset="0"/>
              <a:buChar char="•"/>
            </a:pPr>
            <a:r>
              <a:rPr lang="en-US" dirty="0"/>
              <a:t>Consider fiction </a:t>
            </a:r>
            <a:r>
              <a:rPr lang="mr-IN" dirty="0"/>
              <a:t>–</a:t>
            </a:r>
            <a:r>
              <a:rPr lang="en-US" dirty="0"/>
              <a:t> can analyze the characters’ actions without offending a real person</a:t>
            </a:r>
          </a:p>
          <a:p>
            <a:pPr marL="285750" indent="-285750">
              <a:buFont typeface="Arial" panose="020B0604020202020204" pitchFamily="34" charset="0"/>
              <a:buChar char="•"/>
            </a:pPr>
            <a:r>
              <a:rPr lang="en-US" dirty="0"/>
              <a:t>Keep the following in mind…</a:t>
            </a:r>
          </a:p>
          <a:p>
            <a:pPr marL="742950" lvl="1" indent="-285750">
              <a:buFont typeface="Arial" panose="020B0604020202020204" pitchFamily="34" charset="0"/>
              <a:buChar char="•"/>
            </a:pPr>
            <a:r>
              <a:rPr lang="en-US" dirty="0"/>
              <a:t>Resonance vs. Relevance - </a:t>
            </a:r>
          </a:p>
          <a:p>
            <a:pPr marL="742950" lvl="1" indent="-285750">
              <a:buFont typeface="Arial" panose="020B0604020202020204" pitchFamily="34" charset="0"/>
              <a:buChar char="•"/>
            </a:pPr>
            <a:r>
              <a:rPr lang="en-US" dirty="0"/>
              <a:t>Complexity</a:t>
            </a:r>
          </a:p>
          <a:p>
            <a:pPr marL="742950" lvl="1" indent="-285750">
              <a:buFont typeface="Arial" panose="020B0604020202020204" pitchFamily="34" charset="0"/>
              <a:buChar char="•"/>
            </a:pPr>
            <a:r>
              <a:rPr lang="en-US" dirty="0"/>
              <a:t>Accessibility</a:t>
            </a:r>
          </a:p>
          <a:p>
            <a:pPr marL="285750" indent="-285750">
              <a:buFont typeface="Arial" panose="020B0604020202020204" pitchFamily="34" charset="0"/>
              <a:buChar char="•"/>
            </a:pPr>
            <a:r>
              <a:rPr lang="en-US" dirty="0"/>
              <a:t>For more: </a:t>
            </a:r>
            <a:r>
              <a:rPr lang="en-US" dirty="0">
                <a:hlinkClick r:id="rId7"/>
              </a:rPr>
              <a:t>www.civicreflection.org/resources/plan-a-discussion</a:t>
            </a: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921132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Four: Select Your Readings &amp; Questions</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2865148"/>
            <a:ext cx="7996257" cy="2492990"/>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t>Select 3 – 5 questions per reading</a:t>
            </a:r>
          </a:p>
          <a:p>
            <a:pPr marL="285750" indent="-285750">
              <a:spcBef>
                <a:spcPts val="600"/>
              </a:spcBef>
              <a:buFont typeface="Arial" panose="020B0604020202020204" pitchFamily="34" charset="0"/>
              <a:buChar char="•"/>
            </a:pPr>
            <a:r>
              <a:rPr lang="en-US" dirty="0"/>
              <a:t>Questions should spark conversation, not lead to a conclusion</a:t>
            </a:r>
          </a:p>
          <a:p>
            <a:pPr marL="285750" indent="-285750">
              <a:spcBef>
                <a:spcPts val="600"/>
              </a:spcBef>
              <a:buFont typeface="Arial" panose="020B0604020202020204" pitchFamily="34" charset="0"/>
              <a:buChar char="•"/>
            </a:pPr>
            <a:r>
              <a:rPr lang="en-US" dirty="0"/>
              <a:t>Three main types of questions:</a:t>
            </a:r>
          </a:p>
          <a:p>
            <a:pPr marL="742950" lvl="1" indent="-285750">
              <a:spcBef>
                <a:spcPts val="600"/>
              </a:spcBef>
              <a:buFont typeface="Arial" panose="020B0604020202020204" pitchFamily="34" charset="0"/>
              <a:buChar char="•"/>
            </a:pPr>
            <a:r>
              <a:rPr lang="en-US" dirty="0"/>
              <a:t>What </a:t>
            </a:r>
            <a:r>
              <a:rPr lang="en-US" b="1" dirty="0"/>
              <a:t>happened</a:t>
            </a:r>
            <a:r>
              <a:rPr lang="en-US" dirty="0"/>
              <a:t> here?</a:t>
            </a:r>
          </a:p>
          <a:p>
            <a:pPr marL="742950" lvl="1" indent="-285750">
              <a:spcBef>
                <a:spcPts val="600"/>
              </a:spcBef>
              <a:buFont typeface="Arial" panose="020B0604020202020204" pitchFamily="34" charset="0"/>
              <a:buChar char="•"/>
            </a:pPr>
            <a:r>
              <a:rPr lang="en-US" dirty="0"/>
              <a:t>What</a:t>
            </a:r>
            <a:r>
              <a:rPr lang="en-US" b="1" dirty="0"/>
              <a:t> do you think </a:t>
            </a:r>
            <a:r>
              <a:rPr lang="en-US" dirty="0"/>
              <a:t>of what happened here?</a:t>
            </a:r>
          </a:p>
          <a:p>
            <a:pPr marL="742950" lvl="1" indent="-285750">
              <a:spcBef>
                <a:spcPts val="600"/>
              </a:spcBef>
              <a:buFont typeface="Arial" panose="020B0604020202020204" pitchFamily="34" charset="0"/>
              <a:buChar char="•"/>
            </a:pPr>
            <a:r>
              <a:rPr lang="en-US" dirty="0"/>
              <a:t>How does what you think of what happened here </a:t>
            </a:r>
            <a:r>
              <a:rPr lang="en-US" b="1" dirty="0"/>
              <a:t>relate to your service</a:t>
            </a:r>
            <a:r>
              <a:rPr lang="en-US" dirty="0"/>
              <a:t>?</a:t>
            </a:r>
          </a:p>
          <a:p>
            <a:pPr marL="285750" indent="-285750">
              <a:spcBef>
                <a:spcPts val="600"/>
              </a:spcBef>
              <a:buFont typeface="Arial" panose="020B0604020202020204" pitchFamily="34" charset="0"/>
              <a:buChar char="•"/>
            </a:pPr>
            <a:endParaRPr lang="en-US" dirty="0"/>
          </a:p>
        </p:txBody>
      </p:sp>
    </p:spTree>
    <p:extLst>
      <p:ext uri="{BB962C8B-B14F-4D97-AF65-F5344CB8AC3E}">
        <p14:creationId xmlns:p14="http://schemas.microsoft.com/office/powerpoint/2010/main" val="1133210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Four: Select Your Readings &amp; Questions</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2865148"/>
            <a:ext cx="7996257" cy="3046988"/>
          </a:xfrm>
          <a:prstGeom prst="rect">
            <a:avLst/>
          </a:prstGeom>
          <a:noFill/>
        </p:spPr>
        <p:txBody>
          <a:bodyPr wrap="square" rtlCol="0">
            <a:spAutoFit/>
          </a:bodyPr>
          <a:lstStyle/>
          <a:p>
            <a:pPr>
              <a:spcBef>
                <a:spcPts val="600"/>
              </a:spcBef>
            </a:pPr>
            <a:r>
              <a:rPr lang="en-US" b="1" dirty="0"/>
              <a:t>Imagine the Angels of Bread, Martín </a:t>
            </a:r>
            <a:r>
              <a:rPr lang="en-US" b="1" dirty="0" err="1"/>
              <a:t>Espada</a:t>
            </a:r>
            <a:endParaRPr lang="en-US" b="1" dirty="0"/>
          </a:p>
          <a:p>
            <a:pPr>
              <a:spcBef>
                <a:spcPts val="600"/>
              </a:spcBef>
            </a:pPr>
            <a:endParaRPr lang="en-US" dirty="0"/>
          </a:p>
          <a:p>
            <a:pPr marL="285750" indent="-285750">
              <a:spcBef>
                <a:spcPts val="600"/>
              </a:spcBef>
              <a:buFont typeface="Arial" panose="020B0604020202020204" pitchFamily="34" charset="0"/>
              <a:buChar char="•"/>
            </a:pPr>
            <a:r>
              <a:rPr lang="en-US" dirty="0"/>
              <a:t>Three stanzas…</a:t>
            </a:r>
          </a:p>
          <a:p>
            <a:pPr marL="742950" lvl="1" indent="-285750">
              <a:spcBef>
                <a:spcPts val="600"/>
              </a:spcBef>
              <a:buFont typeface="Arial" panose="020B0604020202020204" pitchFamily="34" charset="0"/>
              <a:buChar char="•"/>
            </a:pPr>
            <a:r>
              <a:rPr lang="en-US" dirty="0"/>
              <a:t>This is the year that squatters evict landlords…</a:t>
            </a:r>
          </a:p>
          <a:p>
            <a:pPr marL="742950" lvl="1" indent="-285750">
              <a:spcBef>
                <a:spcPts val="600"/>
              </a:spcBef>
              <a:buFont typeface="Arial" panose="020B0604020202020204" pitchFamily="34" charset="0"/>
              <a:buChar char="•"/>
            </a:pPr>
            <a:r>
              <a:rPr lang="en-US" dirty="0"/>
              <a:t>This is the year that those / who swim the border’s undertow / and shiver in boxcars / are greeted with trumpets and drums…</a:t>
            </a:r>
          </a:p>
          <a:p>
            <a:pPr marL="742950" lvl="1" indent="-285750">
              <a:spcBef>
                <a:spcPts val="600"/>
              </a:spcBef>
              <a:buFont typeface="Arial" panose="020B0604020202020204" pitchFamily="34" charset="0"/>
              <a:buChar char="•"/>
            </a:pPr>
            <a:r>
              <a:rPr lang="en-US" dirty="0"/>
              <a:t>If abolition of slave-manacles / began as a vision of hands without manacles, / then this is the year…</a:t>
            </a:r>
          </a:p>
          <a:p>
            <a:pPr marL="285750" indent="-285750">
              <a:spcBef>
                <a:spcPts val="600"/>
              </a:spcBef>
              <a:buFont typeface="Arial" panose="020B0604020202020204" pitchFamily="34" charset="0"/>
              <a:buChar char="•"/>
            </a:pPr>
            <a:endParaRPr lang="en-US" dirty="0"/>
          </a:p>
        </p:txBody>
      </p:sp>
    </p:spTree>
    <p:extLst>
      <p:ext uri="{BB962C8B-B14F-4D97-AF65-F5344CB8AC3E}">
        <p14:creationId xmlns:p14="http://schemas.microsoft.com/office/powerpoint/2010/main" val="1875249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Four: Select Your Readings &amp; Questions</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2865148"/>
            <a:ext cx="7996257" cy="2769989"/>
          </a:xfrm>
          <a:prstGeom prst="rect">
            <a:avLst/>
          </a:prstGeom>
          <a:noFill/>
        </p:spPr>
        <p:txBody>
          <a:bodyPr wrap="square" rtlCol="0">
            <a:spAutoFit/>
          </a:bodyPr>
          <a:lstStyle/>
          <a:p>
            <a:pPr>
              <a:spcBef>
                <a:spcPts val="600"/>
              </a:spcBef>
            </a:pPr>
            <a:r>
              <a:rPr lang="en-US" b="1" dirty="0"/>
              <a:t>Imagine the Angels of Bread, Martín </a:t>
            </a:r>
            <a:r>
              <a:rPr lang="en-US" b="1" dirty="0" err="1"/>
              <a:t>Espada</a:t>
            </a:r>
            <a:endParaRPr lang="en-US" dirty="0"/>
          </a:p>
          <a:p>
            <a:pPr marL="285750" indent="-285750">
              <a:spcBef>
                <a:spcPts val="600"/>
              </a:spcBef>
              <a:buFont typeface="Arial" panose="020B0604020202020204" pitchFamily="34" charset="0"/>
              <a:buChar char="•"/>
            </a:pPr>
            <a:r>
              <a:rPr lang="en-US" dirty="0"/>
              <a:t>What happened here?</a:t>
            </a:r>
          </a:p>
          <a:p>
            <a:pPr marL="742950" lvl="1" indent="-285750">
              <a:spcBef>
                <a:spcPts val="600"/>
              </a:spcBef>
              <a:buFont typeface="Arial" panose="020B0604020202020204" pitchFamily="34" charset="0"/>
              <a:buChar char="•"/>
            </a:pPr>
            <a:r>
              <a:rPr lang="en-US" dirty="0"/>
              <a:t>According to the narrator, what ten things will happen this year?</a:t>
            </a:r>
          </a:p>
          <a:p>
            <a:pPr marL="285750" indent="-285750">
              <a:spcBef>
                <a:spcPts val="600"/>
              </a:spcBef>
              <a:buFont typeface="Arial" panose="020B0604020202020204" pitchFamily="34" charset="0"/>
              <a:buChar char="•"/>
            </a:pPr>
            <a:r>
              <a:rPr lang="en-US" dirty="0"/>
              <a:t>What do I think of what happened here?</a:t>
            </a:r>
          </a:p>
          <a:p>
            <a:pPr marL="742950" lvl="1" indent="-285750">
              <a:spcBef>
                <a:spcPts val="600"/>
              </a:spcBef>
              <a:buFont typeface="Arial" panose="020B0604020202020204" pitchFamily="34" charset="0"/>
              <a:buChar char="•"/>
            </a:pPr>
            <a:r>
              <a:rPr lang="en-US" dirty="0"/>
              <a:t>Which of those ten things stand out to you the most? Why?</a:t>
            </a:r>
          </a:p>
          <a:p>
            <a:pPr marL="285750" indent="-285750">
              <a:spcBef>
                <a:spcPts val="600"/>
              </a:spcBef>
              <a:buFont typeface="Arial" panose="020B0604020202020204" pitchFamily="34" charset="0"/>
              <a:buChar char="•"/>
            </a:pPr>
            <a:r>
              <a:rPr lang="en-US" dirty="0"/>
              <a:t>How does what I think of what happened here relate to my service?</a:t>
            </a:r>
          </a:p>
          <a:p>
            <a:pPr marL="742950" lvl="1" indent="-285750">
              <a:spcBef>
                <a:spcPts val="600"/>
              </a:spcBef>
              <a:buFont typeface="Arial" panose="020B0604020202020204" pitchFamily="34" charset="0"/>
              <a:buChar char="•"/>
            </a:pPr>
            <a:r>
              <a:rPr lang="en-US" dirty="0"/>
              <a:t>Think about what you’d like to accomplish during this year of service and what change you’d like to see. Finish the sentence, this is the year…</a:t>
            </a:r>
          </a:p>
        </p:txBody>
      </p:sp>
    </p:spTree>
    <p:extLst>
      <p:ext uri="{BB962C8B-B14F-4D97-AF65-F5344CB8AC3E}">
        <p14:creationId xmlns:p14="http://schemas.microsoft.com/office/powerpoint/2010/main" val="18891546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Four: Select Your Readings &amp; Questions</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2865148"/>
            <a:ext cx="7996257" cy="2339102"/>
          </a:xfrm>
          <a:prstGeom prst="rect">
            <a:avLst/>
          </a:prstGeom>
          <a:noFill/>
        </p:spPr>
        <p:txBody>
          <a:bodyPr wrap="square" rtlCol="0">
            <a:spAutoFit/>
          </a:bodyPr>
          <a:lstStyle/>
          <a:p>
            <a:pPr>
              <a:spcBef>
                <a:spcPts val="600"/>
              </a:spcBef>
            </a:pPr>
            <a:r>
              <a:rPr lang="en-US" b="1" dirty="0"/>
              <a:t>Okay, Lowell Jaeger</a:t>
            </a:r>
          </a:p>
          <a:p>
            <a:pPr marL="285750" indent="-285750">
              <a:spcBef>
                <a:spcPts val="600"/>
              </a:spcBef>
              <a:buFont typeface="Arial" panose="020B0604020202020204" pitchFamily="34" charset="0"/>
              <a:buChar char="•"/>
            </a:pPr>
            <a:r>
              <a:rPr lang="en-US" dirty="0"/>
              <a:t>There’s a man on the side of the road who needs help</a:t>
            </a:r>
          </a:p>
          <a:p>
            <a:pPr marL="285750" indent="-285750">
              <a:spcBef>
                <a:spcPts val="600"/>
              </a:spcBef>
              <a:buFont typeface="Arial" panose="020B0604020202020204" pitchFamily="34" charset="0"/>
              <a:buChar char="•"/>
            </a:pPr>
            <a:r>
              <a:rPr lang="en-US" dirty="0"/>
              <a:t>The narrator does not want to stop to help but does because his family urges him to do so</a:t>
            </a:r>
          </a:p>
          <a:p>
            <a:pPr marL="285750" indent="-285750">
              <a:spcBef>
                <a:spcPts val="600"/>
              </a:spcBef>
              <a:buFont typeface="Arial" panose="020B0604020202020204" pitchFamily="34" charset="0"/>
              <a:buChar char="•"/>
            </a:pPr>
            <a:r>
              <a:rPr lang="en-US" dirty="0"/>
              <a:t>The narrator drives the man to a town where everything is closed because it is a Sunday</a:t>
            </a:r>
          </a:p>
          <a:p>
            <a:pPr marL="285750" indent="-285750">
              <a:spcBef>
                <a:spcPts val="600"/>
              </a:spcBef>
              <a:buFont typeface="Arial" panose="020B0604020202020204" pitchFamily="34" charset="0"/>
              <a:buChar char="•"/>
            </a:pPr>
            <a:r>
              <a:rPr lang="en-US" dirty="0"/>
              <a:t>The narrator is not sure if he helped the man </a:t>
            </a:r>
            <a:r>
              <a:rPr lang="en-US" dirty="0" err="1"/>
              <a:t>afterall</a:t>
            </a:r>
            <a:endParaRPr lang="en-US" dirty="0"/>
          </a:p>
        </p:txBody>
      </p:sp>
    </p:spTree>
    <p:extLst>
      <p:ext uri="{BB962C8B-B14F-4D97-AF65-F5344CB8AC3E}">
        <p14:creationId xmlns:p14="http://schemas.microsoft.com/office/powerpoint/2010/main" val="1436165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Four: Select Your Readings &amp; Questions</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2865148"/>
            <a:ext cx="7996257" cy="2492990"/>
          </a:xfrm>
          <a:prstGeom prst="rect">
            <a:avLst/>
          </a:prstGeom>
          <a:noFill/>
        </p:spPr>
        <p:txBody>
          <a:bodyPr wrap="square" rtlCol="0">
            <a:spAutoFit/>
          </a:bodyPr>
          <a:lstStyle/>
          <a:p>
            <a:pPr>
              <a:spcBef>
                <a:spcPts val="600"/>
              </a:spcBef>
            </a:pPr>
            <a:r>
              <a:rPr lang="en-US" b="1" dirty="0"/>
              <a:t>Okay, Lowell Jaeger</a:t>
            </a:r>
          </a:p>
          <a:p>
            <a:pPr marL="285750" indent="-285750">
              <a:spcBef>
                <a:spcPts val="600"/>
              </a:spcBef>
              <a:buFont typeface="Arial" panose="020B0604020202020204" pitchFamily="34" charset="0"/>
              <a:buChar char="•"/>
            </a:pPr>
            <a:r>
              <a:rPr lang="en-US" dirty="0"/>
              <a:t>What happened here?</a:t>
            </a:r>
          </a:p>
          <a:p>
            <a:pPr marL="742950" lvl="1" indent="-285750">
              <a:spcBef>
                <a:spcPts val="600"/>
              </a:spcBef>
              <a:buFont typeface="Arial" panose="020B0604020202020204" pitchFamily="34" charset="0"/>
              <a:buChar char="•"/>
            </a:pPr>
            <a:r>
              <a:rPr lang="en-US" dirty="0"/>
              <a:t>What is said out loud in this piece? What is said silently?</a:t>
            </a:r>
          </a:p>
          <a:p>
            <a:pPr marL="285750" indent="-285750">
              <a:spcBef>
                <a:spcPts val="600"/>
              </a:spcBef>
              <a:buFont typeface="Arial" panose="020B0604020202020204" pitchFamily="34" charset="0"/>
              <a:buChar char="•"/>
            </a:pPr>
            <a:r>
              <a:rPr lang="en-US" dirty="0"/>
              <a:t>What do you think of what happened here?</a:t>
            </a:r>
          </a:p>
          <a:p>
            <a:pPr marL="742950" lvl="1" indent="-285750">
              <a:spcBef>
                <a:spcPts val="600"/>
              </a:spcBef>
              <a:buFont typeface="Arial" panose="020B0604020202020204" pitchFamily="34" charset="0"/>
              <a:buChar char="•"/>
            </a:pPr>
            <a:r>
              <a:rPr lang="en-US" dirty="0"/>
              <a:t>Did the narrator help the man? Did he do enough?</a:t>
            </a:r>
          </a:p>
          <a:p>
            <a:pPr marL="285750" indent="-285750">
              <a:spcBef>
                <a:spcPts val="600"/>
              </a:spcBef>
              <a:buFont typeface="Arial" panose="020B0604020202020204" pitchFamily="34" charset="0"/>
              <a:buChar char="•"/>
            </a:pPr>
            <a:r>
              <a:rPr lang="en-US" dirty="0"/>
              <a:t>How does what you think of what happened relate to your service?</a:t>
            </a:r>
          </a:p>
          <a:p>
            <a:pPr marL="742950" lvl="1" indent="-285750">
              <a:spcBef>
                <a:spcPts val="600"/>
              </a:spcBef>
              <a:buFont typeface="Arial" panose="020B0604020202020204" pitchFamily="34" charset="0"/>
              <a:buChar char="•"/>
            </a:pPr>
            <a:r>
              <a:rPr lang="en-US" dirty="0"/>
              <a:t>Have you ever felt like you did not do enough to help?</a:t>
            </a:r>
          </a:p>
        </p:txBody>
      </p:sp>
    </p:spTree>
    <p:extLst>
      <p:ext uri="{BB962C8B-B14F-4D97-AF65-F5344CB8AC3E}">
        <p14:creationId xmlns:p14="http://schemas.microsoft.com/office/powerpoint/2010/main" val="3379929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Five: Lead the Discussions</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2865148"/>
            <a:ext cx="7996257" cy="2862322"/>
          </a:xfrm>
          <a:prstGeom prst="rect">
            <a:avLst/>
          </a:prstGeom>
          <a:noFill/>
        </p:spPr>
        <p:txBody>
          <a:bodyPr wrap="square" rtlCol="0">
            <a:spAutoFit/>
          </a:bodyPr>
          <a:lstStyle/>
          <a:p>
            <a:pPr marL="285750" indent="-285750">
              <a:buFont typeface="Arial" panose="020B0604020202020204" pitchFamily="34" charset="0"/>
              <a:buChar char="•"/>
            </a:pPr>
            <a:r>
              <a:rPr lang="en-US" dirty="0"/>
              <a:t>Consider having returning members facilitate conversations</a:t>
            </a:r>
          </a:p>
          <a:p>
            <a:pPr marL="285750" indent="-285750">
              <a:buFont typeface="Arial" panose="020B0604020202020204" pitchFamily="34" charset="0"/>
              <a:buChar char="•"/>
            </a:pPr>
            <a:r>
              <a:rPr lang="en-US" dirty="0"/>
              <a:t>Facilitator training and support is vital to the series’ success</a:t>
            </a:r>
          </a:p>
          <a:p>
            <a:pPr marL="285750" indent="-285750">
              <a:buFont typeface="Arial" panose="020B0604020202020204" pitchFamily="34" charset="0"/>
              <a:buChar char="•"/>
            </a:pPr>
            <a:r>
              <a:rPr lang="en-US" dirty="0"/>
              <a:t>From the Center for Civic Reflection…</a:t>
            </a:r>
          </a:p>
          <a:p>
            <a:pPr marL="742950" lvl="1" indent="-285750">
              <a:buFont typeface="Arial" panose="020B0604020202020204" pitchFamily="34" charset="0"/>
              <a:buChar char="•"/>
            </a:pPr>
            <a:r>
              <a:rPr lang="en-US" dirty="0"/>
              <a:t>Shift attention from yourself to the people in the room</a:t>
            </a:r>
          </a:p>
          <a:p>
            <a:pPr marL="742950" lvl="1" indent="-285750">
              <a:buFont typeface="Arial" panose="020B0604020202020204" pitchFamily="34" charset="0"/>
              <a:buChar char="•"/>
            </a:pPr>
            <a:r>
              <a:rPr lang="en-US" dirty="0"/>
              <a:t>Consider small group work</a:t>
            </a:r>
          </a:p>
          <a:p>
            <a:pPr marL="742950" lvl="1" indent="-285750">
              <a:buFont typeface="Arial" panose="020B0604020202020204" pitchFamily="34" charset="0"/>
              <a:buChar char="•"/>
            </a:pPr>
            <a:r>
              <a:rPr lang="en-US" dirty="0"/>
              <a:t>Don’t be rigid, go with the flow</a:t>
            </a:r>
          </a:p>
          <a:p>
            <a:pPr marL="742950" lvl="1" indent="-285750">
              <a:buFont typeface="Arial" panose="020B0604020202020204" pitchFamily="34" charset="0"/>
              <a:buChar char="•"/>
            </a:pPr>
            <a:r>
              <a:rPr lang="en-US" dirty="0"/>
              <a:t>Be aware of your own agenda</a:t>
            </a:r>
          </a:p>
          <a:p>
            <a:pPr marL="742950" lvl="1" indent="-285750">
              <a:buFont typeface="Arial" panose="020B0604020202020204" pitchFamily="34" charset="0"/>
              <a:buChar char="•"/>
            </a:pPr>
            <a:r>
              <a:rPr lang="en-US" dirty="0"/>
              <a:t>Be comfortable with silence</a:t>
            </a:r>
          </a:p>
          <a:p>
            <a:pPr marL="742950" lvl="1" indent="-285750">
              <a:buFont typeface="Arial" panose="020B0604020202020204" pitchFamily="34" charset="0"/>
              <a:buChar char="•"/>
            </a:pPr>
            <a:r>
              <a:rPr lang="en-US" dirty="0"/>
              <a:t>Get everyone involved</a:t>
            </a:r>
          </a:p>
          <a:p>
            <a:pPr marL="742950" lvl="1" indent="-285750">
              <a:buFont typeface="Arial" panose="020B0604020202020204" pitchFamily="34" charset="0"/>
              <a:buChar char="•"/>
            </a:pPr>
            <a:r>
              <a:rPr lang="en-US" dirty="0"/>
              <a:t>Encourage differences to emerge</a:t>
            </a:r>
          </a:p>
        </p:txBody>
      </p:sp>
    </p:spTree>
    <p:extLst>
      <p:ext uri="{BB962C8B-B14F-4D97-AF65-F5344CB8AC3E}">
        <p14:creationId xmlns:p14="http://schemas.microsoft.com/office/powerpoint/2010/main" val="19266935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Six: Evaluate and Adjust</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2865148"/>
            <a:ext cx="7996257" cy="3139321"/>
          </a:xfrm>
          <a:prstGeom prst="rect">
            <a:avLst/>
          </a:prstGeom>
          <a:noFill/>
        </p:spPr>
        <p:txBody>
          <a:bodyPr wrap="square" rtlCol="0">
            <a:spAutoFit/>
          </a:bodyPr>
          <a:lstStyle/>
          <a:p>
            <a:pPr marL="285750" indent="-285750">
              <a:buFont typeface="Arial" panose="020B0604020202020204" pitchFamily="34" charset="0"/>
              <a:buChar char="•"/>
            </a:pPr>
            <a:r>
              <a:rPr lang="en-US" dirty="0"/>
              <a:t>Check in with participants regularly (see Plus/Delta activity)</a:t>
            </a:r>
          </a:p>
          <a:p>
            <a:pPr marL="285750" indent="-285750">
              <a:buFont typeface="Arial" panose="020B0604020202020204" pitchFamily="34" charset="0"/>
              <a:buChar char="•"/>
            </a:pPr>
            <a:r>
              <a:rPr lang="en-US" dirty="0"/>
              <a:t>Survey participants anonymously at least once</a:t>
            </a:r>
          </a:p>
          <a:p>
            <a:pPr marL="285750" indent="-285750">
              <a:buFont typeface="Arial" panose="020B0604020202020204" pitchFamily="34" charset="0"/>
              <a:buChar char="•"/>
            </a:pPr>
            <a:r>
              <a:rPr lang="en-US" dirty="0"/>
              <a:t>I ask members to rate on a scale from Strongly Agree to Strongly Disagree the following…</a:t>
            </a:r>
          </a:p>
          <a:p>
            <a:pPr marL="742950" lvl="1" indent="-285750">
              <a:buFont typeface="Arial" panose="020B0604020202020204" pitchFamily="34" charset="0"/>
              <a:buChar char="•"/>
            </a:pPr>
            <a:r>
              <a:rPr lang="en-US" dirty="0"/>
              <a:t>The SSL Civic Reflection Series…</a:t>
            </a:r>
          </a:p>
          <a:p>
            <a:pPr marL="1200150" lvl="2" indent="-285750">
              <a:buFont typeface="Arial" panose="020B0604020202020204" pitchFamily="34" charset="0"/>
              <a:buChar char="•"/>
            </a:pPr>
            <a:r>
              <a:rPr lang="en-US" dirty="0"/>
              <a:t>…helped me feel more connected to my fellow AmeriCorps members</a:t>
            </a:r>
          </a:p>
          <a:p>
            <a:pPr marL="1200150" lvl="2" indent="-285750">
              <a:buFont typeface="Arial" panose="020B0604020202020204" pitchFamily="34" charset="0"/>
              <a:buChar char="•"/>
            </a:pPr>
            <a:r>
              <a:rPr lang="en-US" dirty="0"/>
              <a:t>…increased my clarity about my beliefs, values, and assumptions</a:t>
            </a:r>
          </a:p>
          <a:p>
            <a:pPr marL="1200150" lvl="2" indent="-285750">
              <a:buFont typeface="Arial" panose="020B0604020202020204" pitchFamily="34" charset="0"/>
              <a:buChar char="•"/>
            </a:pPr>
            <a:r>
              <a:rPr lang="en-US" dirty="0"/>
              <a:t>…helped renew my focus and commitment to service</a:t>
            </a:r>
          </a:p>
          <a:p>
            <a:pPr marL="1200150" lvl="2" indent="-285750">
              <a:buFont typeface="Arial" panose="020B0604020202020204" pitchFamily="34" charset="0"/>
              <a:buChar char="•"/>
            </a:pPr>
            <a:r>
              <a:rPr lang="en-US" dirty="0"/>
              <a:t>…was a valuable use of SSL training time</a:t>
            </a:r>
          </a:p>
          <a:p>
            <a:pPr marL="1200150" lvl="2" indent="-285750">
              <a:buFont typeface="Arial" panose="020B0604020202020204" pitchFamily="34" charset="0"/>
              <a:buChar char="•"/>
            </a:pPr>
            <a:r>
              <a:rPr lang="en-US" dirty="0"/>
              <a:t>…helped me think of my service in a new way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17368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Designing a Reflection Series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97DA19-C4AF-424E-993C-90387BF763DA}"/>
              </a:ext>
            </a:extLst>
          </p:cNvPr>
          <p:cNvSpPr txBox="1"/>
          <p:nvPr/>
        </p:nvSpPr>
        <p:spPr>
          <a:xfrm>
            <a:off x="538143" y="2228196"/>
            <a:ext cx="8151825" cy="523220"/>
          </a:xfrm>
          <a:prstGeom prst="rect">
            <a:avLst/>
          </a:prstGeom>
          <a:noFill/>
        </p:spPr>
        <p:txBody>
          <a:bodyPr wrap="square" rtlCol="0">
            <a:spAutoFit/>
          </a:bodyPr>
          <a:lstStyle/>
          <a:p>
            <a:pPr>
              <a:spcAft>
                <a:spcPts val="600"/>
              </a:spcAft>
            </a:pPr>
            <a:r>
              <a:rPr lang="en-US" sz="2800" dirty="0">
                <a:solidFill>
                  <a:schemeClr val="tx2"/>
                </a:solidFill>
                <a:latin typeface="Tw Cen MT" panose="020B0602020104020603" pitchFamily="34" charset="0"/>
              </a:rPr>
              <a:t>Step Six: Evaluate and Adjust</a:t>
            </a:r>
          </a:p>
        </p:txBody>
      </p:sp>
      <p:sp>
        <p:nvSpPr>
          <p:cNvPr id="4" name="TextBox 3">
            <a:extLst>
              <a:ext uri="{FF2B5EF4-FFF2-40B4-BE49-F238E27FC236}">
                <a16:creationId xmlns:a16="http://schemas.microsoft.com/office/drawing/2014/main" id="{A4470F9A-CA18-4161-B01E-12B0ED7A26B1}"/>
              </a:ext>
            </a:extLst>
          </p:cNvPr>
          <p:cNvSpPr txBox="1"/>
          <p:nvPr/>
        </p:nvSpPr>
        <p:spPr>
          <a:xfrm>
            <a:off x="538143" y="2865148"/>
            <a:ext cx="7996257" cy="2846933"/>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t>I also ask members to rate the readings using the following scale..</a:t>
            </a:r>
          </a:p>
          <a:p>
            <a:pPr marL="742950" lvl="1" indent="-285750">
              <a:spcBef>
                <a:spcPts val="600"/>
              </a:spcBef>
              <a:buFont typeface="Arial" panose="020B0604020202020204" pitchFamily="34" charset="0"/>
              <a:buChar char="•"/>
            </a:pPr>
            <a:r>
              <a:rPr lang="en-US" dirty="0"/>
              <a:t>I loved this one</a:t>
            </a:r>
          </a:p>
          <a:p>
            <a:pPr marL="742950" lvl="1" indent="-285750">
              <a:spcBef>
                <a:spcPts val="600"/>
              </a:spcBef>
              <a:buFont typeface="Arial" panose="020B0604020202020204" pitchFamily="34" charset="0"/>
              <a:buChar char="•"/>
            </a:pPr>
            <a:r>
              <a:rPr lang="en-US" dirty="0"/>
              <a:t>This one was ok</a:t>
            </a:r>
          </a:p>
          <a:p>
            <a:pPr marL="742950" lvl="1" indent="-285750">
              <a:spcBef>
                <a:spcPts val="600"/>
              </a:spcBef>
              <a:buFont typeface="Arial" panose="020B0604020202020204" pitchFamily="34" charset="0"/>
              <a:buChar char="•"/>
            </a:pPr>
            <a:r>
              <a:rPr lang="en-US" dirty="0"/>
              <a:t>Don’t use this one again</a:t>
            </a:r>
          </a:p>
          <a:p>
            <a:pPr marL="742950" lvl="1" indent="-285750">
              <a:spcBef>
                <a:spcPts val="600"/>
              </a:spcBef>
              <a:buFont typeface="Arial" panose="020B0604020202020204" pitchFamily="34" charset="0"/>
              <a:buChar char="•"/>
            </a:pPr>
            <a:r>
              <a:rPr lang="en-US" dirty="0"/>
              <a:t>I didn’t read it or I don’t remember it</a:t>
            </a:r>
          </a:p>
          <a:p>
            <a:pPr marL="285750" indent="-285750">
              <a:spcBef>
                <a:spcPts val="600"/>
              </a:spcBef>
              <a:buFont typeface="Arial" panose="020B0604020202020204" pitchFamily="34" charset="0"/>
              <a:buChar char="•"/>
            </a:pPr>
            <a:r>
              <a:rPr lang="en-US" dirty="0"/>
              <a:t>What is a piece of advice you have for your small group facilitators?</a:t>
            </a:r>
          </a:p>
          <a:p>
            <a:pPr marL="285750" indent="-285750">
              <a:spcBef>
                <a:spcPts val="600"/>
              </a:spcBef>
              <a:buFont typeface="Arial" panose="020B0604020202020204" pitchFamily="34" charset="0"/>
              <a:buChar char="•"/>
            </a:pPr>
            <a:r>
              <a:rPr lang="en-US" dirty="0"/>
              <a:t>Is there anything else you’d like me to know?</a:t>
            </a:r>
          </a:p>
          <a:p>
            <a:pPr marL="285750" indent="-285750">
              <a:spcBef>
                <a:spcPts val="600"/>
              </a:spcBef>
              <a:buFont typeface="Arial" panose="020B0604020202020204" pitchFamily="34" charset="0"/>
              <a:buChar char="•"/>
            </a:pPr>
            <a:endParaRPr lang="en-US" dirty="0"/>
          </a:p>
        </p:txBody>
      </p:sp>
    </p:spTree>
    <p:extLst>
      <p:ext uri="{BB962C8B-B14F-4D97-AF65-F5344CB8AC3E}">
        <p14:creationId xmlns:p14="http://schemas.microsoft.com/office/powerpoint/2010/main" val="11280406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Activities and Resources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2590800"/>
            <a:ext cx="8095358" cy="3139321"/>
          </a:xfrm>
          <a:prstGeom prst="rect">
            <a:avLst/>
          </a:prstGeom>
          <a:noFill/>
        </p:spPr>
        <p:txBody>
          <a:bodyPr wrap="none" rtlCol="0">
            <a:spAutoFit/>
          </a:bodyPr>
          <a:lstStyle/>
          <a:p>
            <a:r>
              <a:rPr lang="en-US" b="1" dirty="0"/>
              <a:t>Call Me By Name and Throw Me the Ball… aka Flying Chaos</a:t>
            </a:r>
          </a:p>
          <a:p>
            <a:r>
              <a:rPr lang="en-US" b="1" dirty="0">
                <a:hlinkClick r:id="rId7"/>
              </a:rPr>
              <a:t>http://www.teamworkandleadership.com/2009/06...</a:t>
            </a:r>
            <a:endParaRPr lang="en-US" b="1" dirty="0"/>
          </a:p>
          <a:p>
            <a:endParaRPr lang="en-US" b="1" dirty="0"/>
          </a:p>
          <a:p>
            <a:r>
              <a:rPr lang="en-US" b="1" dirty="0"/>
              <a:t>Concentric Circles</a:t>
            </a:r>
          </a:p>
          <a:p>
            <a:r>
              <a:rPr lang="en-US" b="1" dirty="0">
                <a:hlinkClick r:id="rId8"/>
              </a:rPr>
              <a:t>http://www.movingbeyondicebreakers.org/includes...</a:t>
            </a:r>
            <a:endParaRPr lang="en-US" b="1" dirty="0"/>
          </a:p>
          <a:p>
            <a:endParaRPr lang="en-US" b="1" dirty="0"/>
          </a:p>
          <a:p>
            <a:r>
              <a:rPr lang="en-US" b="1" dirty="0"/>
              <a:t>Personal Trivia Baseball</a:t>
            </a:r>
          </a:p>
          <a:p>
            <a:r>
              <a:rPr lang="en-US" b="1" dirty="0">
                <a:hlinkClick r:id="rId9"/>
              </a:rPr>
              <a:t>https://www.icebreakers.ws/medium-group</a:t>
            </a:r>
            <a:r>
              <a:rPr lang="en-US" b="1" dirty="0" smtClean="0">
                <a:hlinkClick r:id="rId9"/>
              </a:rPr>
              <a:t>/...</a:t>
            </a:r>
            <a:endParaRPr lang="en-US" b="1" dirty="0" smtClean="0"/>
          </a:p>
          <a:p>
            <a:endParaRPr lang="en-US" b="1" dirty="0"/>
          </a:p>
          <a:p>
            <a:r>
              <a:rPr lang="en-US" b="1" dirty="0" smtClean="0"/>
              <a:t>Plus/Delta</a:t>
            </a:r>
          </a:p>
          <a:p>
            <a:r>
              <a:rPr lang="en-US" b="1" dirty="0">
                <a:hlinkClick r:id="rId10"/>
              </a:rPr>
              <a:t>http://</a:t>
            </a:r>
            <a:r>
              <a:rPr lang="en-US" b="1" dirty="0" smtClean="0">
                <a:hlinkClick r:id="rId10"/>
              </a:rPr>
              <a:t>leanconstruction.org/media/learning_laboratory/Plus_Delta/Plus-Delta.pdf</a:t>
            </a:r>
            <a:r>
              <a:rPr lang="en-US" b="1" smtClean="0"/>
              <a:t> </a:t>
            </a:r>
            <a:endParaRPr lang="en-US" b="1" dirty="0"/>
          </a:p>
        </p:txBody>
      </p:sp>
    </p:spTree>
    <p:extLst>
      <p:ext uri="{BB962C8B-B14F-4D97-AF65-F5344CB8AC3E}">
        <p14:creationId xmlns:p14="http://schemas.microsoft.com/office/powerpoint/2010/main" val="2110754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8266566" cy="369332"/>
          </a:xfrm>
          <a:prstGeom prst="rect">
            <a:avLst/>
          </a:prstGeom>
          <a:noFill/>
        </p:spPr>
        <p:txBody>
          <a:bodyPr wrap="square" rtlCol="0">
            <a:spAutoFit/>
          </a:bodyPr>
          <a:lstStyle/>
          <a:p>
            <a:r>
              <a:rPr lang="en-US" dirty="0">
                <a:solidFill>
                  <a:schemeClr val="bg1">
                    <a:lumMod val="95000"/>
                  </a:schemeClr>
                </a:solidFill>
              </a:rPr>
              <a:t>AmeriCorps Advantage: CaliforniaVolunteers Grantee Training Conference, July 2017</a:t>
            </a:r>
          </a:p>
        </p:txBody>
      </p:sp>
      <p:pic>
        <p:nvPicPr>
          <p:cNvPr id="7"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8" name="Picture 7"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4" name="Title 3"/>
          <p:cNvSpPr txBox="1">
            <a:spLocks noGrp="1"/>
          </p:cNvSpPr>
          <p:nvPr>
            <p:ph type="ctrTitle"/>
          </p:nvPr>
        </p:nvSpPr>
        <p:spPr>
          <a:xfrm>
            <a:off x="381000" y="1871990"/>
            <a:ext cx="8266566" cy="1446550"/>
          </a:xfrm>
          <a:prstGeom prst="rect">
            <a:avLst/>
          </a:prstGeom>
          <a:noFill/>
        </p:spPr>
        <p:txBody>
          <a:bodyPr wrap="square" rtlCol="0">
            <a:spAutoFit/>
          </a:bodyPr>
          <a:lstStyle/>
          <a:p>
            <a:r>
              <a:rPr lang="en-US" dirty="0">
                <a:solidFill>
                  <a:schemeClr val="tx2"/>
                </a:solidFill>
                <a:latin typeface="Tw Cen MT" panose="020B0602020104020603" pitchFamily="34" charset="0"/>
                <a:ea typeface="Open Sans Condensed" panose="020B0806030504020204" pitchFamily="34" charset="0"/>
                <a:cs typeface="Open Sans Condensed" panose="020B0806030504020204" pitchFamily="34" charset="0"/>
              </a:rPr>
              <a:t>Engaging in Community:</a:t>
            </a:r>
            <a:br>
              <a:rPr lang="en-US" dirty="0">
                <a:solidFill>
                  <a:schemeClr val="tx2"/>
                </a:solidFill>
                <a:latin typeface="Tw Cen MT" panose="020B0602020104020603" pitchFamily="34" charset="0"/>
                <a:ea typeface="Open Sans Condensed" panose="020B0806030504020204" pitchFamily="34" charset="0"/>
                <a:cs typeface="Open Sans Condensed" panose="020B0806030504020204" pitchFamily="34" charset="0"/>
              </a:rPr>
            </a:br>
            <a:r>
              <a:rPr lang="en-US" dirty="0">
                <a:solidFill>
                  <a:schemeClr val="tx2"/>
                </a:solidFill>
                <a:latin typeface="Tw Cen MT" panose="020B0602020104020603" pitchFamily="34" charset="0"/>
                <a:ea typeface="Open Sans Condensed" panose="020B0806030504020204" pitchFamily="34" charset="0"/>
                <a:cs typeface="Open Sans Condensed" panose="020B0806030504020204" pitchFamily="34" charset="0"/>
              </a:rPr>
              <a:t>Civic Reflection in National Service</a:t>
            </a:r>
          </a:p>
        </p:txBody>
      </p:sp>
      <p:sp>
        <p:nvSpPr>
          <p:cNvPr id="11" name="Title 3"/>
          <p:cNvSpPr txBox="1">
            <a:spLocks/>
          </p:cNvSpPr>
          <p:nvPr/>
        </p:nvSpPr>
        <p:spPr>
          <a:xfrm>
            <a:off x="880257" y="4101642"/>
            <a:ext cx="7467600" cy="523220"/>
          </a:xfrm>
          <a:prstGeom prst="rect">
            <a:avLst/>
          </a:prstGeom>
          <a:noFill/>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solidFill>
                  <a:schemeClr val="tx2"/>
                </a:solidFill>
                <a:latin typeface="Tw Cen MT" panose="020B0602020104020603" pitchFamily="34" charset="0"/>
                <a:ea typeface="Open Sans Condensed" panose="020B0806030504020204" pitchFamily="34" charset="0"/>
                <a:cs typeface="Open Sans Condensed" panose="020B0806030504020204" pitchFamily="34" charset="0"/>
              </a:rPr>
              <a:t>Dylan Moore and Katie Brym</a:t>
            </a:r>
          </a:p>
        </p:txBody>
      </p:sp>
      <p:sp>
        <p:nvSpPr>
          <p:cNvPr id="17" name="TextBox 16"/>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8"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02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SSL Topics &amp; Readings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2590800"/>
            <a:ext cx="8064488" cy="646331"/>
          </a:xfrm>
          <a:prstGeom prst="rect">
            <a:avLst/>
          </a:prstGeom>
          <a:noFill/>
        </p:spPr>
        <p:txBody>
          <a:bodyPr wrap="square" rtlCol="0">
            <a:spAutoFit/>
          </a:bodyPr>
          <a:lstStyle/>
          <a:p>
            <a:r>
              <a:rPr lang="en-US" dirty="0"/>
              <a:t>The SSL series focuses on the intersections of the following topics with education. Many of the pieces have an education focus.</a:t>
            </a:r>
          </a:p>
        </p:txBody>
      </p:sp>
      <p:sp>
        <p:nvSpPr>
          <p:cNvPr id="4" name="Rectangle 3">
            <a:extLst>
              <a:ext uri="{FF2B5EF4-FFF2-40B4-BE49-F238E27FC236}">
                <a16:creationId xmlns:a16="http://schemas.microsoft.com/office/drawing/2014/main" id="{31BF347D-9D76-4F09-A1D9-1E1120F108B2}"/>
              </a:ext>
            </a:extLst>
          </p:cNvPr>
          <p:cNvSpPr/>
          <p:nvPr/>
        </p:nvSpPr>
        <p:spPr>
          <a:xfrm>
            <a:off x="694267" y="3270233"/>
            <a:ext cx="7971908" cy="4247317"/>
          </a:xfrm>
          <a:prstGeom prst="rect">
            <a:avLst/>
          </a:prstGeom>
        </p:spPr>
        <p:txBody>
          <a:bodyPr wrap="square" numCol="2">
            <a:spAutoFit/>
          </a:bodyPr>
          <a:lstStyle/>
          <a:p>
            <a:r>
              <a:rPr lang="en-US" sz="1600" b="1" dirty="0"/>
              <a:t>Education &amp; Service</a:t>
            </a:r>
          </a:p>
          <a:p>
            <a:r>
              <a:rPr lang="en-US" sz="1600" b="1" u="sng" dirty="0">
                <a:hlinkClick r:id="rId7"/>
              </a:rPr>
              <a:t>Okay, </a:t>
            </a:r>
            <a:r>
              <a:rPr lang="en-US" sz="1600" u="sng" dirty="0">
                <a:hlinkClick r:id="rId7"/>
              </a:rPr>
              <a:t>Lowell Jaeger</a:t>
            </a:r>
            <a:r>
              <a:rPr lang="en-US" sz="1600" dirty="0"/>
              <a:t> </a:t>
            </a:r>
          </a:p>
          <a:p>
            <a:r>
              <a:rPr lang="en-US" sz="1600" b="1" u="sng" dirty="0">
                <a:hlinkClick r:id="rId8"/>
              </a:rPr>
              <a:t>Another Case of Ingratitude</a:t>
            </a:r>
            <a:r>
              <a:rPr lang="en-US" sz="1600" u="sng" dirty="0">
                <a:hlinkClick r:id="rId8"/>
              </a:rPr>
              <a:t>, John Reed</a:t>
            </a:r>
            <a:r>
              <a:rPr lang="en-US" sz="1600" dirty="0"/>
              <a:t> </a:t>
            </a:r>
          </a:p>
          <a:p>
            <a:r>
              <a:rPr lang="en-US" sz="1600" b="1" dirty="0"/>
              <a:t>Education &amp; Community</a:t>
            </a:r>
          </a:p>
          <a:p>
            <a:r>
              <a:rPr lang="en-US" sz="1600" b="1" u="sng" dirty="0">
                <a:hlinkClick r:id="rId9"/>
              </a:rPr>
              <a:t>They’ll Say She Must Be From Another Country, </a:t>
            </a:r>
            <a:r>
              <a:rPr lang="en-US" sz="1600" u="sng" dirty="0">
                <a:hlinkClick r:id="rId9"/>
              </a:rPr>
              <a:t>Imtiaz </a:t>
            </a:r>
            <a:r>
              <a:rPr lang="en-US" sz="1600" u="sng" dirty="0" err="1">
                <a:hlinkClick r:id="rId9"/>
              </a:rPr>
              <a:t>Dharker</a:t>
            </a:r>
            <a:r>
              <a:rPr lang="en-US" sz="1600" dirty="0"/>
              <a:t> </a:t>
            </a:r>
          </a:p>
          <a:p>
            <a:r>
              <a:rPr lang="en-US" sz="1600" b="1" u="sng" dirty="0">
                <a:hlinkClick r:id="rId10"/>
              </a:rPr>
              <a:t>Mother Tongue, </a:t>
            </a:r>
            <a:r>
              <a:rPr lang="en-US" sz="1600" u="sng" dirty="0">
                <a:hlinkClick r:id="rId10"/>
              </a:rPr>
              <a:t>Amy Tan</a:t>
            </a:r>
            <a:r>
              <a:rPr lang="en-US" sz="1600" dirty="0"/>
              <a:t>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a:t>Education &amp; Language</a:t>
            </a:r>
          </a:p>
          <a:p>
            <a:r>
              <a:rPr lang="en-US" sz="1600" b="1" u="sng" dirty="0">
                <a:hlinkClick r:id="rId11"/>
              </a:rPr>
              <a:t>The Boy without a Flag</a:t>
            </a:r>
            <a:r>
              <a:rPr lang="en-US" sz="1600" u="sng" dirty="0">
                <a:hlinkClick r:id="rId11"/>
              </a:rPr>
              <a:t>, Abraham Rodriguez Jr.</a:t>
            </a:r>
            <a:r>
              <a:rPr lang="en-US" sz="1600" dirty="0"/>
              <a:t> </a:t>
            </a:r>
          </a:p>
          <a:p>
            <a:r>
              <a:rPr lang="en-US" sz="1600" b="1" u="sng" dirty="0">
                <a:hlinkClick r:id="rId12"/>
              </a:rPr>
              <a:t>Hallelujah the Saviors are Here</a:t>
            </a:r>
            <a:r>
              <a:rPr lang="en-US" sz="1600" u="sng" dirty="0">
                <a:hlinkClick r:id="rId12"/>
              </a:rPr>
              <a:t>, Rachel Smith</a:t>
            </a:r>
            <a:r>
              <a:rPr lang="en-US" sz="1600" dirty="0"/>
              <a:t> </a:t>
            </a:r>
          </a:p>
          <a:p>
            <a:r>
              <a:rPr lang="en-US" sz="1600" b="1" dirty="0"/>
              <a:t>Education &amp; Leadership</a:t>
            </a:r>
          </a:p>
          <a:p>
            <a:r>
              <a:rPr lang="en-US" sz="1600" b="1" u="sng" dirty="0">
                <a:hlinkClick r:id="rId13"/>
              </a:rPr>
              <a:t>The History Teacher</a:t>
            </a:r>
            <a:r>
              <a:rPr lang="en-US" sz="1600" u="sng" dirty="0">
                <a:hlinkClick r:id="rId13"/>
              </a:rPr>
              <a:t>, Billy Collins</a:t>
            </a:r>
            <a:r>
              <a:rPr lang="en-US" sz="1600" dirty="0"/>
              <a:t> </a:t>
            </a:r>
          </a:p>
          <a:p>
            <a:r>
              <a:rPr lang="en-US" sz="1600" b="1" u="sng" dirty="0">
                <a:hlinkClick r:id="rId14"/>
              </a:rPr>
              <a:t>The Eleventh</a:t>
            </a:r>
            <a:r>
              <a:rPr lang="en-US" sz="1600" u="sng" dirty="0">
                <a:hlinkClick r:id="rId14"/>
              </a:rPr>
              <a:t>, Henri Barbusse</a:t>
            </a:r>
            <a:r>
              <a:rPr lang="en-US" sz="1600" dirty="0"/>
              <a:t> </a:t>
            </a:r>
          </a:p>
          <a:p>
            <a:r>
              <a:rPr lang="en-US" sz="1600" b="1" dirty="0"/>
              <a:t>Education &amp; Change</a:t>
            </a:r>
          </a:p>
          <a:p>
            <a:r>
              <a:rPr lang="en-US" sz="1600" b="1" u="sng" dirty="0">
                <a:hlinkClick r:id="rId15"/>
              </a:rPr>
              <a:t>A Bed for the Night</a:t>
            </a:r>
            <a:r>
              <a:rPr lang="en-US" sz="1600" u="sng" dirty="0">
                <a:hlinkClick r:id="rId15"/>
              </a:rPr>
              <a:t>, Bertolt Brecht</a:t>
            </a:r>
            <a:r>
              <a:rPr lang="en-US" sz="1600" dirty="0"/>
              <a:t> </a:t>
            </a:r>
          </a:p>
        </p:txBody>
      </p:sp>
    </p:spTree>
    <p:extLst>
      <p:ext uri="{BB962C8B-B14F-4D97-AF65-F5344CB8AC3E}">
        <p14:creationId xmlns:p14="http://schemas.microsoft.com/office/powerpoint/2010/main" val="1841394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Write Your Own Poetry</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F533F54-634F-4B27-81F9-EFC3B2D84F7B}"/>
              </a:ext>
            </a:extLst>
          </p:cNvPr>
          <p:cNvSpPr/>
          <p:nvPr/>
        </p:nvSpPr>
        <p:spPr>
          <a:xfrm>
            <a:off x="393712" y="2404111"/>
            <a:ext cx="8839200" cy="6370975"/>
          </a:xfrm>
          <a:prstGeom prst="rect">
            <a:avLst/>
          </a:prstGeom>
        </p:spPr>
        <p:txBody>
          <a:bodyPr wrap="square" numCol="2">
            <a:spAutoFit/>
          </a:bodyPr>
          <a:lstStyle/>
          <a:p>
            <a:r>
              <a:rPr lang="en-US" sz="1400" dirty="0">
                <a:solidFill>
                  <a:srgbClr val="595959"/>
                </a:solidFill>
                <a:latin typeface="Arial" panose="020B0604020202020204" pitchFamily="34" charset="0"/>
              </a:rPr>
              <a:t>I hear that in the East Bay</a:t>
            </a:r>
            <a:endParaRPr lang="en-US" sz="1400" dirty="0"/>
          </a:p>
          <a:p>
            <a:r>
              <a:rPr lang="en-US" sz="1400" dirty="0">
                <a:solidFill>
                  <a:srgbClr val="595959"/>
                </a:solidFill>
                <a:latin typeface="Arial" panose="020B0604020202020204" pitchFamily="34" charset="0"/>
              </a:rPr>
              <a:t>There is potential left alone</a:t>
            </a:r>
            <a:endParaRPr lang="en-US" sz="1400" dirty="0"/>
          </a:p>
          <a:p>
            <a:r>
              <a:rPr lang="en-US" sz="1400" dirty="0">
                <a:solidFill>
                  <a:srgbClr val="595959"/>
                </a:solidFill>
                <a:latin typeface="Arial" panose="020B0604020202020204" pitchFamily="34" charset="0"/>
              </a:rPr>
              <a:t>That is left for teachers to fill</a:t>
            </a:r>
            <a:endParaRPr lang="en-US" sz="1400" dirty="0"/>
          </a:p>
          <a:p>
            <a:r>
              <a:rPr lang="en-US" sz="1400" dirty="0">
                <a:solidFill>
                  <a:srgbClr val="595959"/>
                </a:solidFill>
                <a:latin typeface="Arial" panose="020B0604020202020204" pitchFamily="34" charset="0"/>
              </a:rPr>
              <a:t>With consistence, love, and endurance the</a:t>
            </a:r>
            <a:endParaRPr lang="en-US" sz="1400" dirty="0"/>
          </a:p>
          <a:p>
            <a:r>
              <a:rPr lang="en-US" sz="1400" dirty="0">
                <a:solidFill>
                  <a:srgbClr val="595959"/>
                </a:solidFill>
                <a:latin typeface="Arial" panose="020B0604020202020204" pitchFamily="34" charset="0"/>
              </a:rPr>
              <a:t>Teachers do the best they can…</a:t>
            </a:r>
            <a:endParaRPr lang="en-US" sz="1400" dirty="0"/>
          </a:p>
          <a:p>
            <a:r>
              <a:rPr lang="en-US" sz="1400" dirty="0">
                <a:solidFill>
                  <a:srgbClr val="595959"/>
                </a:solidFill>
                <a:latin typeface="Arial" panose="020B0604020202020204" pitchFamily="34" charset="0"/>
              </a:rPr>
              <a:t>They go above and beyond to reach their dreams</a:t>
            </a:r>
            <a:endParaRPr lang="en-US" sz="1400" dirty="0"/>
          </a:p>
          <a:p>
            <a:r>
              <a:rPr lang="en-US" sz="1400" dirty="0">
                <a:solidFill>
                  <a:srgbClr val="595959"/>
                </a:solidFill>
                <a:latin typeface="Arial" panose="020B0604020202020204" pitchFamily="34" charset="0"/>
              </a:rPr>
              <a:t>And far (or close?) as it may seem</a:t>
            </a:r>
            <a:endParaRPr lang="en-US" sz="1400" dirty="0"/>
          </a:p>
          <a:p>
            <a:r>
              <a:rPr lang="en-US" sz="1400" dirty="0"/>
              <a:t/>
            </a:r>
            <a:br>
              <a:rPr lang="en-US" sz="1400" dirty="0"/>
            </a:br>
            <a:r>
              <a:rPr lang="en-US" sz="1400" dirty="0">
                <a:solidFill>
                  <a:srgbClr val="595959"/>
                </a:solidFill>
                <a:latin typeface="Arial" panose="020B0604020202020204" pitchFamily="34" charset="0"/>
              </a:rPr>
              <a:t>They can’t fill in all the gaps</a:t>
            </a:r>
            <a:endParaRPr lang="en-US" sz="1400" dirty="0"/>
          </a:p>
          <a:p>
            <a:r>
              <a:rPr lang="en-US" sz="1400" dirty="0">
                <a:solidFill>
                  <a:srgbClr val="595959"/>
                </a:solidFill>
                <a:latin typeface="Arial" panose="020B0604020202020204" pitchFamily="34" charset="0"/>
              </a:rPr>
              <a:t>Good intentions cannot dismantle inequity</a:t>
            </a:r>
            <a:endParaRPr lang="en-US" sz="1400" dirty="0"/>
          </a:p>
          <a:p>
            <a:r>
              <a:rPr lang="en-US" sz="1400" dirty="0">
                <a:solidFill>
                  <a:srgbClr val="595959"/>
                </a:solidFill>
                <a:latin typeface="Arial" panose="020B0604020202020204" pitchFamily="34" charset="0"/>
              </a:rPr>
              <a:t>A year cannot solve a generation</a:t>
            </a:r>
            <a:endParaRPr lang="en-US" sz="1400" dirty="0"/>
          </a:p>
          <a:p>
            <a:r>
              <a:rPr lang="en-US" sz="1400" dirty="0">
                <a:solidFill>
                  <a:srgbClr val="595959"/>
                </a:solidFill>
                <a:latin typeface="Arial" panose="020B0604020202020204" pitchFamily="34" charset="0"/>
              </a:rPr>
              <a:t>But there will always be a home for the potential left alone</a:t>
            </a:r>
            <a:endParaRPr lang="en-US" sz="1400" dirty="0"/>
          </a:p>
          <a:p>
            <a:r>
              <a:rPr lang="en-US" sz="1400" dirty="0">
                <a:solidFill>
                  <a:srgbClr val="595959"/>
                </a:solidFill>
                <a:latin typeface="Arial" panose="020B0604020202020204" pitchFamily="34" charset="0"/>
              </a:rPr>
              <a:t>We will not leave anyone behind</a:t>
            </a:r>
            <a:endParaRPr lang="en-US" sz="1400" dirty="0"/>
          </a:p>
          <a:p>
            <a:r>
              <a:rPr lang="en-US" sz="1400" dirty="0">
                <a:solidFill>
                  <a:srgbClr val="595959"/>
                </a:solidFill>
                <a:latin typeface="Arial" panose="020B0604020202020204" pitchFamily="34" charset="0"/>
              </a:rPr>
              <a:t>The fight for our students’ potential will go on</a:t>
            </a:r>
            <a:endParaRPr lang="en-US" sz="1400" dirty="0"/>
          </a:p>
          <a:p>
            <a:r>
              <a:rPr lang="en-US" sz="1400" dirty="0"/>
              <a:t/>
            </a:r>
            <a:br>
              <a:rPr lang="en-US" sz="1400" dirty="0"/>
            </a:br>
            <a:endParaRPr lang="en-US" sz="1400" dirty="0"/>
          </a:p>
          <a:p>
            <a:endParaRPr lang="en-US" sz="1400" dirty="0">
              <a:solidFill>
                <a:srgbClr val="595959"/>
              </a:solidFill>
              <a:latin typeface="Arial" panose="020B0604020202020204" pitchFamily="34" charset="0"/>
            </a:endParaRPr>
          </a:p>
          <a:p>
            <a:endParaRPr lang="en-US" sz="1400" dirty="0">
              <a:solidFill>
                <a:srgbClr val="595959"/>
              </a:solidFill>
              <a:latin typeface="Arial" panose="020B0604020202020204" pitchFamily="34" charset="0"/>
            </a:endParaRPr>
          </a:p>
          <a:p>
            <a:endParaRPr lang="en-US" sz="1400" dirty="0">
              <a:solidFill>
                <a:srgbClr val="595959"/>
              </a:solidFill>
              <a:latin typeface="Arial" panose="020B0604020202020204" pitchFamily="34" charset="0"/>
            </a:endParaRPr>
          </a:p>
          <a:p>
            <a:endParaRPr lang="en-US" sz="1400" dirty="0">
              <a:solidFill>
                <a:srgbClr val="595959"/>
              </a:solidFill>
              <a:latin typeface="Arial" panose="020B0604020202020204" pitchFamily="34" charset="0"/>
            </a:endParaRPr>
          </a:p>
          <a:p>
            <a:endParaRPr lang="en-US" sz="1400" dirty="0">
              <a:solidFill>
                <a:srgbClr val="595959"/>
              </a:solidFill>
              <a:latin typeface="Arial" panose="020B0604020202020204" pitchFamily="34" charset="0"/>
            </a:endParaRPr>
          </a:p>
          <a:p>
            <a:endParaRPr lang="en-US" sz="1400" dirty="0">
              <a:solidFill>
                <a:srgbClr val="595959"/>
              </a:solidFill>
              <a:latin typeface="Arial" panose="020B0604020202020204" pitchFamily="34" charset="0"/>
            </a:endParaRPr>
          </a:p>
          <a:p>
            <a:endParaRPr lang="en-US" sz="1400" dirty="0">
              <a:solidFill>
                <a:srgbClr val="595959"/>
              </a:solidFill>
              <a:latin typeface="Arial" panose="020B0604020202020204" pitchFamily="34" charset="0"/>
            </a:endParaRPr>
          </a:p>
          <a:p>
            <a:endParaRPr lang="en-US" sz="1400" dirty="0">
              <a:solidFill>
                <a:srgbClr val="595959"/>
              </a:solidFill>
              <a:latin typeface="Arial" panose="020B0604020202020204" pitchFamily="34" charset="0"/>
            </a:endParaRPr>
          </a:p>
          <a:p>
            <a:endParaRPr lang="en-US" sz="1400" dirty="0">
              <a:solidFill>
                <a:srgbClr val="595959"/>
              </a:solidFill>
              <a:latin typeface="Arial" panose="020B0604020202020204" pitchFamily="34" charset="0"/>
            </a:endParaRPr>
          </a:p>
          <a:p>
            <a:endParaRPr lang="en-US" sz="1400" dirty="0">
              <a:solidFill>
                <a:srgbClr val="595959"/>
              </a:solidFill>
              <a:latin typeface="Arial" panose="020B0604020202020204" pitchFamily="34" charset="0"/>
            </a:endParaRPr>
          </a:p>
          <a:p>
            <a:endParaRPr lang="en-US" sz="1400" dirty="0">
              <a:solidFill>
                <a:srgbClr val="595959"/>
              </a:solidFill>
              <a:latin typeface="Arial" panose="020B0604020202020204" pitchFamily="34" charset="0"/>
            </a:endParaRPr>
          </a:p>
          <a:p>
            <a:endParaRPr lang="en-US" sz="1400" dirty="0">
              <a:solidFill>
                <a:srgbClr val="595959"/>
              </a:solidFill>
              <a:latin typeface="Arial" panose="020B0604020202020204" pitchFamily="34" charset="0"/>
            </a:endParaRPr>
          </a:p>
          <a:p>
            <a:r>
              <a:rPr lang="en-US" sz="1400" dirty="0">
                <a:solidFill>
                  <a:srgbClr val="595959"/>
                </a:solidFill>
                <a:latin typeface="Arial" panose="020B0604020202020204" pitchFamily="34" charset="0"/>
              </a:rPr>
              <a:t>Don’t give up, be strong!</a:t>
            </a:r>
            <a:endParaRPr lang="en-US" sz="1400" dirty="0"/>
          </a:p>
          <a:p>
            <a:r>
              <a:rPr lang="en-US" sz="1400" dirty="0"/>
              <a:t/>
            </a:r>
            <a:br>
              <a:rPr lang="en-US" sz="1400" dirty="0"/>
            </a:br>
            <a:r>
              <a:rPr lang="en-US" sz="1400" dirty="0">
                <a:solidFill>
                  <a:srgbClr val="595959"/>
                </a:solidFill>
                <a:latin typeface="Arial" panose="020B0604020202020204" pitchFamily="34" charset="0"/>
              </a:rPr>
              <a:t>There will always be a home for the potential left alone</a:t>
            </a:r>
            <a:endParaRPr lang="en-US" sz="1400" dirty="0"/>
          </a:p>
          <a:p>
            <a:r>
              <a:rPr lang="en-US" sz="1400" dirty="0">
                <a:solidFill>
                  <a:srgbClr val="595959"/>
                </a:solidFill>
                <a:latin typeface="Arial" panose="020B0604020202020204" pitchFamily="34" charset="0"/>
              </a:rPr>
              <a:t>We will not leave anyone behind</a:t>
            </a:r>
            <a:endParaRPr lang="en-US" sz="1400" dirty="0"/>
          </a:p>
          <a:p>
            <a:r>
              <a:rPr lang="en-US" sz="1400" dirty="0">
                <a:solidFill>
                  <a:srgbClr val="595959"/>
                </a:solidFill>
                <a:latin typeface="Arial" panose="020B0604020202020204" pitchFamily="34" charset="0"/>
              </a:rPr>
              <a:t>The fight for our students’ potential will go on</a:t>
            </a:r>
            <a:endParaRPr lang="en-US" sz="1400" dirty="0"/>
          </a:p>
          <a:p>
            <a:r>
              <a:rPr lang="en-US" sz="1400" dirty="0"/>
              <a:t/>
            </a:r>
            <a:br>
              <a:rPr lang="en-US" sz="1400" dirty="0"/>
            </a:br>
            <a:r>
              <a:rPr lang="en-US" sz="1400" dirty="0">
                <a:solidFill>
                  <a:srgbClr val="595959"/>
                </a:solidFill>
                <a:latin typeface="Arial" panose="020B0604020202020204" pitchFamily="34" charset="0"/>
              </a:rPr>
              <a:t>But it can’t fill in all the gaps</a:t>
            </a:r>
            <a:endParaRPr lang="en-US" sz="1400" dirty="0"/>
          </a:p>
          <a:p>
            <a:r>
              <a:rPr lang="en-US" sz="1400" dirty="0">
                <a:solidFill>
                  <a:srgbClr val="595959"/>
                </a:solidFill>
                <a:latin typeface="Arial" panose="020B0604020202020204" pitchFamily="34" charset="0"/>
              </a:rPr>
              <a:t>Good intentions cannot dismantle inequity</a:t>
            </a:r>
            <a:endParaRPr lang="en-US" sz="1400" dirty="0"/>
          </a:p>
          <a:p>
            <a:r>
              <a:rPr lang="en-US" sz="1400" dirty="0">
                <a:solidFill>
                  <a:srgbClr val="595959"/>
                </a:solidFill>
                <a:latin typeface="Arial" panose="020B0604020202020204" pitchFamily="34" charset="0"/>
              </a:rPr>
              <a:t>A year cannot save a generation</a:t>
            </a:r>
            <a:endParaRPr lang="en-US" sz="1400" dirty="0"/>
          </a:p>
          <a:p>
            <a:r>
              <a:rPr lang="en-US" sz="1400" dirty="0"/>
              <a:t/>
            </a:r>
            <a:br>
              <a:rPr lang="en-US" sz="1400" dirty="0"/>
            </a:br>
            <a:endParaRPr lang="en-US" sz="1400" dirty="0"/>
          </a:p>
        </p:txBody>
      </p:sp>
    </p:spTree>
    <p:extLst>
      <p:ext uri="{BB962C8B-B14F-4D97-AF65-F5344CB8AC3E}">
        <p14:creationId xmlns:p14="http://schemas.microsoft.com/office/powerpoint/2010/main" val="2615307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Write Your Own Poetry</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AEBA9108-5AA9-4842-BDFD-88BF4B1A258A}"/>
              </a:ext>
            </a:extLst>
          </p:cNvPr>
          <p:cNvPicPr>
            <a:picLocks noChangeAspect="1"/>
          </p:cNvPicPr>
          <p:nvPr/>
        </p:nvPicPr>
        <p:blipFill>
          <a:blip r:embed="rId7"/>
          <a:stretch>
            <a:fillRect/>
          </a:stretch>
        </p:blipFill>
        <p:spPr>
          <a:xfrm>
            <a:off x="758740" y="1914732"/>
            <a:ext cx="7710632" cy="3789848"/>
          </a:xfrm>
          <a:prstGeom prst="rect">
            <a:avLst/>
          </a:prstGeom>
        </p:spPr>
      </p:pic>
    </p:spTree>
    <p:extLst>
      <p:ext uri="{BB962C8B-B14F-4D97-AF65-F5344CB8AC3E}">
        <p14:creationId xmlns:p14="http://schemas.microsoft.com/office/powerpoint/2010/main" val="27436193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Questions?</a:t>
            </a:r>
          </a:p>
        </p:txBody>
      </p:sp>
      <p:sp>
        <p:nvSpPr>
          <p:cNvPr id="10" name="TextBox 9"/>
          <p:cNvSpPr txBox="1"/>
          <p:nvPr/>
        </p:nvSpPr>
        <p:spPr>
          <a:xfrm>
            <a:off x="458774" y="2438400"/>
            <a:ext cx="8132775" cy="1323439"/>
          </a:xfrm>
          <a:prstGeom prst="rect">
            <a:avLst/>
          </a:prstGeom>
          <a:noFill/>
        </p:spPr>
        <p:txBody>
          <a:bodyPr wrap="square" rtlCol="0">
            <a:spAutoFit/>
          </a:bodyPr>
          <a:lstStyle/>
          <a:p>
            <a:pPr algn="ctr"/>
            <a:r>
              <a:rPr lang="en-US" sz="2000" dirty="0">
                <a:solidFill>
                  <a:schemeClr val="tx2"/>
                </a:solidFill>
                <a:latin typeface="Tw Cen MT" panose="020B0602020104020603" pitchFamily="34" charset="0"/>
              </a:rPr>
              <a:t>If you think of questions later or want to talk about collaborating, please don’t hesitate to contact me!</a:t>
            </a:r>
          </a:p>
          <a:p>
            <a:pPr algn="ctr"/>
            <a:endParaRPr lang="en-US" sz="2000" dirty="0">
              <a:solidFill>
                <a:schemeClr val="tx2"/>
              </a:solidFill>
              <a:latin typeface="Tw Cen MT" panose="020B0602020104020603" pitchFamily="34" charset="0"/>
            </a:endParaRPr>
          </a:p>
          <a:p>
            <a:pPr algn="ctr"/>
            <a:r>
              <a:rPr lang="en-US" sz="2000" dirty="0" err="1">
                <a:solidFill>
                  <a:schemeClr val="tx2"/>
                </a:solidFill>
                <a:latin typeface="Tw Cen MT" panose="020B0602020104020603" pitchFamily="34" charset="0"/>
              </a:rPr>
              <a:t>katiebrym@superstarsliteracy.org</a:t>
            </a:r>
            <a:endParaRPr lang="en-US" sz="2000" dirty="0">
              <a:solidFill>
                <a:schemeClr val="tx2"/>
              </a:solidFill>
              <a:latin typeface="Tw Cen MT" panose="020B0602020104020603" pitchFamily="34" charset="0"/>
            </a:endParaRP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4855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dirty="0">
                <a:solidFill>
                  <a:schemeClr val="tx2"/>
                </a:solidFill>
                <a:latin typeface="Tw Cen MT" panose="020B0602020104020603" pitchFamily="34" charset="0"/>
              </a:rPr>
              <a:t>Learning Outcomes</a:t>
            </a:r>
          </a:p>
        </p:txBody>
      </p:sp>
      <p:sp>
        <p:nvSpPr>
          <p:cNvPr id="10" name="TextBox 9"/>
          <p:cNvSpPr txBox="1"/>
          <p:nvPr/>
        </p:nvSpPr>
        <p:spPr>
          <a:xfrm>
            <a:off x="477824" y="2438400"/>
            <a:ext cx="8132775" cy="2246769"/>
          </a:xfrm>
          <a:prstGeom prst="rect">
            <a:avLst/>
          </a:prstGeom>
          <a:noFill/>
        </p:spPr>
        <p:txBody>
          <a:bodyPr wrap="square" rtlCol="0">
            <a:spAutoFit/>
          </a:bodyPr>
          <a:lstStyle/>
          <a:p>
            <a:pPr marL="285750" lvl="0" indent="-285750">
              <a:buFont typeface="Arial" panose="020B0604020202020204" pitchFamily="34" charset="0"/>
              <a:buChar char="•"/>
            </a:pPr>
            <a:r>
              <a:rPr lang="en-US" sz="2800" dirty="0">
                <a:solidFill>
                  <a:schemeClr val="tx2"/>
                </a:solidFill>
              </a:rPr>
              <a:t>Define and describe Civic Reflection</a:t>
            </a:r>
          </a:p>
          <a:p>
            <a:pPr marL="285750" lvl="0" indent="-285750">
              <a:buFont typeface="Arial" panose="020B0604020202020204" pitchFamily="34" charset="0"/>
              <a:buChar char="•"/>
            </a:pPr>
            <a:r>
              <a:rPr lang="en-US" sz="2800" dirty="0">
                <a:solidFill>
                  <a:schemeClr val="tx2"/>
                </a:solidFill>
              </a:rPr>
              <a:t>Understand the value of Civic Reflection and apply it to their program</a:t>
            </a:r>
          </a:p>
          <a:p>
            <a:pPr marL="285750" lvl="0" indent="-285750">
              <a:buFont typeface="Arial" panose="020B0604020202020204" pitchFamily="34" charset="0"/>
              <a:buChar char="•"/>
            </a:pPr>
            <a:r>
              <a:rPr lang="en-US" sz="2800" dirty="0">
                <a:solidFill>
                  <a:schemeClr val="tx2"/>
                </a:solidFill>
              </a:rPr>
              <a:t>Be able to develop learning objectives and outlines for Civic Reflections</a:t>
            </a:r>
          </a:p>
        </p:txBody>
      </p:sp>
      <p:pic>
        <p:nvPicPr>
          <p:cNvPr id="15"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195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dirty="0">
                <a:solidFill>
                  <a:schemeClr val="tx2"/>
                </a:solidFill>
                <a:latin typeface="Tw Cen MT" panose="020B0602020104020603" pitchFamily="34" charset="0"/>
              </a:rPr>
              <a:t>Defining Civic Reflection</a:t>
            </a:r>
          </a:p>
        </p:txBody>
      </p:sp>
      <p:sp>
        <p:nvSpPr>
          <p:cNvPr id="10" name="TextBox 9"/>
          <p:cNvSpPr txBox="1"/>
          <p:nvPr/>
        </p:nvSpPr>
        <p:spPr>
          <a:xfrm>
            <a:off x="458774" y="2438400"/>
            <a:ext cx="8132775" cy="4001095"/>
          </a:xfrm>
          <a:prstGeom prst="rect">
            <a:avLst/>
          </a:prstGeom>
          <a:noFill/>
        </p:spPr>
        <p:txBody>
          <a:bodyPr wrap="square" rtlCol="0">
            <a:spAutoFit/>
          </a:bodyPr>
          <a:lstStyle/>
          <a:p>
            <a:pPr marL="571500" indent="-571500">
              <a:buFont typeface="Arial" panose="020B0604020202020204" pitchFamily="34" charset="0"/>
              <a:buChar char="•"/>
            </a:pPr>
            <a:r>
              <a:rPr lang="en-US" sz="2800" dirty="0">
                <a:solidFill>
                  <a:schemeClr val="tx2"/>
                </a:solidFill>
                <a:latin typeface="Tw Cen MT" panose="020B0602020104020603" pitchFamily="34" charset="0"/>
              </a:rPr>
              <a:t>Civic Reflection: the definition is very broad. It refers to any activity that engages people in a deeper discussion about their civic life. </a:t>
            </a:r>
          </a:p>
          <a:p>
            <a:pPr marL="571500" indent="-571500">
              <a:buFont typeface="Arial" panose="020B0604020202020204" pitchFamily="34" charset="0"/>
              <a:buChar char="•"/>
            </a:pPr>
            <a:r>
              <a:rPr lang="en-US" sz="2800" dirty="0">
                <a:solidFill>
                  <a:schemeClr val="tx2"/>
                </a:solidFill>
                <a:latin typeface="Tw Cen MT" panose="020B0602020104020603" pitchFamily="34" charset="0"/>
              </a:rPr>
              <a:t>There are 5 defining characteristics that make Civic Reflection different from other forms of reflection or discussion. </a:t>
            </a:r>
          </a:p>
          <a:p>
            <a:r>
              <a:rPr lang="en-US" sz="2800" dirty="0">
                <a:solidFill>
                  <a:schemeClr val="tx2"/>
                </a:solidFill>
                <a:latin typeface="Tw Cen MT" panose="020B0602020104020603" pitchFamily="34" charset="0"/>
              </a:rPr>
              <a:t> </a:t>
            </a:r>
          </a:p>
          <a:p>
            <a:r>
              <a:rPr lang="en-US" i="1" dirty="0">
                <a:solidFill>
                  <a:schemeClr val="tx2"/>
                </a:solidFill>
                <a:latin typeface="Tw Cen MT" panose="020B0602020104020603" pitchFamily="34" charset="0"/>
              </a:rPr>
              <a:t>Source: civicreflection.org (http://civicreflection.org/about/what-is-civic-reflection/)</a:t>
            </a:r>
            <a:endParaRPr lang="en-US" sz="1600" i="1" dirty="0">
              <a:solidFill>
                <a:schemeClr val="tx2"/>
              </a:solidFill>
              <a:latin typeface="Tw Cen MT" panose="020B0602020104020603" pitchFamily="34" charset="0"/>
            </a:endParaRPr>
          </a:p>
          <a:p>
            <a:pPr marL="571500" indent="-571500">
              <a:buFont typeface="Arial" panose="020B0604020202020204" pitchFamily="34" charset="0"/>
              <a:buChar char="•"/>
            </a:pPr>
            <a:endParaRPr lang="en-US" dirty="0">
              <a:solidFill>
                <a:schemeClr val="tx2"/>
              </a:solidFill>
              <a:latin typeface="Tw Cen MT" panose="020B0602020104020603" pitchFamily="34" charset="0"/>
            </a:endParaRPr>
          </a:p>
          <a:p>
            <a:pPr marL="571500" indent="-571500">
              <a:buFont typeface="Arial" panose="020B0604020202020204" pitchFamily="34" charset="0"/>
              <a:buChar char="•"/>
            </a:pPr>
            <a:endParaRPr lang="en-US" dirty="0">
              <a:solidFill>
                <a:schemeClr val="tx2"/>
              </a:solidFill>
              <a:latin typeface="Tw Cen MT" panose="020B0602020104020603" pitchFamily="34" charset="0"/>
            </a:endParaRP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940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dirty="0">
                <a:solidFill>
                  <a:schemeClr val="tx2"/>
                </a:solidFill>
                <a:latin typeface="Tw Cen MT" panose="020B0602020104020603" pitchFamily="34" charset="0"/>
              </a:rPr>
              <a:t>Defining Civic Reflection</a:t>
            </a:r>
          </a:p>
        </p:txBody>
      </p:sp>
      <p:sp>
        <p:nvSpPr>
          <p:cNvPr id="10" name="TextBox 9"/>
          <p:cNvSpPr txBox="1"/>
          <p:nvPr/>
        </p:nvSpPr>
        <p:spPr>
          <a:xfrm>
            <a:off x="458774" y="2438400"/>
            <a:ext cx="8132775" cy="4093428"/>
          </a:xfrm>
          <a:prstGeom prst="rect">
            <a:avLst/>
          </a:prstGeom>
          <a:noFill/>
        </p:spPr>
        <p:txBody>
          <a:bodyPr wrap="square" rtlCol="0">
            <a:spAutoFit/>
          </a:bodyPr>
          <a:lstStyle/>
          <a:p>
            <a:pPr marL="571500" indent="-571500">
              <a:buFont typeface="Arial" panose="020B0604020202020204" pitchFamily="34" charset="0"/>
              <a:buChar char="•"/>
            </a:pPr>
            <a:r>
              <a:rPr lang="en-US" sz="2000" b="1" dirty="0">
                <a:solidFill>
                  <a:schemeClr val="tx2"/>
                </a:solidFill>
                <a:latin typeface="Tw Cen MT" panose="020B0602020104020603" pitchFamily="34" charset="0"/>
              </a:rPr>
              <a:t>Reflective: </a:t>
            </a:r>
            <a:r>
              <a:rPr lang="en-US" sz="2000" dirty="0">
                <a:solidFill>
                  <a:schemeClr val="tx2"/>
                </a:solidFill>
                <a:latin typeface="Tw Cen MT" panose="020B0602020104020603" pitchFamily="34" charset="0"/>
              </a:rPr>
              <a:t>reflections are open ended and do not rely solely on understanding empirical facts or evidence. They are a shared experience rooted in the individual experiences of each participant.</a:t>
            </a:r>
          </a:p>
          <a:p>
            <a:pPr marL="571500" indent="-571500">
              <a:buFont typeface="Arial" panose="020B0604020202020204" pitchFamily="34" charset="0"/>
              <a:buChar char="•"/>
            </a:pPr>
            <a:r>
              <a:rPr lang="en-US" sz="2000" b="1" dirty="0">
                <a:solidFill>
                  <a:schemeClr val="tx2"/>
                </a:solidFill>
                <a:latin typeface="Tw Cen MT" panose="020B0602020104020603" pitchFamily="34" charset="0"/>
              </a:rPr>
              <a:t>Deep</a:t>
            </a:r>
            <a:r>
              <a:rPr lang="en-US" sz="2000" dirty="0">
                <a:solidFill>
                  <a:schemeClr val="tx2"/>
                </a:solidFill>
                <a:latin typeface="Tw Cen MT" panose="020B0602020104020603" pitchFamily="34" charset="0"/>
              </a:rPr>
              <a:t>: an exploration of values, choices, beliefs, assumptions, and commitments </a:t>
            </a:r>
          </a:p>
          <a:p>
            <a:pPr marL="571500" indent="-571500">
              <a:buFont typeface="Arial" panose="020B0604020202020204" pitchFamily="34" charset="0"/>
              <a:buChar char="•"/>
            </a:pPr>
            <a:r>
              <a:rPr lang="en-US" sz="2000" b="1" dirty="0">
                <a:solidFill>
                  <a:schemeClr val="tx2"/>
                </a:solidFill>
                <a:latin typeface="Tw Cen MT" panose="020B0602020104020603" pitchFamily="34" charset="0"/>
              </a:rPr>
              <a:t>Object-Driven</a:t>
            </a:r>
            <a:r>
              <a:rPr lang="en-US" sz="2000" dirty="0">
                <a:solidFill>
                  <a:schemeClr val="tx2"/>
                </a:solidFill>
                <a:latin typeface="Tw Cen MT" panose="020B0602020104020603" pitchFamily="34" charset="0"/>
              </a:rPr>
              <a:t>: the reflection is anchored in a shared experience (separate from the service work itself) whether it’s an activity, reading, video, or song.</a:t>
            </a:r>
          </a:p>
          <a:p>
            <a:pPr marL="571500" indent="-571500">
              <a:buFont typeface="Arial" panose="020B0604020202020204" pitchFamily="34" charset="0"/>
              <a:buChar char="•"/>
            </a:pPr>
            <a:r>
              <a:rPr lang="en-US" sz="2000" b="1" dirty="0">
                <a:solidFill>
                  <a:schemeClr val="tx2"/>
                </a:solidFill>
                <a:latin typeface="Tw Cen MT" panose="020B0602020104020603" pitchFamily="34" charset="0"/>
              </a:rPr>
              <a:t>Questioning: </a:t>
            </a:r>
            <a:r>
              <a:rPr lang="en-US" sz="2000" dirty="0">
                <a:solidFill>
                  <a:schemeClr val="tx2"/>
                </a:solidFill>
                <a:latin typeface="Tw Cen MT" panose="020B0602020104020603" pitchFamily="34" charset="0"/>
              </a:rPr>
              <a:t>the goal is not to create answers, but to broaden a sense of open mindedness and inquiry</a:t>
            </a:r>
          </a:p>
          <a:p>
            <a:pPr marL="571500" indent="-571500">
              <a:buFont typeface="Arial" panose="020B0604020202020204" pitchFamily="34" charset="0"/>
              <a:buChar char="•"/>
            </a:pPr>
            <a:r>
              <a:rPr lang="en-US" sz="2000" b="1" dirty="0">
                <a:solidFill>
                  <a:schemeClr val="tx2"/>
                </a:solidFill>
                <a:latin typeface="Tw Cen MT" panose="020B0602020104020603" pitchFamily="34" charset="0"/>
              </a:rPr>
              <a:t>Inclusive</a:t>
            </a:r>
            <a:r>
              <a:rPr lang="en-US" sz="2000" dirty="0">
                <a:solidFill>
                  <a:schemeClr val="tx2"/>
                </a:solidFill>
                <a:latin typeface="Tw Cen MT" panose="020B0602020104020603" pitchFamily="34" charset="0"/>
              </a:rPr>
              <a:t>: discussions aren’t reliant on an authoritative facilitator, they are a co-learning experience where </a:t>
            </a:r>
            <a:r>
              <a:rPr lang="en-US" sz="2000" i="1" dirty="0">
                <a:solidFill>
                  <a:schemeClr val="tx2"/>
                </a:solidFill>
                <a:latin typeface="Tw Cen MT" panose="020B0602020104020603" pitchFamily="34" charset="0"/>
              </a:rPr>
              <a:t>all </a:t>
            </a:r>
            <a:r>
              <a:rPr lang="en-US" sz="2000" dirty="0">
                <a:solidFill>
                  <a:schemeClr val="tx2"/>
                </a:solidFill>
                <a:latin typeface="Tw Cen MT" panose="020B0602020104020603" pitchFamily="34" charset="0"/>
              </a:rPr>
              <a:t>voices are heard and </a:t>
            </a:r>
            <a:br>
              <a:rPr lang="en-US" sz="2000" dirty="0">
                <a:solidFill>
                  <a:schemeClr val="tx2"/>
                </a:solidFill>
                <a:latin typeface="Tw Cen MT" panose="020B0602020104020603" pitchFamily="34" charset="0"/>
              </a:rPr>
            </a:br>
            <a:r>
              <a:rPr lang="en-US" sz="2000" dirty="0">
                <a:solidFill>
                  <a:schemeClr val="tx2"/>
                </a:solidFill>
                <a:latin typeface="Tw Cen MT" panose="020B0602020104020603" pitchFamily="34" charset="0"/>
              </a:rPr>
              <a:t>respected</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7"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16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What is the value of Civic Reflection?</a:t>
            </a:r>
          </a:p>
        </p:txBody>
      </p:sp>
      <p:sp>
        <p:nvSpPr>
          <p:cNvPr id="10" name="TextBox 9"/>
          <p:cNvSpPr txBox="1"/>
          <p:nvPr/>
        </p:nvSpPr>
        <p:spPr>
          <a:xfrm>
            <a:off x="458774" y="2438400"/>
            <a:ext cx="8132775"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2"/>
                </a:solidFill>
                <a:latin typeface="Tw Cen MT" panose="020B0602020104020603" pitchFamily="34" charset="0"/>
              </a:rPr>
              <a:t>Civic Reflection improves the experience for all stakeholders</a:t>
            </a:r>
          </a:p>
          <a:p>
            <a:pPr marL="342900" indent="-342900">
              <a:buFont typeface="Arial" panose="020B0604020202020204" pitchFamily="34" charset="0"/>
              <a:buChar char="•"/>
            </a:pPr>
            <a:r>
              <a:rPr lang="en-US" sz="2000" dirty="0">
                <a:solidFill>
                  <a:schemeClr val="tx2"/>
                </a:solidFill>
              </a:rPr>
              <a:t>Members: increased understanding of their service experience, opportunity for self exploration, closer connection to fellow members, improved learning opportunities that expand beyond their own experiences, fun!</a:t>
            </a:r>
          </a:p>
          <a:p>
            <a:pPr marL="342900" indent="-342900">
              <a:buFont typeface="Arial" panose="020B0604020202020204" pitchFamily="34" charset="0"/>
              <a:buChar char="•"/>
            </a:pPr>
            <a:r>
              <a:rPr lang="en-US" sz="2000" dirty="0">
                <a:solidFill>
                  <a:schemeClr val="tx2"/>
                </a:solidFill>
              </a:rPr>
              <a:t>Beneficiaries: more empathic members, chance to share in a co-learning experience, stronger connection to members and programs</a:t>
            </a:r>
          </a:p>
          <a:p>
            <a:pPr marL="342900" indent="-342900">
              <a:buFont typeface="Arial" panose="020B0604020202020204" pitchFamily="34" charset="0"/>
              <a:buChar char="•"/>
            </a:pPr>
            <a:r>
              <a:rPr lang="en-US" sz="2000" dirty="0">
                <a:solidFill>
                  <a:schemeClr val="tx2"/>
                </a:solidFill>
              </a:rPr>
              <a:t>Programs: higher member retention, stronger members means stronger service</a:t>
            </a:r>
          </a:p>
          <a:p>
            <a:pPr marL="342900" indent="-342900">
              <a:buFont typeface="Arial" panose="020B0604020202020204" pitchFamily="34" charset="0"/>
              <a:buChar char="•"/>
            </a:pPr>
            <a:endParaRPr lang="en-US" sz="2000" dirty="0">
              <a:solidFill>
                <a:schemeClr val="tx2"/>
              </a:solidFill>
              <a:latin typeface="Tw Cen MT" panose="020B0602020104020603" pitchFamily="34" charset="0"/>
            </a:endParaRPr>
          </a:p>
          <a:p>
            <a:pPr marL="342900" indent="-342900">
              <a:buFont typeface="Arial" panose="020B0604020202020204" pitchFamily="34" charset="0"/>
              <a:buChar char="•"/>
            </a:pPr>
            <a:endParaRPr lang="en-US" sz="2000" dirty="0">
              <a:solidFill>
                <a:schemeClr val="tx2"/>
              </a:solidFill>
              <a:latin typeface="Tw Cen MT" panose="020B0602020104020603" pitchFamily="34" charset="0"/>
            </a:endParaRPr>
          </a:p>
          <a:p>
            <a:pPr marL="342900" indent="-342900">
              <a:buFont typeface="Arial" panose="020B0604020202020204" pitchFamily="34" charset="0"/>
              <a:buChar char="•"/>
            </a:pPr>
            <a:endParaRPr lang="en-US" sz="2000" dirty="0">
              <a:solidFill>
                <a:schemeClr val="tx2"/>
              </a:solidFill>
              <a:latin typeface="Tw Cen MT" panose="020B0602020104020603" pitchFamily="34" charset="0"/>
            </a:endParaRP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581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1200329"/>
          </a:xfrm>
          <a:prstGeom prst="rect">
            <a:avLst/>
          </a:prstGeom>
          <a:noFill/>
        </p:spPr>
        <p:txBody>
          <a:bodyPr wrap="square" rtlCol="0">
            <a:spAutoFit/>
          </a:bodyPr>
          <a:lstStyle/>
          <a:p>
            <a:pPr algn="ctr"/>
            <a:r>
              <a:rPr lang="en-US" sz="3600" dirty="0">
                <a:solidFill>
                  <a:schemeClr val="tx2"/>
                </a:solidFill>
                <a:latin typeface="Tw Cen MT" panose="020B0602020104020603" pitchFamily="34" charset="0"/>
              </a:rPr>
              <a:t>Brave Space: A Best Practice in Civic Reflection</a:t>
            </a:r>
          </a:p>
        </p:txBody>
      </p:sp>
      <p:sp>
        <p:nvSpPr>
          <p:cNvPr id="10" name="TextBox 9"/>
          <p:cNvSpPr txBox="1"/>
          <p:nvPr/>
        </p:nvSpPr>
        <p:spPr>
          <a:xfrm>
            <a:off x="458774" y="2438400"/>
            <a:ext cx="8132775" cy="3785652"/>
          </a:xfrm>
          <a:prstGeom prst="rect">
            <a:avLst/>
          </a:prstGeom>
          <a:noFill/>
        </p:spPr>
        <p:txBody>
          <a:bodyPr wrap="square" rtlCol="0">
            <a:spAutoFit/>
          </a:bodyPr>
          <a:lstStyle/>
          <a:p>
            <a:r>
              <a:rPr lang="en-US" sz="2000" dirty="0">
                <a:solidFill>
                  <a:schemeClr val="tx2"/>
                </a:solidFill>
                <a:latin typeface="Tw Cen MT" panose="020B0602020104020603" pitchFamily="34" charset="0"/>
              </a:rPr>
              <a:t>Guidelines, learning agreements, community rules….</a:t>
            </a:r>
          </a:p>
          <a:p>
            <a:pPr marL="342900" indent="-342900">
              <a:buFont typeface="Arial" panose="020B0604020202020204" pitchFamily="34" charset="0"/>
              <a:buChar char="•"/>
            </a:pPr>
            <a:r>
              <a:rPr lang="en-US" sz="2000" dirty="0">
                <a:solidFill>
                  <a:schemeClr val="tx2"/>
                </a:solidFill>
                <a:latin typeface="Tw Cen MT" panose="020B0602020104020603" pitchFamily="34" charset="0"/>
              </a:rPr>
              <a:t>Said here stays here, learned here leaves here</a:t>
            </a:r>
          </a:p>
          <a:p>
            <a:pPr marL="342900" indent="-342900">
              <a:buFont typeface="Arial" panose="020B0604020202020204" pitchFamily="34" charset="0"/>
              <a:buChar char="•"/>
            </a:pPr>
            <a:r>
              <a:rPr lang="en-US" sz="2000" dirty="0">
                <a:solidFill>
                  <a:schemeClr val="tx2"/>
                </a:solidFill>
                <a:latin typeface="Tw Cen MT" panose="020B0602020104020603" pitchFamily="34" charset="0"/>
              </a:rPr>
              <a:t>Listen to understand</a:t>
            </a:r>
          </a:p>
          <a:p>
            <a:pPr marL="342900" indent="-342900">
              <a:buFont typeface="Arial" panose="020B0604020202020204" pitchFamily="34" charset="0"/>
              <a:buChar char="•"/>
            </a:pPr>
            <a:r>
              <a:rPr lang="en-US" sz="2000" dirty="0">
                <a:solidFill>
                  <a:schemeClr val="tx2"/>
                </a:solidFill>
                <a:latin typeface="Tw Cen MT" panose="020B0602020104020603" pitchFamily="34" charset="0"/>
              </a:rPr>
              <a:t>Step up, step back</a:t>
            </a:r>
          </a:p>
          <a:p>
            <a:pPr marL="342900" indent="-342900">
              <a:buFont typeface="Arial" panose="020B0604020202020204" pitchFamily="34" charset="0"/>
              <a:buChar char="•"/>
            </a:pPr>
            <a:r>
              <a:rPr lang="en-US" sz="2000" dirty="0">
                <a:solidFill>
                  <a:schemeClr val="tx2"/>
                </a:solidFill>
                <a:latin typeface="Tw Cen MT" panose="020B0602020104020603" pitchFamily="34" charset="0"/>
              </a:rPr>
              <a:t>One diva, one mic</a:t>
            </a:r>
          </a:p>
          <a:p>
            <a:pPr marL="342900" indent="-342900">
              <a:buFont typeface="Arial" panose="020B0604020202020204" pitchFamily="34" charset="0"/>
              <a:buChar char="•"/>
            </a:pPr>
            <a:r>
              <a:rPr lang="en-US" sz="2000" dirty="0">
                <a:solidFill>
                  <a:schemeClr val="tx2"/>
                </a:solidFill>
                <a:latin typeface="Tw Cen MT" panose="020B0602020104020603" pitchFamily="34" charset="0"/>
              </a:rPr>
              <a:t>Lean into discomfort</a:t>
            </a:r>
          </a:p>
          <a:p>
            <a:pPr marL="342900" indent="-342900">
              <a:buFont typeface="Arial" panose="020B0604020202020204" pitchFamily="34" charset="0"/>
              <a:buChar char="•"/>
            </a:pPr>
            <a:r>
              <a:rPr lang="en-US" sz="2000" dirty="0">
                <a:solidFill>
                  <a:schemeClr val="tx2"/>
                </a:solidFill>
                <a:latin typeface="Tw Cen MT" panose="020B0602020104020603" pitchFamily="34" charset="0"/>
              </a:rPr>
              <a:t>Don’t yuck my yum</a:t>
            </a:r>
          </a:p>
          <a:p>
            <a:pPr marL="342900" indent="-342900">
              <a:buFont typeface="Arial" panose="020B0604020202020204" pitchFamily="34" charset="0"/>
              <a:buChar char="•"/>
            </a:pPr>
            <a:r>
              <a:rPr lang="en-US" sz="2000" dirty="0">
                <a:solidFill>
                  <a:schemeClr val="tx2"/>
                </a:solidFill>
                <a:latin typeface="Tw Cen MT" panose="020B0602020104020603" pitchFamily="34" charset="0"/>
              </a:rPr>
              <a:t>Use I statements</a:t>
            </a:r>
          </a:p>
          <a:p>
            <a:pPr marL="342900" indent="-342900">
              <a:buFont typeface="Arial" panose="020B0604020202020204" pitchFamily="34" charset="0"/>
              <a:buChar char="•"/>
            </a:pPr>
            <a:endParaRPr lang="en-US" sz="2000" dirty="0">
              <a:solidFill>
                <a:schemeClr val="tx2"/>
              </a:solidFill>
              <a:latin typeface="Tw Cen MT" panose="020B0602020104020603" pitchFamily="34" charset="0"/>
            </a:endParaRPr>
          </a:p>
          <a:p>
            <a:r>
              <a:rPr lang="en-US" sz="2000" dirty="0">
                <a:solidFill>
                  <a:schemeClr val="tx2"/>
                </a:solidFill>
                <a:latin typeface="Tw Cen MT" panose="020B0602020104020603" pitchFamily="34" charset="0"/>
              </a:rPr>
              <a:t>Create these guidelines as a group and revisit them throughout the year. </a:t>
            </a:r>
          </a:p>
          <a:p>
            <a:pPr marL="342900" indent="-342900">
              <a:buFont typeface="Arial" panose="020B0604020202020204" pitchFamily="34" charset="0"/>
              <a:buChar char="•"/>
            </a:pPr>
            <a:endParaRPr lang="en-US" sz="2000" dirty="0">
              <a:solidFill>
                <a:schemeClr val="tx2"/>
              </a:solidFill>
              <a:latin typeface="Tw Cen MT" panose="020B0602020104020603" pitchFamily="34" charset="0"/>
            </a:endParaRPr>
          </a:p>
          <a:p>
            <a:pPr marL="342900" indent="-342900">
              <a:buFont typeface="Arial" panose="020B0604020202020204" pitchFamily="34" charset="0"/>
              <a:buChar char="•"/>
            </a:pPr>
            <a:endParaRPr lang="en-US" sz="2000" dirty="0">
              <a:solidFill>
                <a:schemeClr val="tx2"/>
              </a:solidFill>
              <a:latin typeface="Tw Cen MT" panose="020B0602020104020603" pitchFamily="34" charset="0"/>
            </a:endParaRP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a:solidFill>
                  <a:schemeClr val="tx2">
                    <a:lumMod val="75000"/>
                  </a:schemeClr>
                </a:solidFill>
                <a:latin typeface="Tw Cen MT" panose="020B0602020104020603" pitchFamily="34" charset="0"/>
              </a:rPr>
              <a:t>AmeriCorps Grantee Training Conference 2017</a:t>
            </a: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108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67180" y="1870925"/>
            <a:ext cx="8409639" cy="4247317"/>
          </a:xfrm>
          <a:prstGeom prst="rect">
            <a:avLst/>
          </a:prstGeom>
          <a:noFill/>
        </p:spPr>
        <p:txBody>
          <a:bodyPr wrap="square" rtlCol="0">
            <a:spAutoFit/>
          </a:bodyPr>
          <a:lstStyle/>
          <a:p>
            <a:pPr algn="ctr"/>
            <a:endParaRPr lang="en-US" sz="6000" b="1" dirty="0">
              <a:solidFill>
                <a:srgbClr val="0066CC"/>
              </a:solidFill>
            </a:endParaRPr>
          </a:p>
          <a:p>
            <a:pPr algn="ctr"/>
            <a:endParaRPr lang="en-US" sz="6000" b="1" dirty="0">
              <a:solidFill>
                <a:srgbClr val="0066CC"/>
              </a:solidFill>
            </a:endParaRPr>
          </a:p>
          <a:p>
            <a:pPr algn="ctr"/>
            <a:endParaRPr lang="en-US" sz="6000" b="1" dirty="0">
              <a:solidFill>
                <a:srgbClr val="0066CC"/>
              </a:solidFill>
            </a:endParaRPr>
          </a:p>
          <a:p>
            <a:pPr algn="ctr"/>
            <a:r>
              <a:rPr lang="en-US" sz="5400" b="1" dirty="0">
                <a:solidFill>
                  <a:srgbClr val="0066CC"/>
                </a:solidFill>
              </a:rPr>
              <a:t>Katie </a:t>
            </a:r>
            <a:r>
              <a:rPr lang="en-US" sz="5400" b="1" dirty="0" err="1">
                <a:solidFill>
                  <a:srgbClr val="0066CC"/>
                </a:solidFill>
              </a:rPr>
              <a:t>Brym</a:t>
            </a:r>
            <a:endParaRPr lang="en-US" sz="5400" b="1" dirty="0">
              <a:solidFill>
                <a:srgbClr val="0066CC"/>
              </a:solidFill>
            </a:endParaRPr>
          </a:p>
          <a:p>
            <a:pPr algn="ctr"/>
            <a:r>
              <a:rPr lang="en-US" sz="3600" i="1" dirty="0">
                <a:solidFill>
                  <a:srgbClr val="0066CC"/>
                </a:solidFill>
              </a:rPr>
              <a:t>AmeriCorps Manager</a:t>
            </a:r>
          </a:p>
        </p:txBody>
      </p:sp>
      <p:pic>
        <p:nvPicPr>
          <p:cNvPr id="15"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7"/>
          <a:srcRect l="27778" t="25555" r="23333" b="25555"/>
          <a:stretch/>
        </p:blipFill>
        <p:spPr>
          <a:xfrm>
            <a:off x="3562348" y="1870924"/>
            <a:ext cx="2019301" cy="2692401"/>
          </a:xfrm>
          <a:prstGeom prst="rect">
            <a:avLst/>
          </a:prstGeom>
        </p:spPr>
      </p:pic>
    </p:spTree>
    <p:extLst>
      <p:ext uri="{BB962C8B-B14F-4D97-AF65-F5344CB8AC3E}">
        <p14:creationId xmlns:p14="http://schemas.microsoft.com/office/powerpoint/2010/main" val="1207549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CV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CV PPT Template</Template>
  <TotalTime>282</TotalTime>
  <Words>3324</Words>
  <Application>Microsoft Office PowerPoint</Application>
  <PresentationFormat>On-screen Show (4:3)</PresentationFormat>
  <Paragraphs>406</Paragraphs>
  <Slides>33</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Mangal</vt:lpstr>
      <vt:lpstr>Open Sans Condensed</vt:lpstr>
      <vt:lpstr>Tw Cen MT</vt:lpstr>
      <vt:lpstr>CV PPT Template</vt:lpstr>
      <vt:lpstr>Welcome AmeriCorps Programs and Staff!</vt:lpstr>
      <vt:lpstr>PowerPoint Presentation</vt:lpstr>
      <vt:lpstr>Engaging in Community: Civic Reflection in National Service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 of the Governor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AmeriCorps Programs and Staff!</dc:title>
  <dc:creator>Tara Baltzley</dc:creator>
  <cp:lastModifiedBy>Tara Baltzley</cp:lastModifiedBy>
  <cp:revision>28</cp:revision>
  <dcterms:created xsi:type="dcterms:W3CDTF">2017-12-13T20:30:39Z</dcterms:created>
  <dcterms:modified xsi:type="dcterms:W3CDTF">2018-02-26T17:57:06Z</dcterms:modified>
</cp:coreProperties>
</file>