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260" r:id="rId6"/>
    <p:sldId id="322" r:id="rId7"/>
    <p:sldId id="329" r:id="rId8"/>
    <p:sldId id="331" r:id="rId9"/>
    <p:sldId id="314" r:id="rId10"/>
    <p:sldId id="332" r:id="rId11"/>
    <p:sldId id="333" r:id="rId12"/>
    <p:sldId id="330" r:id="rId13"/>
    <p:sldId id="287" r:id="rId14"/>
    <p:sldId id="316" r:id="rId15"/>
    <p:sldId id="327" r:id="rId16"/>
    <p:sldId id="303" r:id="rId17"/>
    <p:sldId id="306" r:id="rId18"/>
    <p:sldId id="310" r:id="rId19"/>
    <p:sldId id="291" r:id="rId20"/>
    <p:sldId id="3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s, Elizabeth" initials="ME" lastIdx="3" clrIdx="0">
    <p:extLst>
      <p:ext uri="{19B8F6BF-5375-455C-9EA6-DF929625EA0E}">
        <p15:presenceInfo xmlns:p15="http://schemas.microsoft.com/office/powerpoint/2012/main" userId="S-1-5-21-1659004503-1645522239-682003330-12665" providerId="AD"/>
      </p:ext>
    </p:extLst>
  </p:cmAuthor>
  <p:cmAuthor id="2" name="Parker, Katherine" initials="PK" lastIdx="20" clrIdx="1">
    <p:extLst>
      <p:ext uri="{19B8F6BF-5375-455C-9EA6-DF929625EA0E}">
        <p15:presenceInfo xmlns:p15="http://schemas.microsoft.com/office/powerpoint/2012/main" userId="S-1-5-21-1659004503-1645522239-682003330-26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A56"/>
    <a:srgbClr val="FBAC1D"/>
    <a:srgbClr val="FFFFFF"/>
    <a:srgbClr val="0177B7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4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90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57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855D9-F920-44BD-A653-9948CB623EF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F4BB3-DF5F-4775-A62E-0069CC7C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2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2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51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69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1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1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7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1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8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BB3-DF5F-4775-A62E-0069CC7C3E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7330"/>
            <a:ext cx="12208329" cy="404215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81475"/>
            <a:ext cx="12192000" cy="1333500"/>
          </a:xfrm>
          <a:prstGeom prst="rect">
            <a:avLst/>
          </a:prstGeom>
          <a:solidFill>
            <a:srgbClr val="0B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049486"/>
            <a:ext cx="12192000" cy="152400"/>
          </a:xfrm>
          <a:prstGeom prst="rect">
            <a:avLst/>
          </a:prstGeom>
          <a:solidFill>
            <a:srgbClr val="017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62" y="5714512"/>
            <a:ext cx="959338" cy="959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652" y="5762137"/>
            <a:ext cx="1752124" cy="7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2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4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8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5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7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6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3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4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02025" y="2286000"/>
            <a:ext cx="2605088" cy="26050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9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02025" y="2286000"/>
            <a:ext cx="2605088" cy="26050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-1"/>
            <a:ext cx="12257314" cy="68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8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1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4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A1095-F5CE-4CF9-9B5C-8BC1C22DE1A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9582-C585-43F8-B0A9-6CA1C14C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6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7" r:id="rId3"/>
    <p:sldLayoutId id="2147483666" r:id="rId4"/>
    <p:sldLayoutId id="2147483663" r:id="rId5"/>
    <p:sldLayoutId id="2147483662" r:id="rId6"/>
    <p:sldLayoutId id="2147483664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022" y="4445399"/>
            <a:ext cx="10282638" cy="9582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My AmeriCorps Experience</a:t>
            </a:r>
            <a:endParaRPr lang="en-US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11022" y="5782557"/>
            <a:ext cx="10282638" cy="9582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By [Inset Name Here]</a:t>
            </a:r>
            <a:endParaRPr lang="en-US" sz="1400" dirty="0">
              <a:solidFill>
                <a:srgbClr val="0B3A5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My AmeriCorps Experience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1818" y="6477927"/>
            <a:ext cx="103283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B3A56"/>
                </a:solidFill>
              </a:rPr>
              <a:t>Disclaimer: </a:t>
            </a:r>
            <a:r>
              <a:rPr lang="en-US" sz="900" i="1" dirty="0">
                <a:solidFill>
                  <a:srgbClr val="0B3A56"/>
                </a:solidFill>
              </a:rPr>
              <a:t>Opinions or points of view expressed in this presentation are those of the presenter(s) and do not necessarily reflect the official position of, or a position that is endorsed by, CNCS or the AmeriCorps program.”</a:t>
            </a:r>
            <a:endParaRPr lang="en-US" sz="900" dirty="0">
              <a:solidFill>
                <a:srgbClr val="0B3A5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24636"/>
            <a:ext cx="4815840" cy="5355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Placeholder for </a:t>
            </a:r>
            <a:r>
              <a:rPr lang="en-US" sz="1600" i="1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AmeriCorps experience images.</a:t>
            </a:r>
          </a:p>
          <a:p>
            <a:pPr algn="ctr"/>
            <a:endParaRPr lang="en-US" sz="1600" i="1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600" i="1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your own story on the right slide block.</a:t>
            </a:r>
            <a:endParaRPr lang="en-US" sz="1600" i="1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3794" y="1319874"/>
            <a:ext cx="6848670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2015 - 2016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Houston, TX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Organization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Volunteer Houston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Assignment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Volunteer Recruitment &amp; Management Systems Specialist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Responsibilities: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Increase volunteerism in the Houston area and grow Volunteer Houston’s volunteer database.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Recruit users to register for volunteer opportunities and recruit local agencies to post volunteer opportunities.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Update Volunteer Houston’s volunteer database and online presence.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I chose to serve: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back to my country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Gain professional skills</a:t>
            </a:r>
          </a:p>
        </p:txBody>
      </p:sp>
    </p:spTree>
    <p:extLst>
      <p:ext uri="{BB962C8B-B14F-4D97-AF65-F5344CB8AC3E}">
        <p14:creationId xmlns:p14="http://schemas.microsoft.com/office/powerpoint/2010/main" val="32582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Story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1818" y="6477927"/>
            <a:ext cx="103283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B3A56"/>
                </a:solidFill>
              </a:rPr>
              <a:t>Disclaimer: </a:t>
            </a:r>
            <a:r>
              <a:rPr lang="en-US" sz="900" i="1" dirty="0">
                <a:solidFill>
                  <a:srgbClr val="0B3A56"/>
                </a:solidFill>
              </a:rPr>
              <a:t>Opinions or points of view expressed in this presentation are those of the presenter(s) and do not necessarily reflect the official position of, or a position that is endorsed by, CNCS or the AmeriCorps program.”</a:t>
            </a:r>
            <a:endParaRPr lang="en-US" sz="900" dirty="0">
              <a:solidFill>
                <a:srgbClr val="0B3A5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24636"/>
            <a:ext cx="12192000" cy="5355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Placeholder for your AmeriCorps experience images.</a:t>
            </a:r>
          </a:p>
        </p:txBody>
      </p:sp>
    </p:spTree>
    <p:extLst>
      <p:ext uri="{BB962C8B-B14F-4D97-AF65-F5344CB8AC3E}">
        <p14:creationId xmlns:p14="http://schemas.microsoft.com/office/powerpoint/2010/main" val="33950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My Service Year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1818" y="6477927"/>
            <a:ext cx="103283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B3A56"/>
                </a:solidFill>
              </a:rPr>
              <a:t>Disclaimer: </a:t>
            </a:r>
            <a:r>
              <a:rPr lang="en-US" sz="900" i="1" dirty="0">
                <a:solidFill>
                  <a:srgbClr val="0B3A56"/>
                </a:solidFill>
              </a:rPr>
              <a:t>Opinions or points of view expressed in this presentation are those of the presenter(s) and do not necessarily reflect the official position of, or a position that is endorsed by, CNCS or the AmeriCorps program.”</a:t>
            </a:r>
            <a:endParaRPr lang="en-US" sz="900" dirty="0">
              <a:solidFill>
                <a:srgbClr val="0B3A5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8379" y="1277995"/>
            <a:ext cx="684867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Accomplishments</a:t>
            </a:r>
            <a:endParaRPr lang="en-US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Increased user base by over 60% (from 20,000 to 35,000 users).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Implemented Google AdWords campaign to improve website traffic.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Developed mobile app for finding volunteer opportunities.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Integrated Google Analytics and other data tools in organizational decision making.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Learning new skills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in a new environment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into the community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 gained/ learned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Leading the development of an online platform and mobile app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Ownership of an initiative and part of an organization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Experience working at a nonprofit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Experience working in a small business/start up environment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24636"/>
            <a:ext cx="4815840" cy="5355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Placeholder for your AmeriCorps experience images</a:t>
            </a:r>
            <a:r>
              <a:rPr lang="en-US" sz="1600" i="1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algn="ctr"/>
            <a:endParaRPr lang="en-US" sz="1600" i="1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600" i="1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your own story on the right slide block.</a:t>
            </a:r>
            <a:endParaRPr lang="en-US" sz="1600" i="1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Life After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8588" y="1972297"/>
            <a:ext cx="5248886" cy="421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AmeriCorps alumni remain civically engaged after service. </a:t>
            </a:r>
            <a:endParaRPr lang="en-US" sz="2000" b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28% 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 more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likely to keep informed about public issues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22% 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 more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likely to volunteer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30% 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 more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likely to donate to a cause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15% </a:t>
            </a:r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 more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likely to participate in community organizations.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B3A5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r="12231"/>
          <a:stretch/>
        </p:blipFill>
        <p:spPr>
          <a:xfrm>
            <a:off x="1" y="1013716"/>
            <a:ext cx="6534364" cy="57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5" b="9813"/>
          <a:stretch/>
        </p:blipFill>
        <p:spPr>
          <a:xfrm>
            <a:off x="0" y="999241"/>
            <a:ext cx="12192000" cy="57220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980388"/>
            <a:ext cx="11500701" cy="5750350"/>
          </a:xfrm>
          <a:prstGeom prst="rect">
            <a:avLst/>
          </a:prstGeom>
          <a:solidFill>
            <a:srgbClr val="0B3A56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After Service </a:t>
            </a:r>
            <a:endParaRPr lang="en-US" sz="3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80208" y="2937832"/>
            <a:ext cx="3125470" cy="3021178"/>
          </a:xfrm>
          <a:prstGeom prst="ellipse">
            <a:avLst/>
          </a:prstGeom>
          <a:solidFill>
            <a:srgbClr val="FFFF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 Semilightody)"/>
              </a:rPr>
              <a:t>43%</a:t>
            </a:r>
            <a:r>
              <a:rPr lang="en-US" sz="2400" dirty="0">
                <a:solidFill>
                  <a:schemeClr val="bg1"/>
                </a:solidFill>
                <a:latin typeface="Segoe UI Semilightody)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egoe UI Semilightody)"/>
              </a:rPr>
              <a:t>of AmeriCorps members were employed 6 months </a:t>
            </a:r>
            <a:r>
              <a:rPr lang="en-US" sz="2000" b="1" i="1" u="sng" dirty="0" smtClean="0">
                <a:solidFill>
                  <a:schemeClr val="bg1"/>
                </a:solidFill>
                <a:latin typeface="Segoe UI Semilightody)"/>
              </a:rPr>
              <a:t>before</a:t>
            </a:r>
            <a:r>
              <a:rPr lang="en-US" sz="2000" dirty="0" smtClean="0">
                <a:solidFill>
                  <a:schemeClr val="bg1"/>
                </a:solidFill>
                <a:latin typeface="Segoe UI Semilightody)"/>
              </a:rPr>
              <a:t> service</a:t>
            </a:r>
            <a:endParaRPr lang="en-US" sz="2000" dirty="0">
              <a:solidFill>
                <a:schemeClr val="bg1"/>
              </a:solidFill>
              <a:latin typeface="Segoe UI Semilightody)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18589" y="2378316"/>
            <a:ext cx="3926103" cy="3697235"/>
          </a:xfrm>
          <a:prstGeom prst="ellipse">
            <a:avLst/>
          </a:prstGeom>
          <a:solidFill>
            <a:srgbClr val="FFFF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 Semilightody)"/>
              </a:rPr>
              <a:t>67%</a:t>
            </a:r>
            <a:r>
              <a:rPr lang="en-US" sz="2400" dirty="0">
                <a:solidFill>
                  <a:schemeClr val="bg1"/>
                </a:solidFill>
                <a:latin typeface="Segoe UI Semilightody)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egoe UI Semilightody)"/>
              </a:rPr>
              <a:t>of AmeriCorps members were employed 6 months </a:t>
            </a:r>
            <a:r>
              <a:rPr lang="en-US" sz="2000" b="1" i="1" u="sng" dirty="0" smtClean="0">
                <a:solidFill>
                  <a:schemeClr val="bg1"/>
                </a:solidFill>
                <a:latin typeface="Segoe UI Semilightody)"/>
              </a:rPr>
              <a:t>after</a:t>
            </a:r>
            <a:r>
              <a:rPr lang="en-US" sz="2000" dirty="0" smtClean="0">
                <a:solidFill>
                  <a:schemeClr val="bg1"/>
                </a:solidFill>
                <a:latin typeface="Segoe UI Semilightody)"/>
              </a:rPr>
              <a:t> service</a:t>
            </a:r>
            <a:endParaRPr lang="en-US" sz="2000" dirty="0">
              <a:solidFill>
                <a:schemeClr val="bg1"/>
              </a:solidFill>
              <a:latin typeface="Segoe UI Semilightody)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2201" y="1616016"/>
            <a:ext cx="67102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AmeriCorps Improves Employment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374276" y="3372898"/>
            <a:ext cx="9374660" cy="982259"/>
          </a:xfrm>
          <a:prstGeom prst="rect">
            <a:avLst/>
          </a:prstGeom>
          <a:solidFill>
            <a:srgbClr val="C3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4276" y="1398476"/>
            <a:ext cx="9238737" cy="982259"/>
          </a:xfrm>
          <a:prstGeom prst="rect">
            <a:avLst/>
          </a:prstGeom>
          <a:solidFill>
            <a:srgbClr val="C3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0178" y="1520263"/>
            <a:ext cx="3807940" cy="8054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 smtClean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Visit AmeriCorps.gov/join</a:t>
            </a:r>
            <a:r>
              <a:rPr lang="en-US" sz="1400" dirty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400" dirty="0" smtClean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</a:t>
            </a:r>
            <a:r>
              <a:rPr lang="en-US" sz="1400" dirty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search a variety of service opportunities and choose the one that is right for you.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to Apply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4" b="24483"/>
          <a:stretch/>
        </p:blipFill>
        <p:spPr>
          <a:xfrm>
            <a:off x="5426735" y="1389185"/>
            <a:ext cx="1217145" cy="278392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40518" y="1717500"/>
            <a:ext cx="3066284" cy="41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B3A56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Search Opportunities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40518" y="2719882"/>
            <a:ext cx="3066284" cy="41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B3A56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40518" y="3637729"/>
            <a:ext cx="3066284" cy="41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B3A56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Await Placement</a:t>
            </a:r>
            <a:endParaRPr lang="en-US" sz="2000" dirty="0">
              <a:solidFill>
                <a:srgbClr val="0B3A56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40518" y="4582080"/>
            <a:ext cx="3066284" cy="41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B3A56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Begin Service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70178" y="2690233"/>
            <a:ext cx="3807940" cy="8054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Complete and submit </a:t>
            </a:r>
            <a:r>
              <a:rPr lang="en-US" sz="1400" dirty="0" smtClean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 </a:t>
            </a:r>
            <a:r>
              <a:rPr lang="en-US" sz="1400" dirty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670178" y="3426205"/>
            <a:ext cx="3807940" cy="8054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application assessment and selection is different for VISTA, NCCC and State</a:t>
            </a:r>
            <a:r>
              <a:rPr lang="en-US" sz="1400" dirty="0">
                <a:solidFill>
                  <a:srgbClr val="0B3A56"/>
                </a:solidFill>
                <a:latin typeface="Segoe UI Semilight"/>
                <a:cs typeface="Segoe UI Semilight"/>
              </a:rPr>
              <a:t>/National. </a:t>
            </a:r>
            <a:r>
              <a:rPr lang="en-US" sz="1400" dirty="0" smtClean="0">
                <a:solidFill>
                  <a:srgbClr val="0B3A56"/>
                </a:solidFill>
                <a:latin typeface="Segoe UI Semilight"/>
                <a:cs typeface="Segoe UI Semilight"/>
              </a:rPr>
              <a:t>Learn more at AmeriCorps.gov/join.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670178" y="4414530"/>
            <a:ext cx="3807940" cy="8054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Receive confirmation that you are selected to serve and begin service term shortly thereafter.</a:t>
            </a:r>
          </a:p>
        </p:txBody>
      </p:sp>
      <p:sp>
        <p:nvSpPr>
          <p:cNvPr id="20" name="Oval 19"/>
          <p:cNvSpPr/>
          <p:nvPr/>
        </p:nvSpPr>
        <p:spPr>
          <a:xfrm>
            <a:off x="2065925" y="1780871"/>
            <a:ext cx="359846" cy="359846"/>
          </a:xfrm>
          <a:prstGeom prst="ellipse">
            <a:avLst/>
          </a:prstGeom>
          <a:solidFill>
            <a:srgbClr val="0B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087846" y="1848798"/>
            <a:ext cx="351503" cy="280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</a:t>
            </a:r>
          </a:p>
        </p:txBody>
      </p:sp>
      <p:sp>
        <p:nvSpPr>
          <p:cNvPr id="22" name="Oval 21"/>
          <p:cNvSpPr/>
          <p:nvPr/>
        </p:nvSpPr>
        <p:spPr>
          <a:xfrm>
            <a:off x="2070238" y="2733098"/>
            <a:ext cx="359846" cy="359846"/>
          </a:xfrm>
          <a:prstGeom prst="ellipse">
            <a:avLst/>
          </a:prstGeom>
          <a:solidFill>
            <a:srgbClr val="0B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095057" y="2795631"/>
            <a:ext cx="351503" cy="280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</a:p>
        </p:txBody>
      </p:sp>
      <p:sp>
        <p:nvSpPr>
          <p:cNvPr id="24" name="Oval 23"/>
          <p:cNvSpPr/>
          <p:nvPr/>
        </p:nvSpPr>
        <p:spPr>
          <a:xfrm>
            <a:off x="2057660" y="3663280"/>
            <a:ext cx="359846" cy="359846"/>
          </a:xfrm>
          <a:prstGeom prst="ellipse">
            <a:avLst/>
          </a:prstGeom>
          <a:solidFill>
            <a:srgbClr val="0B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087846" y="3735953"/>
            <a:ext cx="351503" cy="280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</a:t>
            </a:r>
          </a:p>
        </p:txBody>
      </p:sp>
      <p:sp>
        <p:nvSpPr>
          <p:cNvPr id="26" name="Oval 25"/>
          <p:cNvSpPr/>
          <p:nvPr/>
        </p:nvSpPr>
        <p:spPr>
          <a:xfrm>
            <a:off x="2065925" y="4604038"/>
            <a:ext cx="359846" cy="359846"/>
          </a:xfrm>
          <a:prstGeom prst="ellipse">
            <a:avLst/>
          </a:prstGeom>
          <a:solidFill>
            <a:srgbClr val="0B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090744" y="4666571"/>
            <a:ext cx="351503" cy="280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095057" y="5602322"/>
            <a:ext cx="351503" cy="280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7"/>
          <a:stretch/>
        </p:blipFill>
        <p:spPr>
          <a:xfrm>
            <a:off x="5453033" y="4339285"/>
            <a:ext cx="1217145" cy="94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Questions?</a:t>
            </a:r>
            <a:endParaRPr lang="en-US" sz="32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8007" y="5240344"/>
            <a:ext cx="10575985" cy="22775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0B3A56"/>
                </a:solidFill>
                <a:latin typeface="Segoe UI Semibold" panose="020B0702040204020203" pitchFamily="34" charset="0"/>
              </a:rPr>
              <a:t>Apply today at</a:t>
            </a:r>
            <a:endParaRPr lang="en-US" sz="9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US" sz="4800" dirty="0" smtClean="0">
                <a:solidFill>
                  <a:srgbClr val="0B3A56"/>
                </a:solidFill>
                <a:latin typeface="Segoe UI Light" panose="020B0502040204020203" pitchFamily="34" charset="0"/>
              </a:rPr>
              <a:t>AmeriCorps.gov</a:t>
            </a:r>
            <a:endParaRPr lang="en-US" sz="4800" dirty="0">
              <a:latin typeface="Segoe UI Light" panose="020B0502040204020203" pitchFamily="34" charset="0"/>
            </a:endParaRPr>
          </a:p>
          <a:p>
            <a:pPr algn="ctr"/>
            <a:endParaRPr lang="en-US" sz="4800" dirty="0">
              <a:solidFill>
                <a:srgbClr val="0B3A56"/>
              </a:solidFill>
              <a:latin typeface="Segoe UI Light" panose="020B0502040204020203" pitchFamily="34" charset="0"/>
            </a:endParaRPr>
          </a:p>
          <a:p>
            <a:pPr algn="ctr"/>
            <a:endParaRPr lang="en-US" sz="2600" dirty="0">
              <a:latin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938"/>
            <a:ext cx="12192000" cy="39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0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Overview</a:t>
            </a:r>
            <a:endParaRPr lang="en-US" sz="3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6094" y="2394457"/>
            <a:ext cx="5488019" cy="29238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What is AmeriCorps?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What is a year of service?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What do service members do?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What do service </a:t>
            </a: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members do </a:t>
            </a:r>
            <a:r>
              <a:rPr lang="en-US" sz="24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after service?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How to apply/learn </a:t>
            </a: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more?</a:t>
            </a:r>
            <a:endParaRPr lang="en-US" sz="2400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09"/>
          <a:stretch/>
        </p:blipFill>
        <p:spPr>
          <a:xfrm>
            <a:off x="0" y="1006868"/>
            <a:ext cx="5991497" cy="57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t="26705" r="892"/>
          <a:stretch/>
        </p:blipFill>
        <p:spPr>
          <a:xfrm>
            <a:off x="0" y="-37739"/>
            <a:ext cx="12194849" cy="68957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-46286"/>
            <a:ext cx="12194849" cy="6895739"/>
          </a:xfrm>
          <a:prstGeom prst="rect">
            <a:avLst/>
          </a:prstGeom>
          <a:gradFill flip="none" rotWithShape="0">
            <a:gsLst>
              <a:gs pos="0">
                <a:srgbClr val="1698BD">
                  <a:alpha val="66000"/>
                </a:srgbClr>
              </a:gs>
              <a:gs pos="100000">
                <a:srgbClr val="000000">
                  <a:alpha val="63000"/>
                </a:srgbClr>
              </a:gs>
            </a:gsLst>
            <a:lin ang="37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2310" y="3193848"/>
            <a:ext cx="4260280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What is </a:t>
            </a:r>
            <a:r>
              <a:rPr lang="en-US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AmeriCorps?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2534" y="3998973"/>
            <a:ext cx="82381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Like the Military or Peace Corps, </a:t>
            </a:r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AmeriCorps is a </a:t>
            </a: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way to serve your country.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AmeriCorps members </a:t>
            </a: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make Americans safer, </a:t>
            </a:r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stronger, </a:t>
            </a: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and healthier. They strengthen our </a:t>
            </a:r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communities and above all</a:t>
            </a: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get 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things done. 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01909" y="3119393"/>
            <a:ext cx="2666287" cy="4700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/>
          <a:stretch/>
        </p:blipFill>
        <p:spPr>
          <a:xfrm>
            <a:off x="6691357" y="1568550"/>
            <a:ext cx="2155054" cy="21144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4" r="2440"/>
          <a:stretch/>
        </p:blipFill>
        <p:spPr>
          <a:xfrm>
            <a:off x="9041652" y="1575179"/>
            <a:ext cx="2161884" cy="2107828"/>
          </a:xfrm>
          <a:prstGeom prst="rect">
            <a:avLst/>
          </a:prstGeom>
        </p:spPr>
      </p:pic>
      <p:pic>
        <p:nvPicPr>
          <p:cNvPr id="9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681061" y="3824243"/>
            <a:ext cx="2165350" cy="2165350"/>
          </a:xfrm>
          <a:prstGeom prst="rect">
            <a:avLst/>
          </a:prstGeom>
        </p:spPr>
      </p:pic>
      <p:pic>
        <p:nvPicPr>
          <p:cNvPr id="10" name="Picture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t="814" r="10579" b="-814"/>
          <a:stretch/>
        </p:blipFill>
        <p:spPr>
          <a:xfrm>
            <a:off x="9041652" y="3889361"/>
            <a:ext cx="2203279" cy="2100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865" y="1760433"/>
            <a:ext cx="46574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Segoe UI Light" panose="020B0502040204020203" pitchFamily="34" charset="0"/>
            </a:endParaRPr>
          </a:p>
          <a:p>
            <a:r>
              <a:rPr lang="en-US" sz="2000" dirty="0">
                <a:latin typeface="Segoe UI Light" panose="020B0502040204020203" pitchFamily="34" charset="0"/>
              </a:rPr>
              <a:t>More than </a:t>
            </a:r>
            <a:r>
              <a:rPr lang="en-US" sz="2000" dirty="0" smtClean="0">
                <a:latin typeface="Segoe UI Semibold" panose="020B0702040204020203" pitchFamily="34" charset="0"/>
              </a:rPr>
              <a:t>75,000 members </a:t>
            </a:r>
            <a:r>
              <a:rPr lang="en-US" sz="2000" dirty="0">
                <a:latin typeface="Segoe UI Semibold" panose="020B0702040204020203" pitchFamily="34" charset="0"/>
              </a:rPr>
              <a:t>join each </a:t>
            </a:r>
            <a:r>
              <a:rPr lang="en-US" sz="2000" dirty="0" smtClean="0">
                <a:latin typeface="Segoe UI Semibold" panose="020B0702040204020203" pitchFamily="34" charset="0"/>
              </a:rPr>
              <a:t>year and tackle</a:t>
            </a:r>
            <a:r>
              <a:rPr lang="en-US" sz="2000" dirty="0" smtClean="0">
                <a:latin typeface="Segoe UI Light" panose="020B0502040204020203" pitchFamily="34" charset="0"/>
              </a:rPr>
              <a:t> </a:t>
            </a:r>
            <a:r>
              <a:rPr lang="en-US" sz="2000" dirty="0">
                <a:latin typeface="Segoe UI Light" panose="020B0502040204020203" pitchFamily="34" charset="0"/>
              </a:rPr>
              <a:t>different </a:t>
            </a:r>
            <a:r>
              <a:rPr lang="en-US" sz="2000" dirty="0" smtClean="0">
                <a:latin typeface="Segoe UI Light" panose="020B0502040204020203" pitchFamily="34" charset="0"/>
              </a:rPr>
              <a:t>issues in </a:t>
            </a:r>
            <a:r>
              <a:rPr lang="en-US" sz="2000" dirty="0">
                <a:latin typeface="Segoe UI Light" panose="020B0502040204020203" pitchFamily="34" charset="0"/>
              </a:rPr>
              <a:t>different ways.</a:t>
            </a:r>
          </a:p>
          <a:p>
            <a:endParaRPr lang="en-US" sz="2000" dirty="0">
              <a:latin typeface="Segoe UI Light" panose="020B0502040204020203" pitchFamily="34" charset="0"/>
            </a:endParaRPr>
          </a:p>
          <a:p>
            <a:r>
              <a:rPr lang="en-US" sz="2000" dirty="0" smtClean="0">
                <a:latin typeface="Segoe UI Light" panose="020B0502040204020203" pitchFamily="34" charset="0"/>
              </a:rPr>
              <a:t>For </a:t>
            </a:r>
            <a:r>
              <a:rPr lang="en-US" sz="2000" dirty="0">
                <a:latin typeface="Segoe UI Light" panose="020B0502040204020203" pitchFamily="34" charset="0"/>
              </a:rPr>
              <a:t>example, </a:t>
            </a:r>
            <a:endParaRPr lang="en-US" sz="2000" dirty="0" smtClean="0">
              <a:latin typeface="Segoe UI Light" panose="020B0502040204020203" pitchFamily="34" charset="0"/>
            </a:endParaRPr>
          </a:p>
          <a:p>
            <a:r>
              <a:rPr lang="en-US" sz="2000" dirty="0" smtClean="0">
                <a:latin typeface="Segoe UI Light" panose="020B0502040204020203" pitchFamily="34" charset="0"/>
              </a:rPr>
              <a:t>AmeriCorps </a:t>
            </a:r>
            <a:r>
              <a:rPr lang="en-US" sz="2000" dirty="0">
                <a:latin typeface="Segoe UI Light" panose="020B0502040204020203" pitchFamily="34" charset="0"/>
              </a:rPr>
              <a:t>members help families </a:t>
            </a:r>
            <a:r>
              <a:rPr lang="en-US" sz="2000" b="1" dirty="0">
                <a:latin typeface="Segoe UI Light" panose="020B0502040204020203" pitchFamily="34" charset="0"/>
              </a:rPr>
              <a:t>obtain affordable housing, mentor students toward on-time graduation</a:t>
            </a:r>
            <a:r>
              <a:rPr lang="en-US" sz="2000" dirty="0">
                <a:latin typeface="Segoe UI Light" panose="020B0502040204020203" pitchFamily="34" charset="0"/>
              </a:rPr>
              <a:t>, and </a:t>
            </a:r>
            <a:r>
              <a:rPr lang="en-US" sz="2000" b="1" dirty="0">
                <a:latin typeface="Segoe UI Light" panose="020B0502040204020203" pitchFamily="34" charset="0"/>
              </a:rPr>
              <a:t>respond to natural </a:t>
            </a:r>
            <a:r>
              <a:rPr lang="en-US" sz="2000" b="1" dirty="0" smtClean="0">
                <a:latin typeface="Segoe UI Light" panose="020B0502040204020203" pitchFamily="34" charset="0"/>
              </a:rPr>
              <a:t>disasters</a:t>
            </a:r>
            <a:r>
              <a:rPr lang="en-US" sz="2000" b="1" dirty="0">
                <a:latin typeface="Segoe UI Light" panose="020B0502040204020203" pitchFamily="34" charset="0"/>
              </a:rPr>
              <a:t>.</a:t>
            </a:r>
          </a:p>
          <a:p>
            <a:endParaRPr lang="en-US" sz="2000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We </a:t>
            </a:r>
            <a:r>
              <a:rPr lang="en-US" sz="3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 </a:t>
            </a:r>
            <a:endParaRPr lang="en-US" sz="3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a ‘Year of Service?’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587043" y="1896353"/>
            <a:ext cx="5124562" cy="49616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Serve from 3 months to one year, part-time or full-time positions available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Select </a:t>
            </a:r>
            <a:r>
              <a:rPr lang="en-US" sz="20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a program that fits your interests and your availability 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Gain </a:t>
            </a:r>
            <a:r>
              <a:rPr lang="en-US" sz="2000" dirty="0">
                <a:latin typeface="Segoe UI Semibold" panose="020B0702040204020203" pitchFamily="34" charset="0"/>
                <a:cs typeface="Segoe UI Semilight" panose="020B0402040204020203" pitchFamily="34" charset="0"/>
              </a:rPr>
              <a:t>leadership experience</a:t>
            </a:r>
            <a:r>
              <a:rPr lang="en-US" sz="20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Serve in your hometown or </a:t>
            </a:r>
            <a:r>
              <a:rPr lang="en-US" sz="2000" dirty="0">
                <a:latin typeface="Segoe UI Semibold" panose="020B0702040204020203" pitchFamily="34" charset="0"/>
                <a:cs typeface="Segoe UI Semilight" panose="020B0402040204020203" pitchFamily="34" charset="0"/>
              </a:rPr>
              <a:t>anywhere in the US</a:t>
            </a:r>
            <a:r>
              <a:rPr lang="en-US" sz="2000" dirty="0" smtClean="0">
                <a:latin typeface="Segoe UI Semibold" panose="020B0702040204020203" pitchFamily="34" charset="0"/>
                <a:cs typeface="Segoe UI Semilight" panose="020B0402040204020203" pitchFamily="34" charset="0"/>
              </a:rPr>
              <a:t>! </a:t>
            </a:r>
            <a:endParaRPr lang="en-US" sz="3200" dirty="0">
              <a:latin typeface="Segoe UI Semibold" panose="020B07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Advance local solutions or travel the country and serve on several projects, all </a:t>
            </a:r>
            <a:r>
              <a:rPr lang="en-US" sz="2000" dirty="0">
                <a:latin typeface="Segoe UI Semibold" panose="020B0702040204020203" pitchFamily="34" charset="0"/>
                <a:cs typeface="Segoe UI Semilight" panose="020B0402040204020203" pitchFamily="34" charset="0"/>
              </a:rPr>
              <a:t>while earning money for school or student loans.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r="19138"/>
          <a:stretch/>
        </p:blipFill>
        <p:spPr>
          <a:xfrm>
            <a:off x="0" y="1007385"/>
            <a:ext cx="6153487" cy="57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18" y="-1005282"/>
            <a:ext cx="10337376" cy="7987973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Our Focus</a:t>
            </a:r>
            <a:endParaRPr lang="en-US" sz="3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2" descr="S:\External Affairs\Bailes\_WORKING FOLDER\Task Force on National Service\icon\focusarea-disasterservi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1746830"/>
            <a:ext cx="333541" cy="33354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1268892" y="1618706"/>
            <a:ext cx="2382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Disaster Services</a:t>
            </a:r>
          </a:p>
        </p:txBody>
      </p:sp>
      <p:pic>
        <p:nvPicPr>
          <p:cNvPr id="7" name="Picture 3" descr="S:\External Affairs\Bailes\_WORKING FOLDER\Task Force on National Service\icon\focusarea-econom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8" y="2464172"/>
            <a:ext cx="333541" cy="33354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4" descr="S:\External Affairs\Bailes\_WORKING FOLDER\Task Force on National Service\icon\focusarea-educa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8" y="3352490"/>
            <a:ext cx="333541" cy="33354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5" descr="S:\External Affairs\Bailes\_WORKING FOLDER\Task Force on National Service\icon\focusarea-environm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1" y="4070595"/>
            <a:ext cx="333541" cy="33354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6" descr="S:\External Affairs\Bailes\_WORKING FOLDER\Task Force on National Service\icon\focusarea-healthyfuture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8" y="4780270"/>
            <a:ext cx="333541" cy="33354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7" descr="S:\External Affairs\Bailes\_WORKING FOLDER\Task Force on National Service\icon\focusarea-veterans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8" y="5615679"/>
            <a:ext cx="333541" cy="33354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" name="Rectangle 11"/>
          <p:cNvSpPr/>
          <p:nvPr/>
        </p:nvSpPr>
        <p:spPr>
          <a:xfrm>
            <a:off x="1291844" y="2412166"/>
            <a:ext cx="3179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Economic Opportunity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1844" y="3254611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Education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68892" y="4006532"/>
            <a:ext cx="3751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Environmental Stewardship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8892" y="4758453"/>
            <a:ext cx="224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Healthy Futures</a:t>
            </a:r>
            <a:endParaRPr lang="en-US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8892" y="5551616"/>
            <a:ext cx="410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Veterans and Military Families</a:t>
            </a:r>
          </a:p>
        </p:txBody>
      </p:sp>
    </p:spTree>
    <p:extLst>
      <p:ext uri="{BB962C8B-B14F-4D97-AF65-F5344CB8AC3E}">
        <p14:creationId xmlns:p14="http://schemas.microsoft.com/office/powerpoint/2010/main" val="9236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/>
          <a:stretch/>
        </p:blipFill>
        <p:spPr>
          <a:xfrm>
            <a:off x="6691357" y="1568550"/>
            <a:ext cx="2155054" cy="21144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4" r="2440"/>
          <a:stretch/>
        </p:blipFill>
        <p:spPr>
          <a:xfrm>
            <a:off x="9041652" y="1575179"/>
            <a:ext cx="2161884" cy="2107828"/>
          </a:xfrm>
          <a:prstGeom prst="rect">
            <a:avLst/>
          </a:prstGeom>
        </p:spPr>
      </p:pic>
      <p:pic>
        <p:nvPicPr>
          <p:cNvPr id="9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681061" y="3824243"/>
            <a:ext cx="2165350" cy="2165350"/>
          </a:xfrm>
          <a:prstGeom prst="rect">
            <a:avLst/>
          </a:prstGeom>
        </p:spPr>
      </p:pic>
      <p:pic>
        <p:nvPicPr>
          <p:cNvPr id="10" name="Picture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t="814" r="10579" b="-814"/>
          <a:stretch/>
        </p:blipFill>
        <p:spPr>
          <a:xfrm>
            <a:off x="9041652" y="3889361"/>
            <a:ext cx="2203279" cy="2100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865" y="1760433"/>
            <a:ext cx="46574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 Light" panose="020B0502040204020203" pitchFamily="34" charset="0"/>
              </a:rPr>
              <a:t>Service projects and tasks are as diverse as our members. </a:t>
            </a:r>
          </a:p>
          <a:p>
            <a:r>
              <a:rPr lang="en-US" sz="2000" dirty="0" smtClean="0">
                <a:latin typeface="Segoe UI Light" panose="020B0502040204020203" pitchFamily="34" charset="0"/>
              </a:rPr>
              <a:t>Examples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Assist with tax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Obtain safe and affordable housing for veterans and military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Conserve national parks</a:t>
            </a:r>
            <a:endParaRPr lang="en-US" sz="2000" dirty="0">
              <a:latin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Tutor and mentor children from low-income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Weatherize homes for seniors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And so much more!</a:t>
            </a: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You </a:t>
            </a:r>
            <a:r>
              <a:rPr lang="en-US" sz="3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 </a:t>
            </a:r>
            <a:r>
              <a:rPr lang="en-US" sz="3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 </a:t>
            </a:r>
            <a:endParaRPr lang="en-US" sz="3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476021" y="1251000"/>
            <a:ext cx="2808328" cy="1816485"/>
          </a:xfrm>
          <a:prstGeom prst="roundRect">
            <a:avLst>
              <a:gd name="adj" fmla="val 393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83984" y="1248008"/>
            <a:ext cx="2808328" cy="1816485"/>
          </a:xfrm>
          <a:prstGeom prst="roundRect">
            <a:avLst>
              <a:gd name="adj" fmla="val 393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60835" y="1248008"/>
            <a:ext cx="2808328" cy="1816485"/>
          </a:xfrm>
          <a:prstGeom prst="roundRect">
            <a:avLst>
              <a:gd name="adj" fmla="val 393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7715" y="271010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Our Programs</a:t>
            </a:r>
            <a:endParaRPr lang="en-US" sz="3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8883796" y="3546501"/>
            <a:ext cx="2585367" cy="206967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Direct service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Assigned to a campus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1,200 members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Up to 1,600 FEMA Corps Members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Segoe UI Light" panose="020B0502040204020203" pitchFamily="34" charset="0"/>
              <a:ea typeface="Poppins Light" charset="0"/>
              <a:cs typeface="Poppins Light" charset="0"/>
            </a:endParaRPr>
          </a:p>
          <a:p>
            <a:pPr>
              <a:lnSpc>
                <a:spcPct val="150000"/>
              </a:lnSpc>
            </a:pPr>
            <a:endParaRPr lang="en-US" sz="1600" b="0" i="0" dirty="0">
              <a:solidFill>
                <a:schemeClr val="tx1">
                  <a:lumMod val="50000"/>
                </a:schemeClr>
              </a:solidFill>
              <a:latin typeface="Segoe UI Light" panose="020B0502040204020203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806945" y="3611987"/>
            <a:ext cx="2585367" cy="304808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Behind </a:t>
            </a:r>
            <a:r>
              <a:rPr lang="en-US" sz="160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the scenes experience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Segoe UI Light" panose="020B0502040204020203" pitchFamily="34" charset="0"/>
              <a:ea typeface="Poppins Light" charset="0"/>
              <a:cs typeface="Poppins Light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Anti-poverty focused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Serve within a nonprofit organization or city government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8,000 members annually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Over 220,000 alumni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Segoe UI Light" panose="020B0502040204020203" pitchFamily="34" charset="0"/>
              <a:ea typeface="Poppins Light" charset="0"/>
              <a:cs typeface="Poppins Light" charset="0"/>
            </a:endParaRPr>
          </a:p>
          <a:p>
            <a:pPr>
              <a:lnSpc>
                <a:spcPct val="150000"/>
              </a:lnSpc>
            </a:pPr>
            <a:endParaRPr lang="en-US" sz="1400" b="0" i="0" dirty="0">
              <a:solidFill>
                <a:schemeClr val="tx1">
                  <a:lumMod val="50000"/>
                </a:schemeClr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2694082" y="3600094"/>
            <a:ext cx="2585367" cy="218938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Hands-on experience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Serve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Poppins Light" charset="0"/>
              </a:rPr>
              <a:t>within a nonprofit organization or city government</a:t>
            </a:r>
          </a:p>
          <a:p>
            <a:pPr marL="342900" marR="0" indent="-342900" algn="l" defTabSz="1087636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i="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Segoe UI Semilight" panose="020B0402040204020203" pitchFamily="34" charset="0"/>
              </a:rPr>
              <a:t>Over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Segoe UI Semilight" panose="020B0402040204020203" pitchFamily="34" charset="0"/>
              </a:rPr>
              <a:t>75</a:t>
            </a:r>
            <a:r>
              <a:rPr lang="en-US" sz="1600" b="0" i="0" dirty="0" smtClean="0">
                <a:solidFill>
                  <a:schemeClr val="tx1">
                    <a:lumMod val="50000"/>
                  </a:schemeClr>
                </a:solidFill>
                <a:latin typeface="Segoe UI Light" panose="020B0502040204020203" pitchFamily="34" charset="0"/>
                <a:ea typeface="Poppins Light" charset="0"/>
                <a:cs typeface="Segoe UI Semilight" panose="020B0402040204020203" pitchFamily="34" charset="0"/>
              </a:rPr>
              <a:t>,000 members</a:t>
            </a:r>
            <a:endParaRPr lang="en-US" sz="1600" b="0" i="0" dirty="0">
              <a:solidFill>
                <a:schemeClr val="tx1">
                  <a:lumMod val="50000"/>
                </a:schemeClr>
              </a:solidFill>
              <a:latin typeface="Segoe UI Light" panose="020B0502040204020203" pitchFamily="34" charset="0"/>
              <a:ea typeface="Poppins Light" charset="0"/>
              <a:cs typeface="Segoe UI Semilight" panose="020B0402040204020203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45882" y="1239954"/>
            <a:ext cx="2808328" cy="5215794"/>
          </a:xfrm>
          <a:prstGeom prst="roundRect">
            <a:avLst>
              <a:gd name="adj" fmla="val 39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83984" y="1248571"/>
            <a:ext cx="2808328" cy="5215794"/>
          </a:xfrm>
          <a:prstGeom prst="roundRect">
            <a:avLst>
              <a:gd name="adj" fmla="val 39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73882" y="1248571"/>
            <a:ext cx="2808328" cy="5215794"/>
          </a:xfrm>
          <a:prstGeom prst="roundRect">
            <a:avLst>
              <a:gd name="adj" fmla="val 39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 Light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99" y="137166"/>
            <a:ext cx="1643046" cy="7284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60835" y="2845750"/>
            <a:ext cx="2793375" cy="664318"/>
          </a:xfrm>
          <a:prstGeom prst="rect">
            <a:avLst/>
          </a:prstGeom>
          <a:solidFill>
            <a:srgbClr val="0B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079299" y="3025751"/>
            <a:ext cx="1971399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Poppins SemiBold" charset="0"/>
                <a:cs typeface="Poppins SemiBold" charset="0"/>
              </a:rPr>
              <a:t>AmeriCorps NCCC</a:t>
            </a:r>
            <a:endParaRPr lang="en-US" sz="1600" dirty="0">
              <a:solidFill>
                <a:schemeClr val="bg1"/>
              </a:solidFill>
              <a:latin typeface="Segoe UI Semibold" panose="020B0702040204020203" pitchFamily="34" charset="0"/>
              <a:ea typeface="Poppins SemiBold" charset="0"/>
              <a:cs typeface="Poppins SemiBold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3984" y="2845750"/>
            <a:ext cx="2810467" cy="664318"/>
          </a:xfrm>
          <a:prstGeom prst="rect">
            <a:avLst/>
          </a:prstGeom>
          <a:solidFill>
            <a:srgbClr val="0B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978347" y="3025751"/>
            <a:ext cx="1971399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Poppins SemiBold" charset="0"/>
                <a:cs typeface="Poppins SemiBold" charset="0"/>
              </a:rPr>
              <a:t>AmeriCorps VISTA</a:t>
            </a:r>
            <a:endParaRPr lang="en-US" sz="1600" dirty="0">
              <a:solidFill>
                <a:schemeClr val="bg1"/>
              </a:solidFill>
              <a:latin typeface="Segoe UI Semibold" panose="020B0702040204020203" pitchFamily="34" charset="0"/>
              <a:ea typeface="Poppins SemiBold" charset="0"/>
              <a:cs typeface="Poppins SemiBold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76021" y="2848741"/>
            <a:ext cx="2810467" cy="664881"/>
          </a:xfrm>
          <a:prstGeom prst="rect">
            <a:avLst/>
          </a:prstGeom>
          <a:solidFill>
            <a:srgbClr val="0B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28641" y="2887308"/>
            <a:ext cx="197139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Poppins SemiBold" charset="0"/>
                <a:cs typeface="Poppins SemiBold" charset="0"/>
              </a:rPr>
              <a:t>AmeriCorps State &amp; National</a:t>
            </a:r>
            <a:endParaRPr lang="en-US" sz="1600" dirty="0">
              <a:solidFill>
                <a:schemeClr val="bg1"/>
              </a:solidFill>
              <a:latin typeface="Segoe UI Semibold" panose="020B0702040204020203" pitchFamily="34" charset="0"/>
              <a:ea typeface="Poppins SemiBold" charset="0"/>
              <a:cs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20" grpId="0" animBg="1"/>
          <p:bldP spid="18" grpId="0" animBg="1"/>
          <p:bldP spid="22" grpId="0"/>
          <p:bldP spid="24" grpId="0"/>
          <p:bldP spid="26" grpId="0"/>
          <p:bldP spid="28" grpId="0" animBg="1"/>
          <p:bldP spid="29" grpId="0" animBg="1"/>
          <p:bldP spid="30" grpId="0" animBg="1"/>
          <p:bldP spid="23" grpId="0"/>
          <p:bldP spid="35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20" grpId="0" animBg="1"/>
          <p:bldP spid="18" grpId="0" animBg="1"/>
          <p:bldP spid="22" grpId="0"/>
          <p:bldP spid="24" grpId="0"/>
          <p:bldP spid="26" grpId="0"/>
          <p:bldP spid="28" grpId="0" animBg="1"/>
          <p:bldP spid="29" grpId="0" animBg="1"/>
          <p:bldP spid="30" grpId="0" animBg="1"/>
          <p:bldP spid="23" grpId="0"/>
          <p:bldP spid="35" grpId="0"/>
          <p:bldP spid="3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867" y="2486130"/>
            <a:ext cx="2843980" cy="1374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Living Allowance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Receive a modest bi-weekly living allowance to cover basic expenses.</a:t>
            </a:r>
          </a:p>
          <a:p>
            <a:pPr marL="0" indent="0">
              <a:buNone/>
            </a:pP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7715" y="210568"/>
            <a:ext cx="7069493" cy="5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are the Benefits?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85"/>
          <a:stretch/>
        </p:blipFill>
        <p:spPr>
          <a:xfrm>
            <a:off x="973990" y="1144251"/>
            <a:ext cx="1439720" cy="1743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44694" r="-3257" b="28391"/>
          <a:stretch/>
        </p:blipFill>
        <p:spPr>
          <a:xfrm>
            <a:off x="4361033" y="1006045"/>
            <a:ext cx="1439720" cy="1743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4867" y="4959518"/>
            <a:ext cx="297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Health Benefit </a:t>
            </a:r>
            <a:endParaRPr lang="en-US" b="1" dirty="0">
              <a:solidFill>
                <a:srgbClr val="0B3A5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AmeriCorps programs offer limited health benefit. 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18161" y="2486340"/>
            <a:ext cx="3807940" cy="204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End of Service Award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Earn a Segal AmeriCorps Education Award ($5,920) to pay for current education expenses, and to repay qualified student loans.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05"/>
          <a:stretch/>
        </p:blipFill>
        <p:spPr>
          <a:xfrm>
            <a:off x="7744540" y="3319796"/>
            <a:ext cx="1652210" cy="24531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84947" y="4989474"/>
            <a:ext cx="297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And many more benefits...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find them at: 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AmeriCorps.gov/Join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08" b="-123"/>
          <a:stretch/>
        </p:blipFill>
        <p:spPr>
          <a:xfrm>
            <a:off x="936015" y="3685796"/>
            <a:ext cx="1439720" cy="174373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8224321" y="2522444"/>
            <a:ext cx="3807940" cy="204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Professional Development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Sharpen your skills and bolster your resume.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" t="21470" r="659" b="45535"/>
          <a:stretch/>
        </p:blipFill>
        <p:spPr>
          <a:xfrm>
            <a:off x="7744540" y="741991"/>
            <a:ext cx="1652210" cy="24531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" t="1558" r="1977" b="65447"/>
          <a:stretch/>
        </p:blipFill>
        <p:spPr>
          <a:xfrm>
            <a:off x="4238195" y="3706707"/>
            <a:ext cx="1652210" cy="245314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602158" y="4989474"/>
            <a:ext cx="3807940" cy="204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0B3A5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Jobs with Leading Employers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 to a network of over 500 employers from all sectors who value AmeriCorps experience.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55b5658-c4af-4367-aaf7-f4b787d2e46e">VWMP5RR7HZ5Z-870359119-1423</_dlc_DocId>
    <_dlc_DocIdUrl xmlns="955b5658-c4af-4367-aaf7-f4b787d2e46e">
      <Url>https://cnsgov.sharepoint.com/sites/VISTA/InternalSite/MOR/_layouts/15/DocIdRedir.aspx?ID=VWMP5RR7HZ5Z-870359119-1423</Url>
      <Description>VWMP5RR7HZ5Z-870359119-1423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5855236FB1148A9009C3138005DB0" ma:contentTypeVersion="10" ma:contentTypeDescription="Create a new document." ma:contentTypeScope="" ma:versionID="83169bd58ca89628748f9e581d5ce913">
  <xsd:schema xmlns:xsd="http://www.w3.org/2001/XMLSchema" xmlns:xs="http://www.w3.org/2001/XMLSchema" xmlns:p="http://schemas.microsoft.com/office/2006/metadata/properties" xmlns:ns1="http://schemas.microsoft.com/sharepoint/v3" xmlns:ns2="955b5658-c4af-4367-aaf7-f4b787d2e46e" xmlns:ns3="0dc17cd7-d7b7-40ed-9872-00ab5f4ad914" targetNamespace="http://schemas.microsoft.com/office/2006/metadata/properties" ma:root="true" ma:fieldsID="b8519dc2018eba887330354bad41588d" ns1:_="" ns2:_="" ns3:_="">
    <xsd:import namespace="http://schemas.microsoft.com/sharepoint/v3"/>
    <xsd:import namespace="955b5658-c4af-4367-aaf7-f4b787d2e46e"/>
    <xsd:import namespace="0dc17cd7-d7b7-40ed-9872-00ab5f4ad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b5658-c4af-4367-aaf7-f4b787d2e4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17cd7-d7b7-40ed-9872-00ab5f4ad9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971FA2-9F6E-46A1-B3E2-6333DE8856B1}">
  <ds:schemaRefs>
    <ds:schemaRef ds:uri="http://purl.org/dc/elements/1.1/"/>
    <ds:schemaRef ds:uri="http://schemas.microsoft.com/office/infopath/2007/PartnerControls"/>
    <ds:schemaRef ds:uri="0dc17cd7-d7b7-40ed-9872-00ab5f4ad914"/>
    <ds:schemaRef ds:uri="http://schemas.microsoft.com/sharepoint/v3"/>
    <ds:schemaRef ds:uri="http://schemas.microsoft.com/office/2006/documentManagement/types"/>
    <ds:schemaRef ds:uri="http://www.w3.org/XML/1998/namespace"/>
    <ds:schemaRef ds:uri="955b5658-c4af-4367-aaf7-f4b787d2e46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1192178-B6FD-40E6-9E86-A2AC6B74F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5b5658-c4af-4367-aaf7-f4b787d2e46e"/>
    <ds:schemaRef ds:uri="0dc17cd7-d7b7-40ed-9872-00ab5f4ad9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A4C7C-F3D3-481F-9C17-2D4DB38ED6B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DD84B27-E87C-4239-A116-2D681DFDEF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6009</TotalTime>
  <Words>885</Words>
  <Application>Microsoft Office PowerPoint</Application>
  <PresentationFormat>Widescreen</PresentationFormat>
  <Paragraphs>152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Poppins Light</vt:lpstr>
      <vt:lpstr>Poppins SemiBold</vt:lpstr>
      <vt:lpstr>Segoe UI</vt:lpstr>
      <vt:lpstr>Segoe UI Light</vt:lpstr>
      <vt:lpstr>Segoe UI Semibold</vt:lpstr>
      <vt:lpstr>Segoe UI Semilight</vt:lpstr>
      <vt:lpstr>Segoe UI Semilightody)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Payne, Matthew</dc:creator>
  <cp:lastModifiedBy>Parker, Katherine</cp:lastModifiedBy>
  <cp:revision>353</cp:revision>
  <dcterms:created xsi:type="dcterms:W3CDTF">2017-03-30T18:16:43Z</dcterms:created>
  <dcterms:modified xsi:type="dcterms:W3CDTF">2018-02-09T19:31:45Z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0x0101007C75855236FB1148A9009C3138005DB0</vt:lpwstr>
  </property>
  <property fmtid="{D5CDD505-2E9C-101B-9397-08002B2CF9AE}" pid="3" name="_dlc_DocIdItemGuid">
    <vt:lpwstr>75395d28-e67f-4fd7-8ab9-64c57fe3150a</vt:lpwstr>
  </property>
</Properties>
</file>