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 id="2147483888" r:id="rId3"/>
    <p:sldMasterId id="2147483899" r:id="rId4"/>
    <p:sldMasterId id="2147483909" r:id="rId5"/>
    <p:sldMasterId id="2147483921" r:id="rId6"/>
  </p:sldMasterIdLst>
  <p:notesMasterIdLst>
    <p:notesMasterId r:id="rId32"/>
  </p:notesMasterIdLst>
  <p:sldIdLst>
    <p:sldId id="256" r:id="rId7"/>
    <p:sldId id="331" r:id="rId8"/>
    <p:sldId id="344" r:id="rId9"/>
    <p:sldId id="262" r:id="rId10"/>
    <p:sldId id="263" r:id="rId11"/>
    <p:sldId id="345" r:id="rId12"/>
    <p:sldId id="336" r:id="rId13"/>
    <p:sldId id="343" r:id="rId14"/>
    <p:sldId id="337" r:id="rId15"/>
    <p:sldId id="339" r:id="rId16"/>
    <p:sldId id="341" r:id="rId17"/>
    <p:sldId id="271" r:id="rId18"/>
    <p:sldId id="265" r:id="rId19"/>
    <p:sldId id="328" r:id="rId20"/>
    <p:sldId id="329" r:id="rId21"/>
    <p:sldId id="267" r:id="rId22"/>
    <p:sldId id="268" r:id="rId23"/>
    <p:sldId id="327" r:id="rId24"/>
    <p:sldId id="346" r:id="rId25"/>
    <p:sldId id="354" r:id="rId26"/>
    <p:sldId id="357" r:id="rId27"/>
    <p:sldId id="358" r:id="rId28"/>
    <p:sldId id="277" r:id="rId29"/>
    <p:sldId id="332" r:id="rId30"/>
    <p:sldId id="333"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BCF"/>
    <a:srgbClr val="53B3D5"/>
    <a:srgbClr val="55C7D3"/>
    <a:srgbClr val="51B7D7"/>
    <a:srgbClr val="51CAD7"/>
    <a:srgbClr val="0EB0E2"/>
    <a:srgbClr val="33A6BD"/>
    <a:srgbClr val="1DCFD3"/>
    <a:srgbClr val="51C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68284" autoAdjust="0"/>
  </p:normalViewPr>
  <p:slideViewPr>
    <p:cSldViewPr snapToGrid="0">
      <p:cViewPr varScale="1">
        <p:scale>
          <a:sx n="73" d="100"/>
          <a:sy n="73" d="100"/>
        </p:scale>
        <p:origin x="110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458788"/>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3758783"/>
            <a:ext cx="5608320" cy="5408967"/>
          </a:xfrm>
          <a:prstGeom prst="rect">
            <a:avLst/>
          </a:prstGeom>
        </p:spPr>
        <p:txBody>
          <a:bodyPr vert="horz" lIns="93177" tIns="46589" rIns="93177" bIns="46589" rtlCol="0"/>
          <a:lstStyle/>
          <a:p>
            <a:pPr lvl="0"/>
            <a:r>
              <a:rPr lang="en-US" dirty="0"/>
              <a:t>Edit Master text </a:t>
            </a:r>
            <a:r>
              <a:rPr lang="en-US" dirty="0" smtClean="0"/>
              <a:t>styles</a:t>
            </a:r>
          </a:p>
          <a:p>
            <a:pPr lvl="0"/>
            <a:endParaRPr lang="en-US" dirty="0" smtClean="0"/>
          </a:p>
        </p:txBody>
      </p:sp>
    </p:spTree>
    <p:extLst>
      <p:ext uri="{BB962C8B-B14F-4D97-AF65-F5344CB8AC3E}">
        <p14:creationId xmlns:p14="http://schemas.microsoft.com/office/powerpoint/2010/main" val="733349142"/>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7" tIns="46589" rIns="93177" bIns="46589"/>
          <a:lstStyle/>
          <a:p>
            <a:fld id="{D2096D37-B43C-4D80-A9E5-0E49CC61E7C4}" type="slidenum">
              <a:rPr lang="en-US" smtClean="0"/>
              <a:t>1</a:t>
            </a:fld>
            <a:endParaRPr lang="en-US"/>
          </a:p>
        </p:txBody>
      </p:sp>
    </p:spTree>
    <p:extLst>
      <p:ext uri="{BB962C8B-B14F-4D97-AF65-F5344CB8AC3E}">
        <p14:creationId xmlns:p14="http://schemas.microsoft.com/office/powerpoint/2010/main" val="230853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https://californiavolunteers.ca.gov/granteecentral/resources</a:t>
            </a:r>
            <a:r>
              <a:rPr lang="en-US" dirty="0" smtClean="0"/>
              <a:t>/</a:t>
            </a:r>
          </a:p>
          <a:p>
            <a:r>
              <a:rPr lang="en-US" baseline="0" dirty="0" smtClean="0"/>
              <a:t>This section includes </a:t>
            </a:r>
            <a:r>
              <a:rPr lang="en-US" baseline="0" dirty="0"/>
              <a:t>CV’s </a:t>
            </a:r>
            <a:r>
              <a:rPr lang="en-US" i="1" baseline="0" dirty="0"/>
              <a:t>NSCHC Verification Form </a:t>
            </a:r>
            <a:r>
              <a:rPr lang="en-US" i="1" baseline="0" dirty="0" smtClean="0"/>
              <a:t>and </a:t>
            </a:r>
            <a:r>
              <a:rPr lang="en-US" i="1" baseline="0" dirty="0"/>
              <a:t>Steps Checklist </a:t>
            </a:r>
            <a:r>
              <a:rPr lang="en-US" baseline="0" dirty="0"/>
              <a:t>which </a:t>
            </a:r>
            <a:r>
              <a:rPr lang="en-US" baseline="0" dirty="0" smtClean="0"/>
              <a:t>cover all </a:t>
            </a:r>
            <a:r>
              <a:rPr lang="en-US" baseline="0" dirty="0"/>
              <a:t>the steps involved in conducting checks properly </a:t>
            </a:r>
            <a:r>
              <a:rPr lang="en-US" baseline="0" dirty="0" smtClean="0"/>
              <a:t>and provides the required </a:t>
            </a:r>
            <a:r>
              <a:rPr lang="en-US" baseline="0" dirty="0"/>
              <a:t>form to document </a:t>
            </a:r>
            <a:r>
              <a:rPr lang="en-US" baseline="0" dirty="0" smtClean="0"/>
              <a:t>the checks for </a:t>
            </a:r>
            <a:r>
              <a:rPr lang="en-US" baseline="0" dirty="0"/>
              <a:t>each AmeriCorps and staff member on the grant. </a:t>
            </a:r>
            <a:r>
              <a:rPr lang="en-US" baseline="0" dirty="0" smtClean="0"/>
              <a:t>You’ll also find the updated </a:t>
            </a:r>
            <a:r>
              <a:rPr lang="en-US" i="1" baseline="0" dirty="0" smtClean="0"/>
              <a:t>2018 version of NSCHC FAQs </a:t>
            </a:r>
            <a:r>
              <a:rPr lang="en-US" baseline="0" dirty="0"/>
              <a:t>and a </a:t>
            </a:r>
            <a:r>
              <a:rPr lang="en-US" i="1" baseline="0" dirty="0"/>
              <a:t>CV Supplemental Information on Staff Criminal History Checks </a:t>
            </a:r>
            <a:r>
              <a:rPr lang="en-US" baseline="0" dirty="0"/>
              <a:t>that puts together all the relevant FAQs for running staff checks. </a:t>
            </a:r>
            <a:endParaRPr lang="en-US" baseline="0" dirty="0" smtClean="0"/>
          </a:p>
          <a:p>
            <a:r>
              <a:rPr lang="en-US" baseline="0" dirty="0" smtClean="0"/>
              <a:t>Not on the website, but also available, is a </a:t>
            </a:r>
            <a:r>
              <a:rPr lang="en-US" baseline="0" dirty="0"/>
              <a:t>sample HR letter </a:t>
            </a:r>
            <a:r>
              <a:rPr lang="en-US" baseline="0" dirty="0" smtClean="0"/>
              <a:t>which might be useful to those of you </a:t>
            </a:r>
            <a:r>
              <a:rPr lang="en-US" baseline="0" dirty="0"/>
              <a:t>who have schools or partners performing checks for them. </a:t>
            </a:r>
            <a:r>
              <a:rPr lang="en-US" baseline="0" dirty="0" smtClean="0"/>
              <a:t>The letter makes sure that the school or partner is following all of CV requirements, rather than just their own, such as the approved </a:t>
            </a:r>
            <a:r>
              <a:rPr lang="en-US" baseline="0" dirty="0" smtClean="0"/>
              <a:t>repository</a:t>
            </a:r>
            <a:r>
              <a:rPr lang="en-US" baseline="0" dirty="0" smtClean="0"/>
              <a:t>, the fact that results may not be shared, and confirmation that applicants must adhere to the CNCS minimum requirements in order to be considered. Reach out to us if you need that. As </a:t>
            </a:r>
            <a:r>
              <a:rPr lang="en-US" baseline="0" dirty="0"/>
              <a:t>a reminder, we always recommend running the NSOPW.gov check yourselves – as it’s not something that HR departments or schools would typically be doing as a matter of course.  </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r" defTabSz="465887" rtl="0" eaLnBrk="1" fontAlgn="auto" latinLnBrk="0" hangingPunct="1">
              <a:lnSpc>
                <a:spcPct val="100000"/>
              </a:lnSpc>
              <a:spcBef>
                <a:spcPts val="0"/>
              </a:spcBef>
              <a:spcAft>
                <a:spcPts val="0"/>
              </a:spcAft>
              <a:buClrTx/>
              <a:buSzTx/>
              <a:buFontTx/>
              <a:buNone/>
              <a:tabLst/>
              <a:defRPr/>
            </a:pPr>
            <a:fld id="{55DF4854-9EE4-4E76-88F7-8A7C81EACB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75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[KM] Reminders: </a:t>
            </a:r>
            <a:r>
              <a:rPr lang="en-US" baseline="0" dirty="0" smtClean="0"/>
              <a:t>CNCS </a:t>
            </a:r>
            <a:r>
              <a:rPr lang="en-US" baseline="0" dirty="0"/>
              <a:t>is getting stricter on same-day/morning of NSOPWs. While we understand an NSOPW run the morning of training before members arrive is technically ‘BEFORE’ </a:t>
            </a:r>
            <a:r>
              <a:rPr lang="en-US" baseline="0" dirty="0" smtClean="0"/>
              <a:t>they </a:t>
            </a:r>
            <a:r>
              <a:rPr lang="en-US" baseline="0" dirty="0"/>
              <a:t>start, that’s problematic from a number of angles – what if a registry is down? What if it comes back with hits and you have to resolve them all before starting training? </a:t>
            </a:r>
            <a:r>
              <a:rPr lang="en-US" baseline="0" dirty="0" smtClean="0"/>
              <a:t>It also requires comparing </a:t>
            </a:r>
            <a:r>
              <a:rPr lang="en-US" baseline="0" dirty="0"/>
              <a:t>the printout timestamp with the member’s first timesheet to validate it </a:t>
            </a:r>
            <a:r>
              <a:rPr lang="en-US" baseline="0" dirty="0" smtClean="0"/>
              <a:t>was run </a:t>
            </a:r>
            <a:r>
              <a:rPr lang="en-US" baseline="0" dirty="0"/>
              <a:t>prior – that’s not something you want to have to prove to an auditor. </a:t>
            </a:r>
            <a:r>
              <a:rPr lang="en-US" baseline="0" dirty="0" smtClean="0"/>
              <a:t>We covered </a:t>
            </a:r>
            <a:r>
              <a:rPr lang="en-US" baseline="0" dirty="0"/>
              <a:t>this on the August call so we don’t anticipate seeing any, but wanted to remind folks </a:t>
            </a:r>
            <a:r>
              <a:rPr lang="en-US" baseline="0" dirty="0" smtClean="0"/>
              <a:t>again.</a:t>
            </a:r>
          </a:p>
          <a:p>
            <a:pPr defTabSz="931774">
              <a:defRPr/>
            </a:pPr>
            <a:endParaRPr lang="en-US" baseline="0" dirty="0" smtClean="0"/>
          </a:p>
          <a:p>
            <a:pPr defTabSz="931774">
              <a:defRPr/>
            </a:pPr>
            <a:r>
              <a:rPr lang="en-US" baseline="0" dirty="0" smtClean="0"/>
              <a:t>Please be sure to use CV’s NSCHC Verification Form and Steps Checklist to document the checks – especially since California state law prohibits retaining and sharing the actual results – CV’s form meets the CNCS requirements for documentation. Also be sure to do checks on any new staff listed on the budget whether funded by CNCS or your match.</a:t>
            </a:r>
          </a:p>
          <a:p>
            <a:pPr defTabSz="931774">
              <a:defRPr/>
            </a:pPr>
            <a:endParaRPr lang="en-US" baseline="0" dirty="0" smtClean="0"/>
          </a:p>
          <a:p>
            <a:pPr defTabSz="931774">
              <a:defRPr/>
            </a:pPr>
            <a:r>
              <a:rPr lang="en-US" baseline="0" dirty="0" smtClean="0"/>
              <a:t>CV’s Background Check Tracker, which is due to CV 45 days after the start of your members, is a helpful tool to track it all.  You must </a:t>
            </a:r>
            <a:r>
              <a:rPr lang="en-US" b="1" baseline="0" dirty="0" smtClean="0"/>
              <a:t>self-report via email </a:t>
            </a:r>
            <a:r>
              <a:rPr lang="en-US" baseline="0" dirty="0" smtClean="0"/>
              <a:t>any late or missed checks </a:t>
            </a:r>
            <a:r>
              <a:rPr lang="en-US" b="1" baseline="0" dirty="0" smtClean="0"/>
              <a:t>before</a:t>
            </a:r>
            <a:r>
              <a:rPr lang="en-US" baseline="0" dirty="0" smtClean="0"/>
              <a:t> you submit the tracker to us in order to qualify for the reduced penalty that comes with self-reporting. Reach out to us if you need the Self-Report form, if you discover any noncompliant checks. </a:t>
            </a:r>
            <a:endParaRPr lang="en-US" dirty="0"/>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D2096D37-B43C-4D80-A9E5-0E49CC61E7C4}" type="slidenum">
              <a:rPr kumimoji="0" lang="en-US" sz="18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4589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t>
            </a:r>
            <a:r>
              <a:rPr lang="en-US" dirty="0" smtClean="0"/>
              <a:t>let’s do a quick re-cap of CNCS’ new </a:t>
            </a:r>
            <a:r>
              <a:rPr lang="en-US" dirty="0" err="1" smtClean="0"/>
              <a:t>eGrants</a:t>
            </a:r>
            <a:r>
              <a:rPr lang="en-US" baseline="0" dirty="0" smtClean="0"/>
              <a:t> enrollment process, which includes a new section where you certify having completed Criminal History checks.  </a:t>
            </a:r>
            <a:r>
              <a:rPr lang="en-US" dirty="0" smtClean="0"/>
              <a:t>On</a:t>
            </a:r>
            <a:r>
              <a:rPr lang="en-US" baseline="0" dirty="0" smtClean="0"/>
              <a:t> </a:t>
            </a:r>
            <a:r>
              <a:rPr lang="en-US" baseline="0" dirty="0"/>
              <a:t>last month’s call we went through this process very thoroughly – but since many of you are now just starting</a:t>
            </a:r>
            <a:r>
              <a:rPr lang="en-US" baseline="0" dirty="0" smtClean="0"/>
              <a:t>, and some folks missed that call, </a:t>
            </a:r>
            <a:r>
              <a:rPr lang="en-US" baseline="0" dirty="0"/>
              <a:t>we want to highlight it once </a:t>
            </a:r>
            <a:r>
              <a:rPr lang="en-US" baseline="0" dirty="0" smtClean="0"/>
              <a:t>more.</a:t>
            </a: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7" tIns="46589" rIns="93177" bIns="46589"/>
          <a:lstStyle/>
          <a:p>
            <a:fld id="{D2096D37-B43C-4D80-A9E5-0E49CC61E7C4}" type="slidenum">
              <a:rPr lang="en-US" smtClean="0"/>
              <a:t>12</a:t>
            </a:fld>
            <a:endParaRPr lang="en-US"/>
          </a:p>
        </p:txBody>
      </p:sp>
    </p:spTree>
    <p:extLst>
      <p:ext uri="{BB962C8B-B14F-4D97-AF65-F5344CB8AC3E}">
        <p14:creationId xmlns:p14="http://schemas.microsoft.com/office/powerpoint/2010/main" val="2975915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dirty="0"/>
              <a:t>Review slide].  </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algn="r" defTabSz="931774">
              <a:defRPr/>
            </a:pPr>
            <a:fld id="{F6752CFC-78FA-46A1-A4CA-44B949FC358A}" type="slidenum">
              <a:rPr lang="en-US" sz="1200">
                <a:solidFill>
                  <a:prstClr val="black"/>
                </a:solidFill>
                <a:latin typeface="Calibri" panose="020F0502020204030204"/>
              </a:rPr>
              <a:pPr algn="r" defTabSz="931774">
                <a:defRPr/>
              </a:pPr>
              <a:t>13</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4657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a:t>
            </a:r>
            <a:r>
              <a:rPr lang="en-US" baseline="0" dirty="0" smtClean="0"/>
              <a:t> view of the </a:t>
            </a:r>
            <a:r>
              <a:rPr lang="en-US" baseline="0" dirty="0" err="1" smtClean="0"/>
              <a:t>egrants</a:t>
            </a:r>
            <a:r>
              <a:rPr lang="en-US" baseline="0" dirty="0" smtClean="0"/>
              <a:t> portal.  </a:t>
            </a:r>
            <a:r>
              <a:rPr lang="en-US" dirty="0" smtClean="0"/>
              <a:t>When</a:t>
            </a:r>
            <a:r>
              <a:rPr lang="en-US" baseline="0" dirty="0" smtClean="0"/>
              <a:t> </a:t>
            </a:r>
            <a:r>
              <a:rPr lang="en-US" baseline="0" dirty="0"/>
              <a:t>you click on a member name </a:t>
            </a:r>
            <a:r>
              <a:rPr lang="en-US" baseline="0" dirty="0" smtClean="0"/>
              <a:t>in the Pending Enrollments, you’ll </a:t>
            </a:r>
            <a:r>
              <a:rPr lang="en-US" baseline="0" dirty="0"/>
              <a:t>see this new section.  </a:t>
            </a:r>
            <a:r>
              <a:rPr lang="en-US" baseline="0" dirty="0" smtClean="0"/>
              <a:t>Again, once </a:t>
            </a:r>
            <a:r>
              <a:rPr lang="en-US" dirty="0" smtClean="0"/>
              <a:t>the potential membe</a:t>
            </a:r>
            <a:r>
              <a:rPr lang="en-US" baseline="0" dirty="0" smtClean="0"/>
              <a:t>r completed their part of enrollment, </a:t>
            </a:r>
            <a:r>
              <a:rPr lang="en-US" baseline="0" dirty="0"/>
              <a:t>it immediately sent their info to </a:t>
            </a:r>
            <a:r>
              <a:rPr lang="en-US" baseline="0" dirty="0" smtClean="0"/>
              <a:t>Social Security Administration </a:t>
            </a:r>
            <a:r>
              <a:rPr lang="en-US" baseline="0" dirty="0"/>
              <a:t>for validation.  </a:t>
            </a:r>
            <a:r>
              <a:rPr lang="en-US" baseline="0" dirty="0" smtClean="0"/>
              <a:t>The status of that validation will show up in </a:t>
            </a:r>
            <a:r>
              <a:rPr lang="en-US" baseline="0" dirty="0"/>
              <a:t>this section as either ‘pending’ or if it happens quickly, ‘verified’ or possibly, ‘returned’.  </a:t>
            </a:r>
            <a:r>
              <a:rPr lang="en-US" baseline="0" dirty="0" smtClean="0"/>
              <a:t>You will  have to continue to check here to see if it’s been verified – unfortunately, you won’t receive any separate notification.  </a:t>
            </a:r>
          </a:p>
          <a:p>
            <a:endParaRPr lang="en-US" baseline="0" dirty="0" smtClean="0"/>
          </a:p>
          <a:p>
            <a:r>
              <a:rPr lang="en-US" baseline="0" dirty="0" smtClean="0"/>
              <a:t>Note </a:t>
            </a:r>
            <a:r>
              <a:rPr lang="en-US" baseline="0" dirty="0"/>
              <a:t>there is a field for SSN and a field for Citizenship. </a:t>
            </a:r>
            <a:r>
              <a:rPr lang="en-US" baseline="0" dirty="0" smtClean="0"/>
              <a:t>Here they show ‘pending’ – still under review. </a:t>
            </a:r>
            <a:r>
              <a:rPr lang="en-US" baseline="0" dirty="0"/>
              <a:t>If either or both </a:t>
            </a:r>
            <a:r>
              <a:rPr lang="en-US" baseline="0" dirty="0" smtClean="0"/>
              <a:t>show </a:t>
            </a:r>
            <a:r>
              <a:rPr lang="en-US" baseline="0" dirty="0"/>
              <a:t>‘returned’ you’ll need to submit those documents to the help </a:t>
            </a:r>
            <a:r>
              <a:rPr lang="en-US" baseline="0" dirty="0" smtClean="0"/>
              <a:t>desk. </a:t>
            </a:r>
            <a:r>
              <a:rPr lang="en-US" sz="1600" dirty="0"/>
              <a:t>If additional documentation is sufficient to verify eligibility, then CNCS staff will manually update the Portal record and the enrollment process will continue. </a:t>
            </a:r>
            <a:r>
              <a:rPr lang="en-US" sz="1600" i="1" dirty="0"/>
              <a:t>You’ll need to check the portal and look for a status update to ‘manually verified’. Again, you won’t receive other notification.  </a:t>
            </a:r>
            <a:r>
              <a:rPr lang="en-US" sz="1600" dirty="0"/>
              <a:t>If the additional documentation you submitted is </a:t>
            </a:r>
            <a:r>
              <a:rPr lang="en-US" sz="1600" u="sng" dirty="0"/>
              <a:t>not</a:t>
            </a:r>
            <a:r>
              <a:rPr lang="en-US" sz="1600" dirty="0"/>
              <a:t> sufficient to establish eligibility, the program will be notified, and the member cannot be enrolled. </a:t>
            </a:r>
          </a:p>
          <a:p>
            <a:endParaRPr lang="en-US" b="1" dirty="0">
              <a:solidFill>
                <a:srgbClr val="FF0000"/>
              </a:solidFill>
            </a:endParaRPr>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F6752CFC-78FA-46A1-A4CA-44B949FC358A}" type="slidenum">
              <a:rPr lang="en-US" smtClean="0"/>
              <a:t>14</a:t>
            </a:fld>
            <a:endParaRPr lang="en-US"/>
          </a:p>
        </p:txBody>
      </p:sp>
    </p:spTree>
    <p:extLst>
      <p:ext uri="{BB962C8B-B14F-4D97-AF65-F5344CB8AC3E}">
        <p14:creationId xmlns:p14="http://schemas.microsoft.com/office/powerpoint/2010/main" val="21557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[KM] </a:t>
            </a:r>
            <a:r>
              <a:rPr lang="en-US" dirty="0" smtClean="0"/>
              <a:t>Based on what we’re hearing from the rest of the country, contacting </a:t>
            </a:r>
            <a:r>
              <a:rPr lang="en-US" dirty="0"/>
              <a:t>the help desk via phone or chat is the best method as the </a:t>
            </a:r>
            <a:r>
              <a:rPr lang="en-US" dirty="0" err="1"/>
              <a:t>webform</a:t>
            </a:r>
            <a:r>
              <a:rPr lang="en-US" dirty="0"/>
              <a:t> request has been having trouble.  </a:t>
            </a:r>
            <a:r>
              <a:rPr lang="en-US" b="1" dirty="0" smtClean="0"/>
              <a:t>Call and request </a:t>
            </a:r>
            <a:r>
              <a:rPr lang="en-US" b="1" dirty="0"/>
              <a:t>a Secure File Transfer Link from CNCS. When you request the link, request a help desk ticket # at the same time. </a:t>
            </a:r>
            <a:r>
              <a:rPr lang="en-US" dirty="0"/>
              <a:t>This is vital for checking on the status of the member, if there is a delay.</a:t>
            </a:r>
          </a:p>
          <a:p>
            <a:r>
              <a:rPr lang="en-US" dirty="0"/>
              <a:t>When submitting the documents, title the file name “Pending Enrollment” to expedite processing. This will move the member to the front of the line (rather than with the other eligibility items from this summer</a:t>
            </a:r>
            <a:r>
              <a:rPr lang="en-US" dirty="0" smtClean="0"/>
              <a:t>).    In </a:t>
            </a:r>
            <a:r>
              <a:rPr lang="en-US" dirty="0"/>
              <a:t>the past, you have included the member’s NSPID# in the manual verification process. Since the member is not enrolled, they will not have an NSPID#. Instead, document on the form: First/Last Name, date of birth, email, and the Grant ID number. </a:t>
            </a:r>
          </a:p>
          <a:p>
            <a:r>
              <a:rPr lang="en-US" dirty="0"/>
              <a:t>Check the status of the member </a:t>
            </a:r>
            <a:r>
              <a:rPr lang="en-US" dirty="0" smtClean="0"/>
              <a:t>daily, </a:t>
            </a:r>
            <a:r>
              <a:rPr lang="en-US" dirty="0"/>
              <a:t>until you see that their status has changed to ‘Manually Verified</a:t>
            </a:r>
            <a:r>
              <a:rPr lang="en-US" dirty="0" smtClean="0"/>
              <a:t>’. Do </a:t>
            </a:r>
            <a:r>
              <a:rPr lang="en-US" dirty="0"/>
              <a:t>not request a new help desk ticket # or resubmit documents, per CNCS instructions. </a:t>
            </a:r>
            <a:r>
              <a:rPr lang="en-US" dirty="0" smtClean="0"/>
              <a:t>Again</a:t>
            </a:r>
            <a:r>
              <a:rPr lang="en-US" dirty="0"/>
              <a:t>, email communication seems to have the longest response time; phone or chat function seem to work better, currently.</a:t>
            </a: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algn="r" defTabSz="931774"/>
            <a:fld id="{F6752CFC-78FA-46A1-A4CA-44B949FC358A}" type="slidenum">
              <a:rPr lang="en-US" sz="1200">
                <a:solidFill>
                  <a:prstClr val="black"/>
                </a:solidFill>
                <a:latin typeface="Calibri" panose="020F0502020204030204"/>
              </a:rPr>
              <a:pPr algn="r" defTabSz="931774"/>
              <a:t>15</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577196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Next, let’s look at the CHC Verification </a:t>
            </a:r>
            <a:r>
              <a:rPr lang="en-US" dirty="0" smtClean="0"/>
              <a:t>section </a:t>
            </a:r>
            <a:r>
              <a:rPr lang="en-US" dirty="0"/>
              <a:t>in the </a:t>
            </a:r>
            <a:r>
              <a:rPr lang="en-US" dirty="0" err="1"/>
              <a:t>egrants</a:t>
            </a:r>
            <a:r>
              <a:rPr lang="en-US" dirty="0"/>
              <a:t> portal. At this point, you are not yet ENROLLING the member, you are just certifying having completed Criminal History Checks. After checking each box, when you hit SAVE INFORMATION that day’s date, along with your name, will appear next to each criminal history check. IMPORTANT: You MUST complete this step BEFORE the member’s start date. Later, when you’re ready to the enroll the member, the system will not allow you to enter a START date that occurs before the date you completed this step</a:t>
            </a:r>
            <a:r>
              <a:rPr lang="en-US" dirty="0" smtClean="0"/>
              <a:t>.</a:t>
            </a:r>
          </a:p>
          <a:p>
            <a:pPr defTabSz="931774">
              <a:defRPr/>
            </a:pPr>
            <a:endParaRPr lang="en-US"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It is also important to note that the dates that will appear next to each Criminal History Check box (which will be the date you do this step) are not the same as the actual CHC Clearance Dates. CV will still refer to the member’s </a:t>
            </a:r>
            <a:r>
              <a:rPr lang="en-US" i="1" baseline="0" dirty="0" smtClean="0"/>
              <a:t>CV NSCHC Verification form </a:t>
            </a:r>
            <a:r>
              <a:rPr lang="en-US" baseline="0" dirty="0" smtClean="0"/>
              <a:t>to validate the dates each check was cleared in our file reviews. </a:t>
            </a:r>
            <a:endParaRPr lang="en-US" dirty="0" smtClean="0"/>
          </a:p>
          <a:p>
            <a:pPr defTabSz="931774">
              <a:defRPr/>
            </a:pPr>
            <a:endParaRPr lang="en-US" dirty="0" smtClean="0"/>
          </a:p>
          <a:p>
            <a:pPr defTabSz="931774">
              <a:defRPr/>
            </a:pPr>
            <a:r>
              <a:rPr lang="en-US" dirty="0" smtClean="0"/>
              <a:t>Some of the problems</a:t>
            </a:r>
            <a:r>
              <a:rPr lang="en-US" baseline="0" dirty="0" smtClean="0"/>
              <a:t> our programs have encountered: 1) Didn’t do this until 2 days after member orientation – since the system won’t activate the enroll button until this CHC step has been completed and you’ve hit ‘save information’, and it won’t allow a start date to be entered that precedes the date you validate the CHC checks in here, unfortunately members hours for those first two days are in question.  We’ve also heard from programs that checked the boxes but forgot to hit the ‘save information’ button.  When they returned later to enroll the members, they had to re-do this section.  While we’re all hoping for leniency for mistakes like this, and we encourage you to contact the help desk and get a ticket, it doesn’t sound like there is going to be much wiggle room on this new process. So please be sure that everyone on your team who could potentially enroll members is trained on this new system.  </a:t>
            </a:r>
            <a:endParaRPr lang="en-US" dirty="0"/>
          </a:p>
          <a:p>
            <a:pPr defTabSz="931774">
              <a:defRPr/>
            </a:pP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algn="r" defTabSz="931774">
              <a:defRPr/>
            </a:pPr>
            <a:fld id="{F7CEA637-F814-41B4-9B48-9598E59E13D5}" type="slidenum">
              <a:rPr lang="en-US" sz="1200">
                <a:solidFill>
                  <a:prstClr val="black"/>
                </a:solidFill>
                <a:latin typeface="Calibri"/>
              </a:rPr>
              <a:pPr algn="r" defTabSz="931774">
                <a:defRPr/>
              </a:pPr>
              <a:t>16</a:t>
            </a:fld>
            <a:endParaRPr lang="en-US" sz="1200">
              <a:solidFill>
                <a:prstClr val="black"/>
              </a:solidFill>
              <a:latin typeface="Calibri"/>
            </a:endParaRPr>
          </a:p>
        </p:txBody>
      </p:sp>
    </p:spTree>
    <p:extLst>
      <p:ext uri="{BB962C8B-B14F-4D97-AF65-F5344CB8AC3E}">
        <p14:creationId xmlns:p14="http://schemas.microsoft.com/office/powerpoint/2010/main" val="264479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Everything up to this point was really pre-enrollment!  Now, once the SSN &amp; Citizenship are showing ‘verified’ or ‘manually verified’ and the CHC are all CLEARED and you’ve certified that in the </a:t>
            </a:r>
            <a:r>
              <a:rPr lang="en-US" sz="1200" dirty="0" smtClean="0"/>
              <a:t>portal and hit</a:t>
            </a:r>
            <a:r>
              <a:rPr lang="en-US" sz="1200" baseline="0" dirty="0" smtClean="0"/>
              <a:t> ‘save information’</a:t>
            </a:r>
            <a:r>
              <a:rPr lang="en-US" sz="1200" dirty="0" smtClean="0"/>
              <a:t>, </a:t>
            </a:r>
            <a:r>
              <a:rPr lang="en-US" sz="1200" dirty="0"/>
              <a:t>the ENROLL MEMBER button will finally be ACTIVATED.  Then, just like in the past you:</a:t>
            </a:r>
          </a:p>
          <a:p>
            <a:pPr lvl="1"/>
            <a:r>
              <a:rPr lang="en-US" sz="1200" b="1" dirty="0"/>
              <a:t>Enter member start date</a:t>
            </a:r>
            <a:endParaRPr lang="en-US" sz="1200" b="1" dirty="0">
              <a:solidFill>
                <a:schemeClr val="accent1">
                  <a:lumMod val="75000"/>
                </a:schemeClr>
              </a:solidFill>
            </a:endParaRPr>
          </a:p>
          <a:p>
            <a:pPr lvl="1"/>
            <a:r>
              <a:rPr lang="en-US" sz="1200" dirty="0"/>
              <a:t>Enter service location</a:t>
            </a:r>
          </a:p>
          <a:p>
            <a:pPr lvl="1"/>
            <a:r>
              <a:rPr lang="en-US" sz="1200" dirty="0"/>
              <a:t>Enter slot type</a:t>
            </a:r>
          </a:p>
          <a:p>
            <a:pPr lvl="1"/>
            <a:r>
              <a:rPr lang="en-US" sz="1200" dirty="0"/>
              <a:t>Check Certification box</a:t>
            </a:r>
          </a:p>
          <a:p>
            <a:pPr lvl="1"/>
            <a:r>
              <a:rPr lang="en-US" sz="1200" dirty="0"/>
              <a:t>Hit Enroll Member </a:t>
            </a:r>
            <a:r>
              <a:rPr lang="en-US" sz="1200" dirty="0">
                <a:solidFill>
                  <a:srgbClr val="FF0000"/>
                </a:solidFill>
              </a:rPr>
              <a:t>(do not hit this button until all </a:t>
            </a:r>
            <a:r>
              <a:rPr lang="en-US" sz="1200" dirty="0" smtClean="0">
                <a:solidFill>
                  <a:srgbClr val="FF0000"/>
                </a:solidFill>
              </a:rPr>
              <a:t>CHC checks </a:t>
            </a:r>
            <a:r>
              <a:rPr lang="en-US" sz="1200" dirty="0">
                <a:solidFill>
                  <a:srgbClr val="FF0000"/>
                </a:solidFill>
              </a:rPr>
              <a:t>are </a:t>
            </a:r>
            <a:r>
              <a:rPr lang="en-US" sz="1200" dirty="0" smtClean="0">
                <a:solidFill>
                  <a:srgbClr val="FF0000"/>
                </a:solidFill>
              </a:rPr>
              <a:t>CLEARED) </a:t>
            </a:r>
            <a:r>
              <a:rPr lang="en-US" sz="1200" dirty="0"/>
              <a:t>location. The final step has to be done within 5 calendar days of the member starting (with their start date as DAY 1): </a:t>
            </a:r>
            <a:endParaRPr lang="en-US" sz="1200" dirty="0">
              <a:solidFill>
                <a:srgbClr val="FF0000"/>
              </a:solidFill>
            </a:endParaRPr>
          </a:p>
          <a:p>
            <a:pPr marL="232943" lvl="1"/>
            <a:endParaRPr lang="en-US" sz="1200" b="1" dirty="0">
              <a:solidFill>
                <a:schemeClr val="accent1">
                  <a:lumMod val="75000"/>
                </a:schemeClr>
              </a:solidFill>
            </a:endParaRPr>
          </a:p>
          <a:p>
            <a:pPr marL="232943" lvl="1"/>
            <a:r>
              <a:rPr lang="en-US" sz="1200" b="1" dirty="0">
                <a:solidFill>
                  <a:schemeClr val="accent1">
                    <a:lumMod val="75000"/>
                  </a:schemeClr>
                </a:solidFill>
              </a:rPr>
              <a:t>Again, in California, the start date you enter CANNOT be before ALL Criminal History Checks have CLEARED.  Good practice would be to cross check the member’s NSCHC Verification Form and look at the clearance dates to ensure you are entering a start date that is </a:t>
            </a:r>
            <a:r>
              <a:rPr lang="en-US" sz="1200" b="1" u="sng" dirty="0">
                <a:solidFill>
                  <a:schemeClr val="accent1">
                    <a:lumMod val="75000"/>
                  </a:schemeClr>
                </a:solidFill>
              </a:rPr>
              <a:t>after </a:t>
            </a:r>
            <a:r>
              <a:rPr lang="en-US" sz="1200" b="1" dirty="0">
                <a:solidFill>
                  <a:schemeClr val="accent1">
                    <a:lumMod val="75000"/>
                  </a:schemeClr>
                </a:solidFill>
              </a:rPr>
              <a:t>CLEARANCE OF ALL CHECKS.  CV will cross check the start date against those dates during file reviews.  Those are also the dates you’ll note in your CHC Tracker Form for submittal to CV.</a:t>
            </a:r>
          </a:p>
          <a:p>
            <a:endParaRPr lang="en-US" sz="1200"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algn="r" defTabSz="931774">
              <a:defRPr/>
            </a:pPr>
            <a:fld id="{F6752CFC-78FA-46A1-A4CA-44B949FC358A}" type="slidenum">
              <a:rPr lang="en-US" sz="1200">
                <a:solidFill>
                  <a:prstClr val="black"/>
                </a:solidFill>
                <a:latin typeface="Calibri" panose="020F0502020204030204"/>
              </a:rPr>
              <a:pPr algn="r" defTabSz="931774">
                <a:defRPr/>
              </a:pPr>
              <a:t>17</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72964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a:t>
            </a:r>
            <a:r>
              <a:rPr lang="en-US" baseline="0" dirty="0" smtClean="0"/>
              <a:t> is gathering feedback for CNCS on this process – so please let us know what’s gone well and what’s been challenging.  If you have a lengthier answer, you can always email your PO [wait 30 secs for entry]</a:t>
            </a: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7" tIns="46589" rIns="93177" bIns="46589"/>
          <a:lstStyle/>
          <a:p>
            <a:fld id="{D2096D37-B43C-4D80-A9E5-0E49CC61E7C4}" type="slidenum">
              <a:rPr lang="en-US" smtClean="0"/>
              <a:t>18</a:t>
            </a:fld>
            <a:endParaRPr lang="en-US"/>
          </a:p>
        </p:txBody>
      </p:sp>
    </p:spTree>
    <p:extLst>
      <p:ext uri="{BB962C8B-B14F-4D97-AF65-F5344CB8AC3E}">
        <p14:creationId xmlns:p14="http://schemas.microsoft.com/office/powerpoint/2010/main" val="735438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CV staff braved the pending hurricane and traveled to the CNCS National Symposium last week.  One update that is exciting is that the Corporation has completed the long process of vetting and selecting a national vendor to conduct Criminal History checks.  Starting in November this vendor will be an option for all grantees to use and their process meets CNCS requirements.  They are able to do all checks – state, FBI and NSOPW.  We’ll have more information on that in the near future but wanted to share it as potentially an exciting new option for programs.  There will be a new marketing campaign by CNCS for AmeriCorps and they released a new AC PSA.  You can check it out on their website.</a:t>
            </a:r>
          </a:p>
          <a:p>
            <a:r>
              <a:rPr lang="en-US" baseline="0" dirty="0" smtClean="0"/>
              <a:t>ASC held an event and gave awards for innovation and leadership [next slide]</a:t>
            </a:r>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D2096D37-B43C-4D80-A9E5-0E49CC61E7C4}" type="slidenum">
              <a:rPr kumimoji="0" lang="en-US" sz="18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6374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We’re excited</a:t>
            </a:r>
            <a:r>
              <a:rPr lang="en-US" baseline="0" dirty="0" smtClean="0"/>
              <a:t> it’s the start of a new program year of </a:t>
            </a:r>
            <a:r>
              <a:rPr lang="en-US" b="1" baseline="0" dirty="0" smtClean="0"/>
              <a:t>meaningful impact</a:t>
            </a:r>
            <a:r>
              <a:rPr lang="en-US" baseline="0" dirty="0" smtClean="0"/>
              <a:t> </a:t>
            </a:r>
            <a:r>
              <a:rPr lang="en-US" b="1" baseline="0" dirty="0" smtClean="0"/>
              <a:t>through national service </a:t>
            </a:r>
            <a:r>
              <a:rPr lang="en-US" baseline="0" dirty="0" smtClean="0"/>
              <a:t>– impact on your communities and the long-term impact serving will have on your AmeriCorps members!</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D2096D37-B43C-4D80-A9E5-0E49CC61E7C4}" type="slidenum">
              <a:rPr lang="en-US" smtClean="0"/>
              <a:t>2</a:t>
            </a:fld>
            <a:endParaRPr lang="en-US"/>
          </a:p>
        </p:txBody>
      </p:sp>
    </p:spTree>
    <p:extLst>
      <p:ext uri="{BB962C8B-B14F-4D97-AF65-F5344CB8AC3E}">
        <p14:creationId xmlns:p14="http://schemas.microsoft.com/office/powerpoint/2010/main" val="1181426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very proud to share that our amazing</a:t>
            </a:r>
            <a:r>
              <a:rPr lang="en-US" baseline="0" dirty="0" smtClean="0"/>
              <a:t> Director of AmeriCorps, Ia Moua, received an outstanding commission staff award!</a:t>
            </a:r>
            <a:endParaRPr lang="en-US" dirty="0"/>
          </a:p>
        </p:txBody>
      </p:sp>
    </p:spTree>
    <p:extLst>
      <p:ext uri="{BB962C8B-B14F-4D97-AF65-F5344CB8AC3E}">
        <p14:creationId xmlns:p14="http://schemas.microsoft.com/office/powerpoint/2010/main" val="2415821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new PSA video, </a:t>
            </a:r>
            <a:r>
              <a:rPr lang="en-US" baseline="0" dirty="0" smtClean="0"/>
              <a:t>CNCS has created an AmeriCorps Recruitment </a:t>
            </a:r>
            <a:r>
              <a:rPr lang="en-US" baseline="0" dirty="0" err="1" smtClean="0"/>
              <a:t>powerpoint</a:t>
            </a:r>
            <a:r>
              <a:rPr lang="en-US" baseline="0" dirty="0" smtClean="0"/>
              <a:t> presentation that has high quality photos and places you can embed your own program information, member stories, etc.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4BB3-DF5F-4775-A62E-0069CC7C3E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24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You’ll see you can download it from </a:t>
            </a:r>
            <a:r>
              <a:rPr lang="en-US" baseline="0" dirty="0" err="1" smtClean="0"/>
              <a:t>gotowebinar</a:t>
            </a:r>
            <a:r>
              <a:rPr lang="en-US" baseline="0" dirty="0" smtClean="0"/>
              <a:t> for use later.  Let us know if you find it helpful.</a:t>
            </a:r>
            <a:endParaRPr lang="en-US" dirty="0"/>
          </a:p>
        </p:txBody>
      </p:sp>
      <p:sp>
        <p:nvSpPr>
          <p:cNvPr id="4" name="Slide Number Placeholder 3"/>
          <p:cNvSpPr>
            <a:spLocks noGrp="1"/>
          </p:cNvSpPr>
          <p:nvPr>
            <p:ph type="sldNum" sz="quarter" idx="10"/>
          </p:nvPr>
        </p:nvSpPr>
        <p:spPr/>
        <p:txBody>
          <a:bodyPr/>
          <a:lstStyle/>
          <a:p>
            <a:fld id="{DF2F4BB3-DF5F-4775-A62E-0069CC7C3EC1}" type="slidenum">
              <a:rPr lang="en-US" smtClean="0"/>
              <a:t>22</a:t>
            </a:fld>
            <a:endParaRPr lang="en-US"/>
          </a:p>
        </p:txBody>
      </p:sp>
    </p:spTree>
    <p:extLst>
      <p:ext uri="{BB962C8B-B14F-4D97-AF65-F5344CB8AC3E}">
        <p14:creationId xmlns:p14="http://schemas.microsoft.com/office/powerpoint/2010/main" val="416453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we’ve got a </a:t>
            </a:r>
            <a:r>
              <a:rPr lang="en-US" baseline="0" dirty="0" err="1" smtClean="0"/>
              <a:t>grantmaking</a:t>
            </a:r>
            <a:r>
              <a:rPr lang="en-US" baseline="0" dirty="0" smtClean="0"/>
              <a:t> update from Patrick.  </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D2096D37-B43C-4D80-A9E5-0E49CC61E7C4}" type="slidenum">
              <a:rPr lang="en-US" smtClean="0"/>
              <a:t>23</a:t>
            </a:fld>
            <a:endParaRPr lang="en-US"/>
          </a:p>
        </p:txBody>
      </p:sp>
    </p:spTree>
    <p:extLst>
      <p:ext uri="{BB962C8B-B14F-4D97-AF65-F5344CB8AC3E}">
        <p14:creationId xmlns:p14="http://schemas.microsoft.com/office/powerpoint/2010/main" val="4273116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58788"/>
            <a:ext cx="4181475" cy="3136900"/>
          </a:xfrm>
        </p:spPr>
      </p:sp>
      <p:sp>
        <p:nvSpPr>
          <p:cNvPr id="3" name="Notes Placeholder 2"/>
          <p:cNvSpPr>
            <a:spLocks noGrp="1"/>
          </p:cNvSpPr>
          <p:nvPr>
            <p:ph type="body" idx="1"/>
          </p:nvPr>
        </p:nvSpPr>
        <p:spPr/>
        <p:txBody>
          <a:bodyPr/>
          <a:lstStyle/>
          <a:p>
            <a:r>
              <a:rPr lang="en-US" dirty="0" smtClean="0"/>
              <a:t>We’re going to unmute</a:t>
            </a:r>
            <a:r>
              <a:rPr lang="en-US" baseline="0" dirty="0" smtClean="0"/>
              <a:t> you all. Please mute yourselves until you ask a question. </a:t>
            </a: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7" tIns="46589" rIns="93177" bIns="46589"/>
          <a:lstStyle/>
          <a:p>
            <a:fld id="{D2096D37-B43C-4D80-A9E5-0E49CC61E7C4}" type="slidenum">
              <a:rPr lang="en-US" smtClean="0"/>
              <a:t>24</a:t>
            </a:fld>
            <a:endParaRPr lang="en-US"/>
          </a:p>
        </p:txBody>
      </p:sp>
    </p:spTree>
    <p:extLst>
      <p:ext uri="{BB962C8B-B14F-4D97-AF65-F5344CB8AC3E}">
        <p14:creationId xmlns:p14="http://schemas.microsoft.com/office/powerpoint/2010/main" val="1077468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58788"/>
            <a:ext cx="4181475" cy="3136900"/>
          </a:xfrm>
        </p:spPr>
      </p:sp>
      <p:sp>
        <p:nvSpPr>
          <p:cNvPr id="3" name="Notes Placeholder 2"/>
          <p:cNvSpPr>
            <a:spLocks noGrp="1"/>
          </p:cNvSpPr>
          <p:nvPr>
            <p:ph type="body" idx="1"/>
          </p:nvPr>
        </p:nvSpPr>
        <p:spPr/>
        <p:txBody>
          <a:bodyPr/>
          <a:lstStyle/>
          <a:p>
            <a:r>
              <a:rPr lang="en-US" dirty="0" smtClean="0"/>
              <a:t>The</a:t>
            </a:r>
            <a:r>
              <a:rPr lang="en-US" baseline="0" dirty="0" smtClean="0"/>
              <a:t> next required monthly call is Thursday October 18 – the Full Training schedule will be coming soon so there may be optional webinars before then.  There will also be </a:t>
            </a:r>
            <a:r>
              <a:rPr lang="en-US" baseline="0" dirty="0" err="1" smtClean="0"/>
              <a:t>grantmaking</a:t>
            </a:r>
            <a:r>
              <a:rPr lang="en-US" baseline="0" dirty="0" smtClean="0"/>
              <a:t> webinars coming up and you’ll see those posted on our website in the Grants &amp; Funding section.  Those are open to anyone and helpful for all!</a:t>
            </a: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7" tIns="46589" rIns="93177" bIns="46589"/>
          <a:lstStyle/>
          <a:p>
            <a:fld id="{D2096D37-B43C-4D80-A9E5-0E49CC61E7C4}" type="slidenum">
              <a:rPr lang="en-US" smtClean="0"/>
              <a:t>25</a:t>
            </a:fld>
            <a:endParaRPr lang="en-US"/>
          </a:p>
        </p:txBody>
      </p:sp>
    </p:spTree>
    <p:extLst>
      <p:ext uri="{BB962C8B-B14F-4D97-AF65-F5344CB8AC3E}">
        <p14:creationId xmlns:p14="http://schemas.microsoft.com/office/powerpoint/2010/main" val="171871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7" tIns="46589" rIns="93177" bIns="46589"/>
          <a:lstStyle/>
          <a:p>
            <a:fld id="{D2096D37-B43C-4D80-A9E5-0E49CC61E7C4}" type="slidenum">
              <a:rPr lang="en-US" smtClean="0"/>
              <a:t>3</a:t>
            </a:fld>
            <a:endParaRPr lang="en-US"/>
          </a:p>
        </p:txBody>
      </p:sp>
    </p:spTree>
    <p:extLst>
      <p:ext uri="{BB962C8B-B14F-4D97-AF65-F5344CB8AC3E}">
        <p14:creationId xmlns:p14="http://schemas.microsoft.com/office/powerpoint/2010/main" val="196350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518">
              <a:defRPr/>
            </a:pPr>
            <a:r>
              <a:rPr lang="en-US" dirty="0"/>
              <a:t>Let’s take a look at the</a:t>
            </a:r>
            <a:r>
              <a:rPr lang="en-US" baseline="0" dirty="0"/>
              <a:t> program </a:t>
            </a:r>
            <a:r>
              <a:rPr lang="en-US" baseline="0" dirty="0" smtClean="0"/>
              <a:t>year. </a:t>
            </a:r>
            <a:r>
              <a:rPr lang="en-US" b="1" dirty="0"/>
              <a:t> CV grantees actually operate a 12-month program within an 18-month window (Aug. 2018-Dec. 2019).</a:t>
            </a:r>
            <a:r>
              <a:rPr lang="en-US" dirty="0"/>
              <a:t> </a:t>
            </a:r>
            <a:r>
              <a:rPr lang="en-US" dirty="0" smtClean="0"/>
              <a:t>Let’s look </a:t>
            </a:r>
            <a:r>
              <a:rPr lang="en-US" dirty="0"/>
              <a:t>at a typical program year that starts in August and is completed in terms of members serving, in 12 months.  </a:t>
            </a:r>
            <a:r>
              <a:rPr lang="en-US" dirty="0" smtClean="0"/>
              <a:t>First</a:t>
            </a:r>
            <a:r>
              <a:rPr lang="en-US" baseline="0" dirty="0" smtClean="0"/>
              <a:t> </a:t>
            </a:r>
            <a:r>
              <a:rPr lang="en-US" baseline="0" dirty="0"/>
              <a:t>is Pre-Contracting, which includes </a:t>
            </a:r>
            <a:r>
              <a:rPr lang="en-US" baseline="0" dirty="0" smtClean="0"/>
              <a:t>Program Readiness &amp; Contracting document review, Recruitment</a:t>
            </a:r>
            <a:r>
              <a:rPr lang="en-US" baseline="0" dirty="0"/>
              <a:t>, </a:t>
            </a:r>
            <a:r>
              <a:rPr lang="en-US" baseline="0" dirty="0" smtClean="0"/>
              <a:t>selection and pre-enrollment of members </a:t>
            </a:r>
            <a:r>
              <a:rPr lang="en-US" baseline="0" dirty="0"/>
              <a:t>(CHC &amp; SSA check and validation), and partner training.  Then you get through the contracting process, which is where most of you are now, and </a:t>
            </a:r>
            <a:r>
              <a:rPr lang="en-US" baseline="0" dirty="0" smtClean="0"/>
              <a:t>begin </a:t>
            </a:r>
            <a:r>
              <a:rPr lang="en-US" baseline="0" dirty="0"/>
              <a:t>to onboard and train members. </a:t>
            </a:r>
            <a:r>
              <a:rPr lang="en-US" baseline="0" dirty="0" smtClean="0"/>
              <a:t>Throughout the program year, your </a:t>
            </a:r>
            <a:r>
              <a:rPr lang="en-US" baseline="0" dirty="0"/>
              <a:t>members provide service and receive ongoing </a:t>
            </a:r>
            <a:r>
              <a:rPr lang="en-US" baseline="0" dirty="0" smtClean="0"/>
              <a:t>training, support and </a:t>
            </a:r>
            <a:r>
              <a:rPr lang="en-US" baseline="0" dirty="0"/>
              <a:t>member development. Meanwhile, you are </a:t>
            </a:r>
            <a:r>
              <a:rPr lang="en-US" baseline="0" dirty="0" smtClean="0"/>
              <a:t>ensuring </a:t>
            </a:r>
            <a:r>
              <a:rPr lang="en-US" baseline="0" dirty="0"/>
              <a:t>things are going according to plan with your sites and partners by visiting and monitoring.  All along the way you collect data as covered in your CV Performance Measure Worksheets, and before you know it, the year is over and member service ends.  Along the way, CV is there to support you through Program Officer </a:t>
            </a:r>
            <a:r>
              <a:rPr lang="en-US" baseline="0" dirty="0" smtClean="0"/>
              <a:t>check-in </a:t>
            </a:r>
            <a:r>
              <a:rPr lang="en-US" baseline="0" dirty="0"/>
              <a:t>calls, and you’ll provide several progress reports. We will also do a review of your member files to ensure everything is in order.  </a:t>
            </a:r>
            <a:r>
              <a:rPr lang="en-US" baseline="0" dirty="0" smtClean="0"/>
              <a:t>We’ll provide monthly </a:t>
            </a:r>
            <a:r>
              <a:rPr lang="en-US" baseline="0" dirty="0"/>
              <a:t>Training and Technical Assistance calls and webinars, along with pointing you to valuable resources on our website at Grantee Central. All of the resources we’ll share with you today, are available on Grantee Central</a:t>
            </a:r>
            <a:r>
              <a:rPr lang="en-US" baseline="0" dirty="0" smtClean="0"/>
              <a:t>..  </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algn="r" defTabSz="949478">
              <a:defRPr/>
            </a:pPr>
            <a:fld id="{F7CEA637-F814-41B4-9B48-9598E59E13D5}" type="slidenum">
              <a:rPr lang="en-US" sz="1200">
                <a:solidFill>
                  <a:prstClr val="black"/>
                </a:solidFill>
                <a:latin typeface="Calibri"/>
              </a:rPr>
              <a:pPr algn="r" defTabSz="949478">
                <a:defRPr/>
              </a:pPr>
              <a:t>4</a:t>
            </a:fld>
            <a:endParaRPr lang="en-US" sz="1200">
              <a:solidFill>
                <a:prstClr val="black"/>
              </a:solidFill>
              <a:latin typeface="Calibri"/>
            </a:endParaRPr>
          </a:p>
        </p:txBody>
      </p:sp>
    </p:spTree>
    <p:extLst>
      <p:ext uri="{BB962C8B-B14F-4D97-AF65-F5344CB8AC3E}">
        <p14:creationId xmlns:p14="http://schemas.microsoft.com/office/powerpoint/2010/main" val="219800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most of you are heavily into the onboarding phase!  This includes recruiting, screening, selecting members for service and inviting them to begin enrollment in </a:t>
            </a:r>
            <a:r>
              <a:rPr lang="en-US" dirty="0" err="1"/>
              <a:t>egrants</a:t>
            </a:r>
            <a:r>
              <a:rPr lang="en-US" dirty="0"/>
              <a:t> – which starts the SSA verification process.  You’re conducting compliant Criminal History checks for members and any new staff on the budget (which includes site partner staff like site supervisors if you’re counting their time as in-kind match on your budget).  Then you’re certifying having done the CHC checks in </a:t>
            </a:r>
            <a:r>
              <a:rPr lang="en-US" dirty="0" err="1"/>
              <a:t>egrants</a:t>
            </a:r>
            <a:r>
              <a:rPr lang="en-US" dirty="0"/>
              <a:t> for each member.  In all of this your setting up member files using CV’s MF </a:t>
            </a:r>
            <a:r>
              <a:rPr lang="en-US" dirty="0" smtClean="0"/>
              <a:t>Checklist </a:t>
            </a:r>
            <a:r>
              <a:rPr lang="en-US" dirty="0"/>
              <a:t>(included in our downloadable documents in </a:t>
            </a:r>
            <a:r>
              <a:rPr lang="en-US" dirty="0" smtClean="0"/>
              <a:t>go-to-webinar</a:t>
            </a:r>
            <a:r>
              <a:rPr lang="en-US" dirty="0"/>
              <a:t>, but also in your Welcome Packet </a:t>
            </a:r>
            <a:r>
              <a:rPr lang="en-US" dirty="0" smtClean="0"/>
              <a:t>as well as on </a:t>
            </a:r>
            <a:r>
              <a:rPr lang="en-US" dirty="0"/>
              <a:t>Grantee Central</a:t>
            </a:r>
            <a:r>
              <a:rPr lang="en-US" dirty="0" smtClean="0"/>
              <a:t>).,</a:t>
            </a:r>
            <a:r>
              <a:rPr lang="en-US" baseline="0" dirty="0" smtClean="0"/>
              <a:t> conducting pre-service orientation, and then</a:t>
            </a:r>
            <a:r>
              <a:rPr lang="en-US" dirty="0" smtClean="0"/>
              <a:t> that </a:t>
            </a:r>
            <a:r>
              <a:rPr lang="en-US" dirty="0"/>
              <a:t>last step of hitting the enroll button in </a:t>
            </a:r>
            <a:r>
              <a:rPr lang="en-US" dirty="0" err="1"/>
              <a:t>egrants</a:t>
            </a:r>
            <a:r>
              <a:rPr lang="en-US" dirty="0"/>
              <a:t> within 5 </a:t>
            </a:r>
            <a:r>
              <a:rPr lang="en-US" dirty="0" smtClean="0"/>
              <a:t>calendar days of each member’s first day.</a:t>
            </a:r>
            <a:r>
              <a:rPr lang="en-US" baseline="0" dirty="0" smtClean="0"/>
              <a:t> This is usually followed by Core Training and Site Orientation for the members.</a:t>
            </a: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7" tIns="46589" rIns="93177" bIns="46589"/>
          <a:lstStyle/>
          <a:p>
            <a:fld id="{D2096D37-B43C-4D80-A9E5-0E49CC61E7C4}" type="slidenum">
              <a:rPr lang="en-US" smtClean="0"/>
              <a:t>5</a:t>
            </a:fld>
            <a:endParaRPr lang="en-US"/>
          </a:p>
        </p:txBody>
      </p:sp>
    </p:spTree>
    <p:extLst>
      <p:ext uri="{BB962C8B-B14F-4D97-AF65-F5344CB8AC3E}">
        <p14:creationId xmlns:p14="http://schemas.microsoft.com/office/powerpoint/2010/main" val="178912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 Criminal History Checks are so critical for both the safety of your program and to avoid cost disallowance, we’d be remiss if we didn’t do a quick reminder at this time of year</a:t>
            </a:r>
            <a:r>
              <a:rPr lang="en-US" baseline="0" dirty="0" smtClean="0"/>
              <a:t> – especially for those who are yet to start and still in the recruitment phase. There is a full training on our website, but today we’ll just do a short review and show you where to find resources are on Grantee Central.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As you all know,</a:t>
            </a:r>
            <a:r>
              <a:rPr lang="en-US" baseline="0" dirty="0" smtClean="0"/>
              <a:t> </a:t>
            </a:r>
            <a:r>
              <a:rPr lang="en-US" dirty="0" smtClean="0"/>
              <a:t>National Service Criminal History Checks are a federal</a:t>
            </a:r>
            <a:r>
              <a:rPr lang="en-US" baseline="0" dirty="0" smtClean="0"/>
              <a:t> requirement that has evolved over the years. The present requirements were finalized in 2012, known as the final rule, and came into effect in January of 2013. These established CNCS minimum requirements.  Each state commission is allowed to have stricter requirements and CV chose to do so. These can be found in Exhibit H of your contract, which is signed by your legal applicant representative indicating their understanding of and adherence to these requirements.  Now let’s go over our requirements briefly.</a:t>
            </a: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7" tIns="46589" rIns="93177" bIns="46589"/>
          <a:lstStyle/>
          <a:p>
            <a:fld id="{D2096D37-B43C-4D80-A9E5-0E49CC61E7C4}" type="slidenum">
              <a:rPr lang="en-US" smtClean="0"/>
              <a:t>6</a:t>
            </a:fld>
            <a:endParaRPr lang="en-US"/>
          </a:p>
        </p:txBody>
      </p:sp>
    </p:spTree>
    <p:extLst>
      <p:ext uri="{BB962C8B-B14F-4D97-AF65-F5344CB8AC3E}">
        <p14:creationId xmlns:p14="http://schemas.microsoft.com/office/powerpoint/2010/main" val="218415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types of checks</a:t>
            </a:r>
            <a:r>
              <a:rPr lang="en-US" baseline="0" dirty="0" smtClean="0"/>
              <a:t> that are required for </a:t>
            </a:r>
            <a:r>
              <a:rPr lang="en-US" b="1" baseline="0" dirty="0" smtClean="0"/>
              <a:t>every AmeriCorps member and staff person who’s time is being charged to the grant </a:t>
            </a:r>
            <a:r>
              <a:rPr lang="en-US" baseline="0" dirty="0" smtClean="0"/>
              <a:t>are the NSOPW.gov check, state of service or work (California) and if applicable, the state where the applicant resides at the time they submitted their application (also known as the out of state check), and a fingerprint-based FBI check. This includes partners and site supervisors if their times is being charged to your grant – even if it’s only on the in-kind match side.</a:t>
            </a:r>
          </a:p>
          <a:p>
            <a:endParaRPr lang="en-US" baseline="0" dirty="0" smtClean="0"/>
          </a:p>
          <a:p>
            <a:r>
              <a:rPr lang="en-US" dirty="0" smtClean="0"/>
              <a:t>For each check </a:t>
            </a:r>
            <a:r>
              <a:rPr lang="en-US" baseline="0" dirty="0" smtClean="0"/>
              <a:t>you </a:t>
            </a:r>
            <a:r>
              <a:rPr lang="en-US" baseline="0" dirty="0"/>
              <a:t>must use a CNCS-approved state repository.  For California, the Cal DOJ is the only approved repository of criminal history information. It also happens to give you both the state of California and FBI check if you check both boxes on the </a:t>
            </a:r>
            <a:r>
              <a:rPr lang="en-US" baseline="0" dirty="0" err="1"/>
              <a:t>LiveScan</a:t>
            </a:r>
            <a:r>
              <a:rPr lang="en-US" baseline="0" dirty="0"/>
              <a:t> form – so you can kill two birds with one stone.  For other states (if your applicant is applying from another state of residence at the time they apply) you’ll need to check what the approved repository is for that state.  </a:t>
            </a:r>
            <a:r>
              <a:rPr lang="en-US" baseline="0" dirty="0" smtClean="0"/>
              <a:t>The list of each state’s approved repositories of criminal history information can be found on Grantee Central.  </a:t>
            </a:r>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CaliforniaVolunteers 2016</a:t>
            </a:r>
          </a:p>
        </p:txBody>
      </p:sp>
      <p:sp>
        <p:nvSpPr>
          <p:cNvPr id="5" name="Slide Number Placeholder 4"/>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12C5FA9-D037-4FBA-B92B-99EB0A4A7B6D}" type="slidenum">
              <a:rPr kumimoji="0" lang="en-US" sz="18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0596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a:t>
            </a:r>
            <a:r>
              <a:rPr lang="en-US" baseline="0" dirty="0" smtClean="0"/>
              <a:t>differences between CNCS minimum requirements and what is required by CV, are that from a risk standpoint, we view the members themselves as vulnerable, so ALL AC members and staff must have ALL checks done – state checks, NSOPW and FBI. CV also requires that the checks are </a:t>
            </a:r>
            <a:r>
              <a:rPr lang="en-US" u="sng" baseline="0" dirty="0" smtClean="0"/>
              <a:t>completed</a:t>
            </a:r>
            <a:r>
              <a:rPr lang="en-US" u="none" baseline="0" dirty="0" smtClean="0"/>
              <a:t> (not just initiated), results received,</a:t>
            </a:r>
            <a:r>
              <a:rPr lang="en-US" baseline="0" dirty="0" smtClean="0"/>
              <a:t> and a </a:t>
            </a:r>
            <a:r>
              <a:rPr lang="en-US" u="sng" baseline="0" dirty="0" smtClean="0"/>
              <a:t>CLEARANCE decision made and documented,</a:t>
            </a:r>
            <a:r>
              <a:rPr lang="en-US" baseline="0" dirty="0" smtClean="0"/>
              <a:t> prior to any hours earned on the AmeriCorps grant. Lastly, we require that for returning AC Members  you must repeat the NSOPW.gov check each year. If the returning member has more than a 120-day break in service, they will need all 3 checks again.  The CNCS website has great resources for training, but you should always keep these differences in mind when using those.</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D2096D37-B43C-4D80-A9E5-0E49CC61E7C4}" type="slidenum">
              <a:rPr lang="en-US" smtClean="0"/>
              <a:t>8</a:t>
            </a:fld>
            <a:endParaRPr lang="en-US"/>
          </a:p>
        </p:txBody>
      </p:sp>
    </p:spTree>
    <p:extLst>
      <p:ext uri="{BB962C8B-B14F-4D97-AF65-F5344CB8AC3E}">
        <p14:creationId xmlns:p14="http://schemas.microsoft.com/office/powerpoint/2010/main" val="286324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smtClean="0"/>
              <a:t>californiavolunteers.ca.gov/granteecentral</a:t>
            </a:r>
            <a:endParaRPr lang="en-US" dirty="0"/>
          </a:p>
          <a:p>
            <a:endParaRPr lang="en-US" dirty="0"/>
          </a:p>
          <a:p>
            <a:r>
              <a:rPr lang="en-US" dirty="0" smtClean="0"/>
              <a:t>To help avoid confusion, CV’s Grantee</a:t>
            </a:r>
            <a:r>
              <a:rPr lang="en-US" baseline="0" dirty="0" smtClean="0"/>
              <a:t> </a:t>
            </a:r>
            <a:r>
              <a:rPr lang="en-US" baseline="0" dirty="0"/>
              <a:t>Central has a whole section dedicated to CHC Resources [next slide</a:t>
            </a:r>
            <a:r>
              <a:rPr lang="en-US" baseline="0" dirty="0" smtClean="0"/>
              <a:t>]</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55DF4854-9EE4-4E76-88F7-8A7C81EACBCD}" type="slidenum">
              <a:rPr kumimoji="0" lang="en-US" sz="18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06919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0" name="Picture 2" descr="\\home\California Volunteers\_CSC\External Affairs Department\Communications Unit\Logos\AMC\AmeriCorpsCALIFORNIA.png">
            <a:extLst>
              <a:ext uri="{FF2B5EF4-FFF2-40B4-BE49-F238E27FC236}">
                <a16:creationId xmlns:a16="http://schemas.microsoft.com/office/drawing/2014/main" id="{A898CBCB-E66B-4111-9581-CCEC3AF0F81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779" y="-4878"/>
            <a:ext cx="1121723" cy="1121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30E4B6-17A1-4F17-9CB1-A46F9E5DD5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138" y="6244582"/>
            <a:ext cx="4057650" cy="455612"/>
          </a:xfrm>
          <a:prstGeom prst="rect">
            <a:avLst/>
          </a:prstGeom>
        </p:spPr>
      </p:pic>
    </p:spTree>
    <p:extLst>
      <p:ext uri="{BB962C8B-B14F-4D97-AF65-F5344CB8AC3E}">
        <p14:creationId xmlns:p14="http://schemas.microsoft.com/office/powerpoint/2010/main" val="278402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213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4500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5" name="Footer Placeholder 4"/>
          <p:cNvSpPr>
            <a:spLocks noGrp="1"/>
          </p:cNvSpPr>
          <p:nvPr>
            <p:ph type="ftr" sz="quarter" idx="11"/>
          </p:nvPr>
        </p:nvSpPr>
        <p:spPr/>
        <p:txBody>
          <a:bodyPr/>
          <a:lstStyle/>
          <a:p>
            <a:endParaRPr lang="en-US">
              <a:solidFill>
                <a:srgbClr val="0E0D0D">
                  <a:tint val="75000"/>
                </a:srgbClr>
              </a:solidFill>
            </a:endParaRPr>
          </a:p>
        </p:txBody>
      </p:sp>
      <p:sp>
        <p:nvSpPr>
          <p:cNvPr id="6" name="Slide Number Placeholder 5"/>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3805463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5" name="Footer Placeholder 4"/>
          <p:cNvSpPr>
            <a:spLocks noGrp="1"/>
          </p:cNvSpPr>
          <p:nvPr>
            <p:ph type="ftr" sz="quarter" idx="11"/>
          </p:nvPr>
        </p:nvSpPr>
        <p:spPr/>
        <p:txBody>
          <a:bodyPr/>
          <a:lstStyle/>
          <a:p>
            <a:endParaRPr lang="en-US">
              <a:solidFill>
                <a:srgbClr val="0E0D0D">
                  <a:tint val="75000"/>
                </a:srgbClr>
              </a:solidFill>
            </a:endParaRPr>
          </a:p>
        </p:txBody>
      </p:sp>
      <p:sp>
        <p:nvSpPr>
          <p:cNvPr id="6" name="Slide Number Placeholder 5"/>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28279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5" name="Footer Placeholder 4"/>
          <p:cNvSpPr>
            <a:spLocks noGrp="1"/>
          </p:cNvSpPr>
          <p:nvPr>
            <p:ph type="ftr" sz="quarter" idx="11"/>
          </p:nvPr>
        </p:nvSpPr>
        <p:spPr/>
        <p:txBody>
          <a:bodyPr/>
          <a:lstStyle/>
          <a:p>
            <a:endParaRPr lang="en-US">
              <a:solidFill>
                <a:srgbClr val="0E0D0D">
                  <a:tint val="75000"/>
                </a:srgbClr>
              </a:solidFill>
            </a:endParaRPr>
          </a:p>
        </p:txBody>
      </p:sp>
      <p:sp>
        <p:nvSpPr>
          <p:cNvPr id="6" name="Slide Number Placeholder 5"/>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356585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6" name="Footer Placeholder 5"/>
          <p:cNvSpPr>
            <a:spLocks noGrp="1"/>
          </p:cNvSpPr>
          <p:nvPr>
            <p:ph type="ftr" sz="quarter" idx="11"/>
          </p:nvPr>
        </p:nvSpPr>
        <p:spPr/>
        <p:txBody>
          <a:bodyPr/>
          <a:lstStyle/>
          <a:p>
            <a:endParaRPr lang="en-US">
              <a:solidFill>
                <a:srgbClr val="0E0D0D">
                  <a:tint val="75000"/>
                </a:srgbClr>
              </a:solidFill>
            </a:endParaRPr>
          </a:p>
        </p:txBody>
      </p:sp>
      <p:sp>
        <p:nvSpPr>
          <p:cNvPr id="7" name="Slide Number Placeholder 6"/>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52768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8" name="Footer Placeholder 7"/>
          <p:cNvSpPr>
            <a:spLocks noGrp="1"/>
          </p:cNvSpPr>
          <p:nvPr>
            <p:ph type="ftr" sz="quarter" idx="11"/>
          </p:nvPr>
        </p:nvSpPr>
        <p:spPr/>
        <p:txBody>
          <a:bodyPr/>
          <a:lstStyle/>
          <a:p>
            <a:endParaRPr lang="en-US">
              <a:solidFill>
                <a:srgbClr val="0E0D0D">
                  <a:tint val="75000"/>
                </a:srgbClr>
              </a:solidFill>
            </a:endParaRPr>
          </a:p>
        </p:txBody>
      </p:sp>
      <p:sp>
        <p:nvSpPr>
          <p:cNvPr id="9" name="Slide Number Placeholder 8"/>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1326317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4" name="Footer Placeholder 3"/>
          <p:cNvSpPr>
            <a:spLocks noGrp="1"/>
          </p:cNvSpPr>
          <p:nvPr>
            <p:ph type="ftr" sz="quarter" idx="11"/>
          </p:nvPr>
        </p:nvSpPr>
        <p:spPr/>
        <p:txBody>
          <a:bodyPr/>
          <a:lstStyle/>
          <a:p>
            <a:endParaRPr lang="en-US">
              <a:solidFill>
                <a:srgbClr val="0E0D0D">
                  <a:tint val="75000"/>
                </a:srgbClr>
              </a:solidFill>
            </a:endParaRPr>
          </a:p>
        </p:txBody>
      </p:sp>
      <p:sp>
        <p:nvSpPr>
          <p:cNvPr id="5" name="Slide Number Placeholder 4"/>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78840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3" name="Footer Placeholder 2"/>
          <p:cNvSpPr>
            <a:spLocks noGrp="1"/>
          </p:cNvSpPr>
          <p:nvPr>
            <p:ph type="ftr" sz="quarter" idx="11"/>
          </p:nvPr>
        </p:nvSpPr>
        <p:spPr/>
        <p:txBody>
          <a:bodyPr/>
          <a:lstStyle/>
          <a:p>
            <a:endParaRPr lang="en-US">
              <a:solidFill>
                <a:srgbClr val="0E0D0D">
                  <a:tint val="75000"/>
                </a:srgbClr>
              </a:solidFill>
            </a:endParaRPr>
          </a:p>
        </p:txBody>
      </p:sp>
      <p:sp>
        <p:nvSpPr>
          <p:cNvPr id="4" name="Slide Number Placeholder 3"/>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3000804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6" name="Footer Placeholder 5"/>
          <p:cNvSpPr>
            <a:spLocks noGrp="1"/>
          </p:cNvSpPr>
          <p:nvPr>
            <p:ph type="ftr" sz="quarter" idx="11"/>
          </p:nvPr>
        </p:nvSpPr>
        <p:spPr/>
        <p:txBody>
          <a:bodyPr/>
          <a:lstStyle/>
          <a:p>
            <a:endParaRPr lang="en-US">
              <a:solidFill>
                <a:srgbClr val="0E0D0D">
                  <a:tint val="75000"/>
                </a:srgbClr>
              </a:solidFill>
            </a:endParaRPr>
          </a:p>
        </p:txBody>
      </p:sp>
      <p:sp>
        <p:nvSpPr>
          <p:cNvPr id="7" name="Slide Number Placeholder 6"/>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414298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8373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6" name="Footer Placeholder 5"/>
          <p:cNvSpPr>
            <a:spLocks noGrp="1"/>
          </p:cNvSpPr>
          <p:nvPr>
            <p:ph type="ftr" sz="quarter" idx="11"/>
          </p:nvPr>
        </p:nvSpPr>
        <p:spPr/>
        <p:txBody>
          <a:bodyPr/>
          <a:lstStyle/>
          <a:p>
            <a:endParaRPr lang="en-US">
              <a:solidFill>
                <a:srgbClr val="0E0D0D">
                  <a:tint val="75000"/>
                </a:srgbClr>
              </a:solidFill>
            </a:endParaRPr>
          </a:p>
        </p:txBody>
      </p:sp>
      <p:sp>
        <p:nvSpPr>
          <p:cNvPr id="7" name="Slide Number Placeholder 6"/>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351548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5" name="Footer Placeholder 4"/>
          <p:cNvSpPr>
            <a:spLocks noGrp="1"/>
          </p:cNvSpPr>
          <p:nvPr>
            <p:ph type="ftr" sz="quarter" idx="11"/>
          </p:nvPr>
        </p:nvSpPr>
        <p:spPr/>
        <p:txBody>
          <a:bodyPr/>
          <a:lstStyle/>
          <a:p>
            <a:endParaRPr lang="en-US">
              <a:solidFill>
                <a:srgbClr val="0E0D0D">
                  <a:tint val="75000"/>
                </a:srgbClr>
              </a:solidFill>
            </a:endParaRPr>
          </a:p>
        </p:txBody>
      </p:sp>
      <p:sp>
        <p:nvSpPr>
          <p:cNvPr id="6" name="Slide Number Placeholder 5"/>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2099480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4B00E-461B-4DD0-90CE-D8DC4FA02F13}" type="datetimeFigureOut">
              <a:rPr lang="en-US" smtClean="0">
                <a:solidFill>
                  <a:srgbClr val="0E0D0D">
                    <a:tint val="75000"/>
                  </a:srgbClr>
                </a:solidFill>
              </a:rPr>
              <a:pPr/>
              <a:t>9/20/2018</a:t>
            </a:fld>
            <a:endParaRPr lang="en-US">
              <a:solidFill>
                <a:srgbClr val="0E0D0D">
                  <a:tint val="75000"/>
                </a:srgbClr>
              </a:solidFill>
            </a:endParaRPr>
          </a:p>
        </p:txBody>
      </p:sp>
      <p:sp>
        <p:nvSpPr>
          <p:cNvPr id="5" name="Footer Placeholder 4"/>
          <p:cNvSpPr>
            <a:spLocks noGrp="1"/>
          </p:cNvSpPr>
          <p:nvPr>
            <p:ph type="ftr" sz="quarter" idx="11"/>
          </p:nvPr>
        </p:nvSpPr>
        <p:spPr/>
        <p:txBody>
          <a:bodyPr/>
          <a:lstStyle/>
          <a:p>
            <a:endParaRPr lang="en-US">
              <a:solidFill>
                <a:srgbClr val="0E0D0D">
                  <a:tint val="75000"/>
                </a:srgbClr>
              </a:solidFill>
            </a:endParaRPr>
          </a:p>
        </p:txBody>
      </p:sp>
      <p:sp>
        <p:nvSpPr>
          <p:cNvPr id="6" name="Slide Number Placeholder 5"/>
          <p:cNvSpPr>
            <a:spLocks noGrp="1"/>
          </p:cNvSpPr>
          <p:nvPr>
            <p:ph type="sldNum" sz="quarter" idx="12"/>
          </p:nvPr>
        </p:nvSpPr>
        <p:spPr/>
        <p:txBody>
          <a:bodyPr/>
          <a:lstStyle/>
          <a:p>
            <a:fld id="{B2AE02FD-CC03-44E4-9ADA-29CABC78393F}" type="slidenum">
              <a:rPr lang="en-US" smtClean="0">
                <a:solidFill>
                  <a:srgbClr val="0E0D0D">
                    <a:tint val="75000"/>
                  </a:srgbClr>
                </a:solidFill>
              </a:rPr>
              <a:pPr/>
              <a:t>‹#›</a:t>
            </a:fld>
            <a:endParaRPr lang="en-US">
              <a:solidFill>
                <a:srgbClr val="0E0D0D">
                  <a:tint val="75000"/>
                </a:srgbClr>
              </a:solidFill>
            </a:endParaRPr>
          </a:p>
        </p:txBody>
      </p:sp>
    </p:spTree>
    <p:extLst>
      <p:ext uri="{BB962C8B-B14F-4D97-AF65-F5344CB8AC3E}">
        <p14:creationId xmlns:p14="http://schemas.microsoft.com/office/powerpoint/2010/main" val="851266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16" descr="cncs-(1)LG.png"/>
          <p:cNvPicPr>
            <a:picLocks noChangeAspect="1"/>
          </p:cNvPicPr>
          <p:nvPr userDrawn="1"/>
        </p:nvPicPr>
        <p:blipFill>
          <a:blip r:embed="rId2"/>
          <a:stretch>
            <a:fillRect/>
          </a:stretch>
        </p:blipFill>
        <p:spPr>
          <a:xfrm>
            <a:off x="790575" y="169698"/>
            <a:ext cx="1538130" cy="682794"/>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890" r="10593"/>
          <a:stretch/>
        </p:blipFill>
        <p:spPr>
          <a:xfrm>
            <a:off x="69436" y="3031739"/>
            <a:ext cx="2906993" cy="2377440"/>
          </a:xfrm>
          <a:prstGeom prst="rect">
            <a:avLst/>
          </a:prstGeom>
          <a:effectLst>
            <a:outerShdw blurRad="76200" dist="88900" dir="3360000">
              <a:srgbClr val="000000">
                <a:alpha val="43000"/>
              </a:srgbClr>
            </a:outerShdw>
          </a:effectLst>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94191" y="3031739"/>
            <a:ext cx="2902590" cy="2377705"/>
          </a:xfrm>
          <a:prstGeom prst="rect">
            <a:avLst/>
          </a:prstGeom>
          <a:effectLst>
            <a:outerShdw blurRad="76200" dist="88900" dir="3360000" algn="tl" rotWithShape="0">
              <a:prstClr val="black">
                <a:alpha val="43000"/>
              </a:prstClr>
            </a:outerShdw>
          </a:effectLst>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22914" y="3024501"/>
            <a:ext cx="2915849" cy="2389376"/>
          </a:xfrm>
          <a:prstGeom prst="rect">
            <a:avLst/>
          </a:prstGeom>
          <a:effectLst>
            <a:outerShdw blurRad="76200" dist="88900" dir="3360000" algn="tl" rotWithShape="0">
              <a:prstClr val="black">
                <a:alpha val="43000"/>
              </a:prstClr>
            </a:outerShdw>
          </a:effectLst>
        </p:spPr>
      </p:pic>
    </p:spTree>
    <p:extLst>
      <p:ext uri="{BB962C8B-B14F-4D97-AF65-F5344CB8AC3E}">
        <p14:creationId xmlns:p14="http://schemas.microsoft.com/office/powerpoint/2010/main" val="286626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450315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6826155" y="5858207"/>
            <a:ext cx="2133600" cy="365125"/>
          </a:xfrm>
        </p:spPr>
        <p:txBody>
          <a:bodyPr/>
          <a:lstStyle>
            <a:lvl1pPr>
              <a:defRPr>
                <a:solidFill>
                  <a:schemeClr val="bg1"/>
                </a:solidFill>
              </a:defRPr>
            </a:lvl1pPr>
          </a:lstStyle>
          <a:p>
            <a:fld id="{0D3B86E4-7A01-4085-814F-FD0EC848E3F6}" type="slidenum">
              <a:rPr lang="en-US" smtClean="0"/>
              <a:pPr/>
              <a:t>‹#›</a:t>
            </a:fld>
            <a:endParaRPr lang="en-US" dirty="0"/>
          </a:p>
        </p:txBody>
      </p:sp>
    </p:spTree>
    <p:extLst>
      <p:ext uri="{BB962C8B-B14F-4D97-AF65-F5344CB8AC3E}">
        <p14:creationId xmlns:p14="http://schemas.microsoft.com/office/powerpoint/2010/main" val="294449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64436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8048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880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499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7614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722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8956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17869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a:t>Click to edit Master title style</a:t>
            </a:r>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730599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4293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75378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108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412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4171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63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1195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1419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6001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0409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7963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3425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4426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7684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1617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3000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026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11" name="Footer Placeholder 10"/>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0445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9479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6852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9069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47" y="7331"/>
            <a:ext cx="9156247" cy="4042155"/>
          </a:xfrm>
          <a:prstGeom prst="rect">
            <a:avLst/>
          </a:prstGeom>
        </p:spPr>
      </p:pic>
      <p:sp>
        <p:nvSpPr>
          <p:cNvPr id="9" name="Rectangle 8"/>
          <p:cNvSpPr/>
          <p:nvPr userDrawn="1"/>
        </p:nvSpPr>
        <p:spPr>
          <a:xfrm>
            <a:off x="0" y="4181475"/>
            <a:ext cx="9144000" cy="1333500"/>
          </a:xfrm>
          <a:prstGeom prst="rect">
            <a:avLst/>
          </a:prstGeom>
          <a:solidFill>
            <a:srgbClr val="0B3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0" y="4049486"/>
            <a:ext cx="9144000" cy="152400"/>
          </a:xfrm>
          <a:prstGeom prst="rect">
            <a:avLst/>
          </a:prstGeom>
          <a:solidFill>
            <a:srgbClr val="017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7146" y="5714512"/>
            <a:ext cx="719504" cy="95933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2739" y="5762138"/>
            <a:ext cx="1314093" cy="776775"/>
          </a:xfrm>
          <a:prstGeom prst="rect">
            <a:avLst/>
          </a:prstGeom>
        </p:spPr>
      </p:pic>
    </p:spTree>
    <p:extLst>
      <p:ext uri="{BB962C8B-B14F-4D97-AF65-F5344CB8AC3E}">
        <p14:creationId xmlns:p14="http://schemas.microsoft.com/office/powerpoint/2010/main" val="24837147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103015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Picture Placeholder 6"/>
          <p:cNvSpPr>
            <a:spLocks noGrp="1"/>
          </p:cNvSpPr>
          <p:nvPr>
            <p:ph type="pic" sz="quarter" idx="13"/>
          </p:nvPr>
        </p:nvSpPr>
        <p:spPr>
          <a:xfrm>
            <a:off x="2626519" y="2286000"/>
            <a:ext cx="1953816" cy="2605088"/>
          </a:xfrm>
        </p:spPr>
        <p:txBody>
          <a:bodyPr/>
          <a:lstStyle/>
          <a:p>
            <a:endParaRPr lang="en-US"/>
          </a:p>
        </p:txBody>
      </p:sp>
    </p:spTree>
    <p:extLst>
      <p:ext uri="{BB962C8B-B14F-4D97-AF65-F5344CB8AC3E}">
        <p14:creationId xmlns:p14="http://schemas.microsoft.com/office/powerpoint/2010/main" val="183512183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A1095-F5CE-4CF9-9B5C-8BC1C22DE1A4}"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B9582-C585-43F8-B0A9-6CA1C14C3087}" type="slidenum">
              <a:rPr lang="en-US" smtClean="0"/>
              <a:t>‹#›</a:t>
            </a:fld>
            <a:endParaRPr lang="en-US"/>
          </a:p>
        </p:txBody>
      </p:sp>
      <p:sp>
        <p:nvSpPr>
          <p:cNvPr id="7" name="Picture Placeholder 6"/>
          <p:cNvSpPr>
            <a:spLocks noGrp="1"/>
          </p:cNvSpPr>
          <p:nvPr>
            <p:ph type="pic" sz="quarter" idx="13"/>
          </p:nvPr>
        </p:nvSpPr>
        <p:spPr>
          <a:xfrm>
            <a:off x="2626519" y="2286000"/>
            <a:ext cx="1953816" cy="2605088"/>
          </a:xfrm>
        </p:spPr>
        <p:txBody>
          <a:bodyPr/>
          <a:lstStyle/>
          <a:p>
            <a:endParaRPr lang="en-US"/>
          </a:p>
        </p:txBody>
      </p:sp>
    </p:spTree>
    <p:extLst>
      <p:ext uri="{BB962C8B-B14F-4D97-AF65-F5344CB8AC3E}">
        <p14:creationId xmlns:p14="http://schemas.microsoft.com/office/powerpoint/2010/main" val="85416584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1555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6" y="-1"/>
            <a:ext cx="9192986" cy="6894739"/>
          </a:xfrm>
          <a:prstGeom prst="rect">
            <a:avLst/>
          </a:prstGeom>
        </p:spPr>
      </p:pic>
    </p:spTree>
    <p:extLst>
      <p:ext uri="{BB962C8B-B14F-4D97-AF65-F5344CB8AC3E}">
        <p14:creationId xmlns:p14="http://schemas.microsoft.com/office/powerpoint/2010/main" val="2078916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36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7" name="Footer Placeholder 6"/>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12030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2823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2069199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0A1095-F5CE-4CF9-9B5C-8BC1C22DE1A4}"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18101634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0A1095-F5CE-4CF9-9B5C-8BC1C22DE1A4}"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1895801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0A1095-F5CE-4CF9-9B5C-8BC1C22DE1A4}"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1036282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A1095-F5CE-4CF9-9B5C-8BC1C22DE1A4}"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3823697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0A1095-F5CE-4CF9-9B5C-8BC1C22DE1A4}"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35076482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0A1095-F5CE-4CF9-9B5C-8BC1C22DE1A4}"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70678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121159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1095-F5CE-4CF9-9B5C-8BC1C22DE1A4}"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9582-C585-43F8-B0A9-6CA1C14C3087}" type="slidenum">
              <a:rPr lang="en-US" smtClean="0"/>
              <a:t>‹#›</a:t>
            </a:fld>
            <a:endParaRPr lang="en-US"/>
          </a:p>
        </p:txBody>
      </p:sp>
    </p:spTree>
    <p:extLst>
      <p:ext uri="{BB962C8B-B14F-4D97-AF65-F5344CB8AC3E}">
        <p14:creationId xmlns:p14="http://schemas.microsoft.com/office/powerpoint/2010/main" val="12119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6" name="Footer Placeholder 5"/>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789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727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5586B75A-687E-405C-8A0B-8D00578BA2C3}" type="datetimeFigureOut">
              <a:rPr lang="en-US" smtClean="0"/>
              <a:pPr/>
              <a:t>9/20/2018</a:t>
            </a:fld>
            <a:endParaRPr lang="en-US" dirty="0"/>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446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5.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6.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1.jpe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pic>
        <p:nvPicPr>
          <p:cNvPr id="9" name="Picture 2" descr="\\home\California Volunteers\_CSC\External Affairs Department\Communications Unit\Logos\AMC\AmeriCorpsCALIFORNIA.png">
            <a:extLst>
              <a:ext uri="{FF2B5EF4-FFF2-40B4-BE49-F238E27FC236}">
                <a16:creationId xmlns:a16="http://schemas.microsoft.com/office/drawing/2014/main" id="{A058B9DA-AD47-4928-9EB6-9FAD377EF5E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3826" y="64867"/>
            <a:ext cx="1121723" cy="11217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72238B8-A256-4472-921D-2A5240D0279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1138" y="6244582"/>
            <a:ext cx="4057650" cy="455612"/>
          </a:xfrm>
          <a:prstGeom prst="rect">
            <a:avLst/>
          </a:prstGeom>
        </p:spPr>
      </p:pic>
    </p:spTree>
    <p:extLst>
      <p:ext uri="{BB962C8B-B14F-4D97-AF65-F5344CB8AC3E}">
        <p14:creationId xmlns:p14="http://schemas.microsoft.com/office/powerpoint/2010/main" val="118177141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E4B00E-461B-4DD0-90CE-D8DC4FA02F13}" type="datetimeFigureOut">
              <a:rPr lang="en-US" smtClean="0">
                <a:solidFill>
                  <a:srgbClr val="0E0D0D">
                    <a:tint val="75000"/>
                  </a:srgbClr>
                </a:solidFill>
              </a:rPr>
              <a:pPr defTabSz="457200"/>
              <a:t>9/20/2018</a:t>
            </a:fld>
            <a:endParaRPr lang="en-US">
              <a:solidFill>
                <a:srgbClr val="0E0D0D">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0E0D0D">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2AE02FD-CC03-44E4-9ADA-29CABC78393F}" type="slidenum">
              <a:rPr lang="en-US" smtClean="0">
                <a:solidFill>
                  <a:srgbClr val="0E0D0D">
                    <a:tint val="75000"/>
                  </a:srgbClr>
                </a:solidFill>
              </a:rPr>
              <a:pPr defTabSz="457200"/>
              <a:t>‹#›</a:t>
            </a:fld>
            <a:endParaRPr lang="en-US">
              <a:solidFill>
                <a:srgbClr val="0E0D0D">
                  <a:tint val="75000"/>
                </a:srgbClr>
              </a:solidFill>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979" y="209678"/>
            <a:ext cx="3071355" cy="485266"/>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3508" y="5356734"/>
            <a:ext cx="1364742" cy="1364742"/>
          </a:xfrm>
          <a:prstGeom prst="rect">
            <a:avLst/>
          </a:prstGeom>
        </p:spPr>
      </p:pic>
    </p:spTree>
    <p:extLst>
      <p:ext uri="{BB962C8B-B14F-4D97-AF65-F5344CB8AC3E}">
        <p14:creationId xmlns:p14="http://schemas.microsoft.com/office/powerpoint/2010/main" val="407143095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B86E4-7A01-4085-814F-FD0EC848E3F6}" type="slidenum">
              <a:rPr lang="en-US" smtClean="0"/>
              <a:t>‹#›</a:t>
            </a:fld>
            <a:endParaRPr lang="en-US" dirty="0"/>
          </a:p>
        </p:txBody>
      </p:sp>
    </p:spTree>
    <p:extLst>
      <p:ext uri="{BB962C8B-B14F-4D97-AF65-F5344CB8AC3E}">
        <p14:creationId xmlns:p14="http://schemas.microsoft.com/office/powerpoint/2010/main" val="315371968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Lst>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215691608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Lst>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9/20/2018</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718187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0A1095-F5CE-4CF9-9B5C-8BC1C22DE1A4}" type="datetimeFigureOut">
              <a:rPr lang="en-US" smtClean="0"/>
              <a:t>9/20/2018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DB9582-C585-43F8-B0A9-6CA1C14C3087}" type="slidenum">
              <a:rPr lang="en-US" smtClean="0"/>
              <a:t>‹#›</a:t>
            </a:fld>
            <a:endParaRPr lang="en-US"/>
          </a:p>
        </p:txBody>
      </p:sp>
    </p:spTree>
    <p:extLst>
      <p:ext uri="{BB962C8B-B14F-4D97-AF65-F5344CB8AC3E}">
        <p14:creationId xmlns:p14="http://schemas.microsoft.com/office/powerpoint/2010/main" val="7534879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KhCyOtwX7W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3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a:xfrm>
            <a:off x="775855" y="903449"/>
            <a:ext cx="5486400" cy="2096838"/>
          </a:xfrm>
        </p:spPr>
        <p:txBody>
          <a:bodyPr/>
          <a:lstStyle/>
          <a:p>
            <a:r>
              <a:rPr lang="en-US" dirty="0"/>
              <a:t>Welcome to the new program year!</a:t>
            </a:r>
          </a:p>
        </p:txBody>
      </p:sp>
      <p:sp>
        <p:nvSpPr>
          <p:cNvPr id="3" name="TextBox 2">
            <a:extLst>
              <a:ext uri="{FF2B5EF4-FFF2-40B4-BE49-F238E27FC236}">
                <a16:creationId xmlns:a16="http://schemas.microsoft.com/office/drawing/2014/main" id="{EF485EF1-5184-4EC9-A0EE-28A5E2D9B071}"/>
              </a:ext>
            </a:extLst>
          </p:cNvPr>
          <p:cNvSpPr txBox="1"/>
          <p:nvPr/>
        </p:nvSpPr>
        <p:spPr>
          <a:xfrm>
            <a:off x="383969" y="3137844"/>
            <a:ext cx="5634181" cy="954107"/>
          </a:xfrm>
          <a:prstGeom prst="rect">
            <a:avLst/>
          </a:prstGeom>
          <a:noFill/>
        </p:spPr>
        <p:txBody>
          <a:bodyPr wrap="square" rtlCol="0">
            <a:spAutoFit/>
          </a:bodyPr>
          <a:lstStyle/>
          <a:p>
            <a:r>
              <a:rPr lang="en-US" sz="2800" dirty="0">
                <a:solidFill>
                  <a:schemeClr val="bg1"/>
                </a:solidFill>
              </a:rPr>
              <a:t>How’s recruitment going? Let us know in the chat box . . .</a:t>
            </a:r>
          </a:p>
        </p:txBody>
      </p:sp>
      <p:pic>
        <p:nvPicPr>
          <p:cNvPr id="5" name="Picture 4"/>
          <p:cNvPicPr>
            <a:picLocks noChangeAspect="1"/>
          </p:cNvPicPr>
          <p:nvPr/>
        </p:nvPicPr>
        <p:blipFill>
          <a:blip r:embed="rId3"/>
          <a:stretch>
            <a:fillRect/>
          </a:stretch>
        </p:blipFill>
        <p:spPr>
          <a:xfrm>
            <a:off x="4046083" y="4229508"/>
            <a:ext cx="2619375" cy="1743075"/>
          </a:xfrm>
          <a:prstGeom prst="rect">
            <a:avLst/>
          </a:prstGeom>
        </p:spPr>
      </p:pic>
    </p:spTree>
    <p:extLst>
      <p:ext uri="{BB962C8B-B14F-4D97-AF65-F5344CB8AC3E}">
        <p14:creationId xmlns:p14="http://schemas.microsoft.com/office/powerpoint/2010/main" val="2073861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327" y="748665"/>
            <a:ext cx="8845345" cy="52054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6325140"/>
            <a:ext cx="3170538" cy="356003"/>
          </a:xfrm>
          <a:prstGeom prst="rect">
            <a:avLst/>
          </a:prstGeom>
        </p:spPr>
      </p:pic>
      <p:sp>
        <p:nvSpPr>
          <p:cNvPr id="5" name="Oval 4"/>
          <p:cNvSpPr/>
          <p:nvPr/>
        </p:nvSpPr>
        <p:spPr>
          <a:xfrm>
            <a:off x="394371" y="4506686"/>
            <a:ext cx="2991395" cy="27432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00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CEEC-48C3-4C8F-9007-E36DC941D297}"/>
              </a:ext>
            </a:extLst>
          </p:cNvPr>
          <p:cNvSpPr>
            <a:spLocks noGrp="1"/>
          </p:cNvSpPr>
          <p:nvPr>
            <p:ph type="title"/>
          </p:nvPr>
        </p:nvSpPr>
        <p:spPr/>
        <p:txBody>
          <a:bodyPr/>
          <a:lstStyle/>
          <a:p>
            <a:r>
              <a:rPr lang="en-US" dirty="0"/>
              <a:t>NSCHC </a:t>
            </a:r>
            <a:r>
              <a:rPr lang="en-US" dirty="0" smtClean="0"/>
              <a:t>Reminders &amp; Tips</a:t>
            </a:r>
            <a:endParaRPr lang="en-US" dirty="0"/>
          </a:p>
        </p:txBody>
      </p:sp>
      <p:sp>
        <p:nvSpPr>
          <p:cNvPr id="3" name="Content Placeholder 2">
            <a:extLst>
              <a:ext uri="{FF2B5EF4-FFF2-40B4-BE49-F238E27FC236}">
                <a16:creationId xmlns:a16="http://schemas.microsoft.com/office/drawing/2014/main" id="{C1E9B9BB-7061-426A-9A01-A4803B13F2A9}"/>
              </a:ext>
            </a:extLst>
          </p:cNvPr>
          <p:cNvSpPr>
            <a:spLocks noGrp="1"/>
          </p:cNvSpPr>
          <p:nvPr>
            <p:ph idx="1"/>
          </p:nvPr>
        </p:nvSpPr>
        <p:spPr>
          <a:xfrm>
            <a:off x="2861311" y="1036828"/>
            <a:ext cx="5486400" cy="5120640"/>
          </a:xfrm>
        </p:spPr>
        <p:txBody>
          <a:bodyPr>
            <a:normAutofit/>
          </a:bodyPr>
          <a:lstStyle/>
          <a:p>
            <a:pPr marL="0" indent="0">
              <a:spcBef>
                <a:spcPts val="600"/>
              </a:spcBef>
              <a:spcAft>
                <a:spcPts val="600"/>
              </a:spcAft>
              <a:buNone/>
            </a:pPr>
            <a:r>
              <a:rPr lang="en-US" sz="2000" dirty="0" smtClean="0"/>
              <a:t>NSOPWs </a:t>
            </a:r>
            <a:r>
              <a:rPr lang="en-US" sz="2000" dirty="0"/>
              <a:t>– must be </a:t>
            </a:r>
            <a:r>
              <a:rPr lang="en-US" sz="2000" u="sng" dirty="0"/>
              <a:t>before</a:t>
            </a:r>
            <a:r>
              <a:rPr lang="en-US" sz="2000" dirty="0"/>
              <a:t> start of work or </a:t>
            </a:r>
            <a:r>
              <a:rPr lang="en-US" sz="2000" dirty="0" smtClean="0"/>
              <a:t>service – accrual of any kind of hours</a:t>
            </a:r>
            <a:endParaRPr lang="en-US" sz="2000" dirty="0"/>
          </a:p>
          <a:p>
            <a:pPr marL="662940" lvl="1" indent="-342900">
              <a:spcBef>
                <a:spcPts val="600"/>
              </a:spcBef>
              <a:spcAft>
                <a:spcPts val="600"/>
              </a:spcAft>
            </a:pPr>
            <a:r>
              <a:rPr lang="en-US" sz="2000" dirty="0" smtClean="0"/>
              <a:t>Same-day NSOPWs are problematic</a:t>
            </a:r>
          </a:p>
          <a:p>
            <a:pPr marL="662940" lvl="1" indent="-342900">
              <a:spcBef>
                <a:spcPts val="600"/>
              </a:spcBef>
              <a:spcAft>
                <a:spcPts val="600"/>
              </a:spcAft>
            </a:pPr>
            <a:r>
              <a:rPr lang="en-US" sz="2000" dirty="0" smtClean="0"/>
              <a:t>Be </a:t>
            </a:r>
            <a:r>
              <a:rPr lang="en-US" sz="2000" dirty="0"/>
              <a:t>sure to note resolving any ‘hits’</a:t>
            </a:r>
          </a:p>
          <a:p>
            <a:pPr marL="662940" lvl="1" indent="-342900">
              <a:spcBef>
                <a:spcPts val="600"/>
              </a:spcBef>
              <a:spcAft>
                <a:spcPts val="600"/>
              </a:spcAft>
            </a:pPr>
            <a:r>
              <a:rPr lang="en-US" sz="2000" dirty="0"/>
              <a:t>Sign and date the printout</a:t>
            </a:r>
          </a:p>
          <a:p>
            <a:pPr marL="0" indent="0">
              <a:spcBef>
                <a:spcPts val="600"/>
              </a:spcBef>
              <a:spcAft>
                <a:spcPts val="600"/>
              </a:spcAft>
              <a:buNone/>
            </a:pPr>
            <a:r>
              <a:rPr lang="en-US" sz="2000" dirty="0"/>
              <a:t>Use CV’s </a:t>
            </a:r>
            <a:r>
              <a:rPr lang="en-US" sz="2000" i="1" dirty="0"/>
              <a:t>NSCHC Verification Form </a:t>
            </a:r>
            <a:r>
              <a:rPr lang="en-US" sz="2000" dirty="0"/>
              <a:t>and </a:t>
            </a:r>
            <a:r>
              <a:rPr lang="en-US" sz="2000" i="1" dirty="0"/>
              <a:t>Steps Checklist</a:t>
            </a:r>
          </a:p>
          <a:p>
            <a:pPr marL="0" indent="0">
              <a:spcBef>
                <a:spcPts val="600"/>
              </a:spcBef>
              <a:spcAft>
                <a:spcPts val="600"/>
              </a:spcAft>
              <a:buNone/>
            </a:pPr>
            <a:r>
              <a:rPr lang="en-US" sz="2000" dirty="0"/>
              <a:t>Be sure to do any new staff listed on the budget (match or CNCS)</a:t>
            </a:r>
          </a:p>
          <a:p>
            <a:pPr marL="0" indent="0">
              <a:spcBef>
                <a:spcPts val="600"/>
              </a:spcBef>
              <a:spcAft>
                <a:spcPts val="600"/>
              </a:spcAft>
              <a:buNone/>
            </a:pPr>
            <a:r>
              <a:rPr lang="en-US" sz="2000" i="1" dirty="0"/>
              <a:t>Background Check Tracker </a:t>
            </a:r>
            <a:r>
              <a:rPr lang="en-US" sz="2000" dirty="0"/>
              <a:t>– </a:t>
            </a:r>
          </a:p>
          <a:p>
            <a:pPr lvl="1">
              <a:spcBef>
                <a:spcPts val="600"/>
              </a:spcBef>
              <a:spcAft>
                <a:spcPts val="600"/>
              </a:spcAft>
            </a:pPr>
            <a:r>
              <a:rPr lang="en-US" sz="2000" dirty="0"/>
              <a:t>Due to CV on day 45 </a:t>
            </a:r>
          </a:p>
          <a:p>
            <a:pPr lvl="1">
              <a:spcBef>
                <a:spcPts val="600"/>
              </a:spcBef>
              <a:spcAft>
                <a:spcPts val="600"/>
              </a:spcAft>
            </a:pPr>
            <a:r>
              <a:rPr lang="en-US" sz="2000" dirty="0"/>
              <a:t>Must self-report any late checks before submitting the tracker</a:t>
            </a:r>
          </a:p>
          <a:p>
            <a:endParaRPr lang="en-US" sz="2000" dirty="0"/>
          </a:p>
        </p:txBody>
      </p:sp>
    </p:spTree>
    <p:extLst>
      <p:ext uri="{BB962C8B-B14F-4D97-AF65-F5344CB8AC3E}">
        <p14:creationId xmlns:p14="http://schemas.microsoft.com/office/powerpoint/2010/main" val="161567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p:txBody>
          <a:bodyPr/>
          <a:lstStyle/>
          <a:p>
            <a:r>
              <a:rPr lang="en-US" dirty="0"/>
              <a:t>Quick re-cap of CNCS’ new eGrants enrollment process</a:t>
            </a:r>
          </a:p>
        </p:txBody>
      </p:sp>
    </p:spTree>
    <p:extLst>
      <p:ext uri="{BB962C8B-B14F-4D97-AF65-F5344CB8AC3E}">
        <p14:creationId xmlns:p14="http://schemas.microsoft.com/office/powerpoint/2010/main" val="355887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Multi-step eGrants Member Enrollment</a:t>
            </a:r>
          </a:p>
        </p:txBody>
      </p:sp>
      <p:sp>
        <p:nvSpPr>
          <p:cNvPr id="3" name="Content Placeholder 2"/>
          <p:cNvSpPr>
            <a:spLocks noGrp="1"/>
          </p:cNvSpPr>
          <p:nvPr>
            <p:ph idx="1"/>
          </p:nvPr>
        </p:nvSpPr>
        <p:spPr>
          <a:xfrm>
            <a:off x="2260315" y="1262062"/>
            <a:ext cx="6858000" cy="5071428"/>
          </a:xfrm>
        </p:spPr>
        <p:txBody>
          <a:bodyPr>
            <a:normAutofit lnSpcReduction="10000"/>
          </a:bodyPr>
          <a:lstStyle/>
          <a:p>
            <a:pPr marL="457200" indent="-457200">
              <a:buClr>
                <a:schemeClr val="accent6"/>
              </a:buClr>
              <a:buFont typeface="+mj-lt"/>
              <a:buAutoNum type="arabicPeriod"/>
            </a:pPr>
            <a:r>
              <a:rPr lang="en-US" sz="2400" dirty="0"/>
              <a:t>Verification of SSN validity and citizenship eligibility automatically (or later manually) in Portal when member accepts invitation</a:t>
            </a:r>
          </a:p>
          <a:p>
            <a:pPr marL="0" indent="0">
              <a:buClr>
                <a:schemeClr val="accent6"/>
              </a:buClr>
              <a:buNone/>
            </a:pPr>
            <a:r>
              <a:rPr lang="en-US" sz="2400" dirty="0"/>
              <a:t>2.  Before AmeriCorps member’s first day of service:</a:t>
            </a:r>
          </a:p>
          <a:p>
            <a:pPr lvl="1">
              <a:buClr>
                <a:schemeClr val="accent6"/>
              </a:buClr>
              <a:buFont typeface="Arial" panose="020B0604020202020204" pitchFamily="34" charset="0"/>
              <a:buChar char="•"/>
            </a:pPr>
            <a:r>
              <a:rPr lang="en-US" dirty="0"/>
              <a:t>Complete NSOPW.gov</a:t>
            </a:r>
          </a:p>
          <a:p>
            <a:pPr lvl="1">
              <a:buClr>
                <a:schemeClr val="accent6"/>
              </a:buClr>
              <a:buFont typeface="Arial" panose="020B0604020202020204" pitchFamily="34" charset="0"/>
              <a:buChar char="•"/>
            </a:pPr>
            <a:r>
              <a:rPr lang="en-US" dirty="0"/>
              <a:t>Initiate State/FBI background checks </a:t>
            </a:r>
            <a:r>
              <a:rPr lang="en-US" dirty="0">
                <a:solidFill>
                  <a:srgbClr val="FF0000"/>
                </a:solidFill>
              </a:rPr>
              <a:t>(California requires all checks are CLEARED prior to member start)</a:t>
            </a:r>
          </a:p>
          <a:p>
            <a:pPr lvl="1">
              <a:buClr>
                <a:schemeClr val="accent6"/>
              </a:buClr>
              <a:buFont typeface="Arial" panose="020B0604020202020204" pitchFamily="34" charset="0"/>
              <a:buChar char="•"/>
            </a:pPr>
            <a:r>
              <a:rPr lang="en-US" dirty="0"/>
              <a:t>In portal, verify these steps are completed and hit SAVE!</a:t>
            </a:r>
            <a:endParaRPr lang="en-US" sz="800" dirty="0"/>
          </a:p>
          <a:p>
            <a:pPr marL="685800" lvl="1" indent="-457200">
              <a:buClr>
                <a:schemeClr val="accent6"/>
              </a:buClr>
              <a:buFont typeface="+mj-lt"/>
              <a:buAutoNum type="arabicPeriod"/>
            </a:pPr>
            <a:endParaRPr lang="en-US" sz="800" dirty="0"/>
          </a:p>
          <a:p>
            <a:pPr marL="0" indent="0">
              <a:buClr>
                <a:schemeClr val="accent6"/>
              </a:buClr>
              <a:buNone/>
            </a:pPr>
            <a:r>
              <a:rPr lang="en-US" sz="2400" dirty="0"/>
              <a:t>3.  Certify member enrollment (Enroll!) no later than 5</a:t>
            </a:r>
            <a:r>
              <a:rPr lang="en-US" sz="2400" baseline="30000" dirty="0"/>
              <a:t>th</a:t>
            </a:r>
            <a:r>
              <a:rPr lang="en-US" sz="2400" dirty="0"/>
              <a:t> calendar day from member’s start</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457200" y="5032034"/>
            <a:ext cx="1524000" cy="1151892"/>
          </a:xfrm>
          <a:prstGeom prst="rect">
            <a:avLst/>
          </a:prstGeom>
          <a:solidFill>
            <a:srgbClr val="51C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55053">
                    <a:lumMod val="75000"/>
                  </a:srgbClr>
                </a:solidFill>
                <a:effectLst>
                  <a:outerShdw blurRad="38100" dist="19050" dir="2700000" algn="tl" rotWithShape="0">
                    <a:srgbClr val="000000">
                      <a:alpha val="40000"/>
                    </a:srgbClr>
                  </a:outerShdw>
                </a:effectLst>
                <a:uLnTx/>
                <a:uFillTx/>
                <a:latin typeface="Arial"/>
                <a:ea typeface="+mn-ea"/>
                <a:cs typeface="Arial"/>
              </a:rPr>
              <a:t>Final Step: within 5 calendar days of start</a:t>
            </a:r>
          </a:p>
        </p:txBody>
      </p:sp>
      <p:sp>
        <p:nvSpPr>
          <p:cNvPr id="8" name="Down Arrow 7"/>
          <p:cNvSpPr/>
          <p:nvPr/>
        </p:nvSpPr>
        <p:spPr>
          <a:xfrm>
            <a:off x="0" y="1262062"/>
            <a:ext cx="2286000" cy="3620408"/>
          </a:xfrm>
          <a:prstGeom prst="downArrow">
            <a:avLst/>
          </a:prstGeom>
          <a:solidFill>
            <a:srgbClr val="1DCF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5053">
                    <a:lumMod val="75000"/>
                  </a:srgbClr>
                </a:solidFill>
                <a:effectLst/>
                <a:uLnTx/>
                <a:uFillTx/>
                <a:latin typeface="Arial"/>
                <a:ea typeface="+mn-ea"/>
                <a:cs typeface="Arial"/>
              </a:rPr>
              <a:t>Steps to conduct PRIOR to </a:t>
            </a:r>
            <a:r>
              <a:rPr kumimoji="0" lang="en-US" sz="1800" b="0" i="0" u="none" strike="noStrike" kern="1200" cap="none" spc="0" normalizeH="0" baseline="0" noProof="0" dirty="0" err="1">
                <a:ln>
                  <a:noFill/>
                </a:ln>
                <a:solidFill>
                  <a:srgbClr val="555053">
                    <a:lumMod val="75000"/>
                  </a:srgbClr>
                </a:solidFill>
                <a:effectLst/>
                <a:uLnTx/>
                <a:uFillTx/>
                <a:latin typeface="Arial"/>
                <a:ea typeface="+mn-ea"/>
                <a:cs typeface="Arial"/>
              </a:rPr>
              <a:t>MemberSTART</a:t>
            </a:r>
            <a:endParaRPr kumimoji="0" lang="en-US" sz="1800" b="0" i="0" u="none" strike="noStrike" kern="1200" cap="none" spc="0" normalizeH="0" baseline="0" noProof="0" dirty="0">
              <a:ln>
                <a:noFill/>
              </a:ln>
              <a:solidFill>
                <a:srgbClr val="555053">
                  <a:lumMod val="75000"/>
                </a:srgbClr>
              </a:solidFill>
              <a:effectLst/>
              <a:uLnTx/>
              <a:uFillTx/>
              <a:latin typeface="Arial"/>
              <a:ea typeface="+mn-ea"/>
              <a:cs typeface="Arial"/>
            </a:endParaRPr>
          </a:p>
        </p:txBody>
      </p:sp>
    </p:spTree>
    <p:extLst>
      <p:ext uri="{BB962C8B-B14F-4D97-AF65-F5344CB8AC3E}">
        <p14:creationId xmlns:p14="http://schemas.microsoft.com/office/powerpoint/2010/main" val="36170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 New Section:</a:t>
            </a:r>
            <a:br>
              <a:rPr lang="en-US" dirty="0"/>
            </a:br>
            <a:r>
              <a:rPr lang="en-US" dirty="0"/>
              <a:t>SSN and Citizenship Verification</a:t>
            </a:r>
          </a:p>
        </p:txBody>
      </p:sp>
      <p:pic>
        <p:nvPicPr>
          <p:cNvPr id="1026" name="Picture 7" descr="Title: Grantee Enrollment Form - Description: This is a photo of the changes to the grantee enrollment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8" y="1316736"/>
            <a:ext cx="53641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7324" y="993859"/>
            <a:ext cx="3622431" cy="116955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This is a new section of the enrollment form; programs will see the SSN and citizenship verification status. In this example, both are pending. This means the member’s information is being verified by SSA. </a:t>
            </a:r>
          </a:p>
        </p:txBody>
      </p:sp>
      <p:cxnSp>
        <p:nvCxnSpPr>
          <p:cNvPr id="7" name="Straight Arrow Connector 6"/>
          <p:cNvCxnSpPr/>
          <p:nvPr/>
        </p:nvCxnSpPr>
        <p:spPr>
          <a:xfrm flipH="1">
            <a:off x="4144859" y="2163410"/>
            <a:ext cx="3516726" cy="7257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947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Tips</a:t>
            </a:r>
            <a:endParaRPr lang="en-US" dirty="0"/>
          </a:p>
        </p:txBody>
      </p:sp>
      <p:sp>
        <p:nvSpPr>
          <p:cNvPr id="3" name="Content Placeholder 2"/>
          <p:cNvSpPr>
            <a:spLocks noGrp="1"/>
          </p:cNvSpPr>
          <p:nvPr>
            <p:ph idx="1"/>
          </p:nvPr>
        </p:nvSpPr>
        <p:spPr>
          <a:xfrm>
            <a:off x="304800" y="1262064"/>
            <a:ext cx="8382000" cy="4864100"/>
          </a:xfrm>
        </p:spPr>
        <p:txBody>
          <a:bodyPr>
            <a:normAutofit/>
          </a:bodyPr>
          <a:lstStyle/>
          <a:p>
            <a:pPr marL="0" indent="0">
              <a:buNone/>
            </a:pPr>
            <a:r>
              <a:rPr lang="en-US" sz="1800" b="1" dirty="0" smtClean="0"/>
              <a:t>SSN Documentation Submittal Process:</a:t>
            </a:r>
          </a:p>
          <a:p>
            <a:pPr marL="0" indent="0">
              <a:buNone/>
            </a:pPr>
            <a:endParaRPr lang="en-US" sz="1800" dirty="0" smtClean="0"/>
          </a:p>
          <a:p>
            <a:pPr marL="0" indent="0">
              <a:buNone/>
            </a:pPr>
            <a:r>
              <a:rPr lang="en-US" sz="1800" dirty="0" smtClean="0"/>
              <a:t>Help </a:t>
            </a:r>
            <a:r>
              <a:rPr lang="en-US" sz="1800" dirty="0"/>
              <a:t>desk via phone or chat is best</a:t>
            </a:r>
          </a:p>
          <a:p>
            <a:pPr marL="0" indent="0">
              <a:buNone/>
            </a:pPr>
            <a:r>
              <a:rPr lang="en-US" sz="1800" dirty="0" smtClean="0"/>
              <a:t>Request </a:t>
            </a:r>
            <a:r>
              <a:rPr lang="en-US" sz="1800" dirty="0"/>
              <a:t>a Secure File Transfer Link from </a:t>
            </a:r>
            <a:r>
              <a:rPr lang="en-US" sz="1800" dirty="0" smtClean="0"/>
              <a:t>CNCS (via phone or chat is best) </a:t>
            </a:r>
          </a:p>
          <a:p>
            <a:pPr marL="0" indent="0">
              <a:buNone/>
            </a:pPr>
            <a:r>
              <a:rPr lang="en-US" sz="1800" dirty="0" smtClean="0"/>
              <a:t>Request a </a:t>
            </a:r>
            <a:r>
              <a:rPr lang="en-US" sz="1800" dirty="0"/>
              <a:t>help desk ticket # at the same </a:t>
            </a:r>
            <a:r>
              <a:rPr lang="en-US" sz="1800" dirty="0" smtClean="0"/>
              <a:t>time</a:t>
            </a:r>
            <a:endParaRPr lang="en-US" sz="1800" dirty="0"/>
          </a:p>
          <a:p>
            <a:pPr marL="0" indent="0">
              <a:buNone/>
            </a:pPr>
            <a:r>
              <a:rPr lang="en-US" sz="1800" dirty="0" smtClean="0"/>
              <a:t>When </a:t>
            </a:r>
            <a:r>
              <a:rPr lang="en-US" sz="1800" dirty="0"/>
              <a:t>submitting the documents, title the file name “Pending Enrollment” </a:t>
            </a:r>
            <a:endParaRPr lang="en-US" sz="1800" dirty="0" smtClean="0"/>
          </a:p>
          <a:p>
            <a:pPr marL="0" indent="0">
              <a:buNone/>
            </a:pPr>
            <a:r>
              <a:rPr lang="en-US" sz="1800" dirty="0" smtClean="0"/>
              <a:t>Since there is no NSPID# include: </a:t>
            </a:r>
            <a:r>
              <a:rPr lang="en-US" sz="1800" dirty="0"/>
              <a:t>First/Last Name, date of birth, email, and the </a:t>
            </a:r>
            <a:r>
              <a:rPr lang="en-US" sz="1800" i="1" dirty="0"/>
              <a:t>Grant ID number</a:t>
            </a:r>
            <a:r>
              <a:rPr lang="en-US" sz="1800" dirty="0"/>
              <a:t>. </a:t>
            </a:r>
          </a:p>
          <a:p>
            <a:pPr marL="0" indent="0">
              <a:buNone/>
            </a:pPr>
            <a:r>
              <a:rPr lang="en-US" sz="1800" dirty="0"/>
              <a:t>Check </a:t>
            </a:r>
            <a:r>
              <a:rPr lang="en-US" sz="1800" dirty="0" smtClean="0"/>
              <a:t>member status daily</a:t>
            </a:r>
            <a:r>
              <a:rPr lang="en-US" sz="1800" dirty="0"/>
              <a:t>, until you see </a:t>
            </a:r>
            <a:r>
              <a:rPr lang="en-US" sz="1800" dirty="0" smtClean="0"/>
              <a:t>‘</a:t>
            </a:r>
            <a:r>
              <a:rPr lang="en-US" sz="1800" dirty="0"/>
              <a:t>Manually Verified’</a:t>
            </a:r>
          </a:p>
          <a:p>
            <a:pPr marL="0" indent="0">
              <a:buNone/>
            </a:pPr>
            <a:r>
              <a:rPr lang="en-US" sz="1800" dirty="0"/>
              <a:t>Do not request a new help desk ticket # or resubmit documents, per CNCS instructions. </a:t>
            </a:r>
          </a:p>
          <a:p>
            <a:pPr marL="0" indent="0">
              <a:buNone/>
            </a:pPr>
            <a:endParaRPr lang="en-US" sz="1800" dirty="0" smtClean="0"/>
          </a:p>
          <a:p>
            <a:pPr marL="0" indent="0">
              <a:buNone/>
            </a:pPr>
            <a:endParaRPr lang="en-US" sz="1800"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05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279558"/>
            <a:ext cx="8229600" cy="896322"/>
          </a:xfrm>
        </p:spPr>
        <p:txBody>
          <a:bodyPr>
            <a:normAutofit fontScale="90000"/>
          </a:bodyPr>
          <a:lstStyle/>
          <a:p>
            <a:r>
              <a:rPr lang="en-US" dirty="0"/>
              <a:t/>
            </a:r>
            <a:br>
              <a:rPr lang="en-US" dirty="0"/>
            </a:br>
            <a:r>
              <a:rPr lang="en-US" dirty="0"/>
              <a:t>CHC Verification – MUST be done </a:t>
            </a:r>
            <a:r>
              <a:rPr lang="en-US" u="sng" dirty="0"/>
              <a:t>before</a:t>
            </a:r>
            <a:r>
              <a:rPr lang="en-US" dirty="0"/>
              <a:t> the member START date</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050" name="Picture 7" descr="Title: Grantee Enrollment Form - Description: This is a photo of the changes to the grantee enrollment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867" y="1327883"/>
            <a:ext cx="53641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96614" y="1930061"/>
            <a:ext cx="2763141" cy="93871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Programs will verify the NSOPW is complete and that State/FBI checks are initiated, per CNCS requirements. </a:t>
            </a:r>
            <a:r>
              <a:rPr kumimoji="0" lang="en-US" sz="1100" b="0" i="0" u="none" strike="noStrike" kern="1200" cap="none" spc="0" normalizeH="0" baseline="0" noProof="0" dirty="0">
                <a:ln>
                  <a:noFill/>
                </a:ln>
                <a:solidFill>
                  <a:srgbClr val="FF0000"/>
                </a:solidFill>
                <a:effectLst/>
                <a:uLnTx/>
                <a:uFillTx/>
                <a:latin typeface="Calibri"/>
                <a:ea typeface="+mn-ea"/>
                <a:cs typeface="+mn-cs"/>
              </a:rPr>
              <a:t>In California, they should have CLEARED for you to check these boxes.</a:t>
            </a:r>
          </a:p>
        </p:txBody>
      </p:sp>
      <p:cxnSp>
        <p:nvCxnSpPr>
          <p:cNvPr id="7" name="Straight Arrow Connector 6"/>
          <p:cNvCxnSpPr>
            <a:stCxn id="6" idx="2"/>
          </p:cNvCxnSpPr>
          <p:nvPr/>
        </p:nvCxnSpPr>
        <p:spPr>
          <a:xfrm flipH="1">
            <a:off x="5379721" y="2868780"/>
            <a:ext cx="2198464" cy="4687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199938" y="3937724"/>
            <a:ext cx="2763141"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a:ea typeface="+mn-ea"/>
                <a:cs typeface="+mn-cs"/>
              </a:rPr>
              <a:t>Be sure to select ‘Save Information</a:t>
            </a:r>
            <a:r>
              <a:rPr kumimoji="0" lang="en-US" sz="1100" b="0" i="0" u="none" strike="noStrike" kern="1200" cap="none" spc="0" normalizeH="0" baseline="0" noProof="0" dirty="0">
                <a:ln>
                  <a:noFill/>
                </a:ln>
                <a:solidFill>
                  <a:srgbClr val="000000"/>
                </a:solidFill>
                <a:effectLst/>
                <a:uLnTx/>
                <a:uFillTx/>
                <a:latin typeface="Calibri"/>
                <a:ea typeface="+mn-ea"/>
                <a:cs typeface="+mn-cs"/>
              </a:rPr>
              <a:t>’ after entering the requested information. This MUST be done before the member’s START date. There is a time stamp that will be generated with this date.</a:t>
            </a:r>
          </a:p>
        </p:txBody>
      </p:sp>
      <p:cxnSp>
        <p:nvCxnSpPr>
          <p:cNvPr id="9" name="Straight Arrow Connector 8"/>
          <p:cNvCxnSpPr/>
          <p:nvPr/>
        </p:nvCxnSpPr>
        <p:spPr>
          <a:xfrm flipH="1">
            <a:off x="5638800" y="4720828"/>
            <a:ext cx="2361255" cy="8485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158818" y="2078695"/>
            <a:ext cx="1539233" cy="2246769"/>
          </a:xfrm>
          <a:prstGeom prst="rect">
            <a:avLst/>
          </a:prstGeom>
          <a:noFill/>
        </p:spPr>
        <p:txBody>
          <a:bodyPr wrap="square" rtlCol="0">
            <a:spAutoFit/>
          </a:bodyPr>
          <a:lstStyle/>
          <a:p>
            <a:r>
              <a:rPr lang="en-US" sz="2000" dirty="0" smtClean="0"/>
              <a:t>Don’t forget to hit the ‘save information’ button after checking the boxes!</a:t>
            </a:r>
            <a:endParaRPr lang="en-US" sz="2000" dirty="0"/>
          </a:p>
        </p:txBody>
      </p:sp>
    </p:spTree>
    <p:extLst>
      <p:ext uri="{BB962C8B-B14F-4D97-AF65-F5344CB8AC3E}">
        <p14:creationId xmlns:p14="http://schemas.microsoft.com/office/powerpoint/2010/main" val="2414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Step: Enter Placement Information &amp; Enroll member!</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26" name="Picture 7" descr="Title: Grantee Enrollment Form - Description: This is a photo of the changes to the grantee enrollment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8" y="1316736"/>
            <a:ext cx="53641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23658" y="1720993"/>
            <a:ext cx="2763141" cy="138499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The text for this section of the enrollment form is new; programs will enter placement information prior to enrolling the member. </a:t>
            </a:r>
            <a:r>
              <a:rPr kumimoji="0" lang="en-US" sz="1400" b="0" i="0" u="none" strike="noStrike" kern="1200" cap="none" spc="0" normalizeH="0" baseline="0" noProof="0" dirty="0">
                <a:ln>
                  <a:noFill/>
                </a:ln>
                <a:solidFill>
                  <a:srgbClr val="FF0000"/>
                </a:solidFill>
                <a:effectLst/>
                <a:uLnTx/>
                <a:uFillTx/>
                <a:latin typeface="Calibri"/>
                <a:ea typeface="+mn-ea"/>
                <a:cs typeface="+mn-cs"/>
              </a:rPr>
              <a:t>California requires ALL CHECKS are CLEARED to do this final step!</a:t>
            </a:r>
          </a:p>
        </p:txBody>
      </p:sp>
      <p:cxnSp>
        <p:nvCxnSpPr>
          <p:cNvPr id="7" name="Straight Arrow Connector 6"/>
          <p:cNvCxnSpPr/>
          <p:nvPr/>
        </p:nvCxnSpPr>
        <p:spPr>
          <a:xfrm flipH="1">
            <a:off x="4953001" y="3105988"/>
            <a:ext cx="2819399" cy="182474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7200" y="2024743"/>
            <a:ext cx="1267097" cy="2585323"/>
          </a:xfrm>
          <a:prstGeom prst="rect">
            <a:avLst/>
          </a:prstGeom>
          <a:noFill/>
        </p:spPr>
        <p:txBody>
          <a:bodyPr wrap="square" rtlCol="0">
            <a:spAutoFit/>
          </a:bodyPr>
          <a:lstStyle/>
          <a:p>
            <a:r>
              <a:rPr lang="en-US" dirty="0" smtClean="0"/>
              <a:t>This final step of enrollment has to be within 5 calendar days of the member start date.</a:t>
            </a:r>
            <a:endParaRPr lang="en-US" dirty="0"/>
          </a:p>
        </p:txBody>
      </p:sp>
    </p:spTree>
    <p:extLst>
      <p:ext uri="{BB962C8B-B14F-4D97-AF65-F5344CB8AC3E}">
        <p14:creationId xmlns:p14="http://schemas.microsoft.com/office/powerpoint/2010/main" val="400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a:xfrm>
            <a:off x="775855" y="1256146"/>
            <a:ext cx="5486400" cy="2096838"/>
          </a:xfrm>
        </p:spPr>
        <p:txBody>
          <a:bodyPr>
            <a:normAutofit fontScale="90000"/>
          </a:bodyPr>
          <a:lstStyle/>
          <a:p>
            <a:r>
              <a:rPr lang="en-US" dirty="0"/>
              <a:t>How’s the new process been for you?</a:t>
            </a:r>
          </a:p>
        </p:txBody>
      </p:sp>
      <p:sp>
        <p:nvSpPr>
          <p:cNvPr id="3" name="TextBox 2">
            <a:extLst>
              <a:ext uri="{FF2B5EF4-FFF2-40B4-BE49-F238E27FC236}">
                <a16:creationId xmlns:a16="http://schemas.microsoft.com/office/drawing/2014/main" id="{EF485EF1-5184-4EC9-A0EE-28A5E2D9B071}"/>
              </a:ext>
            </a:extLst>
          </p:cNvPr>
          <p:cNvSpPr txBox="1"/>
          <p:nvPr/>
        </p:nvSpPr>
        <p:spPr>
          <a:xfrm>
            <a:off x="775855" y="4156364"/>
            <a:ext cx="5634181" cy="461665"/>
          </a:xfrm>
          <a:prstGeom prst="rect">
            <a:avLst/>
          </a:prstGeom>
          <a:noFill/>
        </p:spPr>
        <p:txBody>
          <a:bodyPr wrap="square" rtlCol="0">
            <a:spAutoFit/>
          </a:bodyPr>
          <a:lstStyle/>
          <a:p>
            <a:r>
              <a:rPr lang="en-US" sz="2400" dirty="0">
                <a:solidFill>
                  <a:schemeClr val="bg1"/>
                </a:solidFill>
              </a:rPr>
              <a:t>Let us know in the chat box . . .</a:t>
            </a:r>
          </a:p>
        </p:txBody>
      </p:sp>
    </p:spTree>
    <p:extLst>
      <p:ext uri="{BB962C8B-B14F-4D97-AF65-F5344CB8AC3E}">
        <p14:creationId xmlns:p14="http://schemas.microsoft.com/office/powerpoint/2010/main" val="106062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CEEC-48C3-4C8F-9007-E36DC941D297}"/>
              </a:ext>
            </a:extLst>
          </p:cNvPr>
          <p:cNvSpPr>
            <a:spLocks noGrp="1"/>
          </p:cNvSpPr>
          <p:nvPr>
            <p:ph type="title"/>
          </p:nvPr>
        </p:nvSpPr>
        <p:spPr/>
        <p:txBody>
          <a:bodyPr/>
          <a:lstStyle/>
          <a:p>
            <a:r>
              <a:rPr lang="en-US" dirty="0"/>
              <a:t>CV Updates</a:t>
            </a:r>
          </a:p>
        </p:txBody>
      </p:sp>
      <p:sp>
        <p:nvSpPr>
          <p:cNvPr id="3" name="Content Placeholder 2">
            <a:extLst>
              <a:ext uri="{FF2B5EF4-FFF2-40B4-BE49-F238E27FC236}">
                <a16:creationId xmlns:a16="http://schemas.microsoft.com/office/drawing/2014/main" id="{C1E9B9BB-7061-426A-9A01-A4803B13F2A9}"/>
              </a:ext>
            </a:extLst>
          </p:cNvPr>
          <p:cNvSpPr>
            <a:spLocks noGrp="1"/>
          </p:cNvSpPr>
          <p:nvPr>
            <p:ph idx="1"/>
          </p:nvPr>
        </p:nvSpPr>
        <p:spPr>
          <a:xfrm>
            <a:off x="2722519" y="718455"/>
            <a:ext cx="5486400" cy="4741817"/>
          </a:xfrm>
        </p:spPr>
        <p:txBody>
          <a:bodyPr>
            <a:normAutofit/>
          </a:bodyPr>
          <a:lstStyle/>
          <a:p>
            <a:pPr marL="0" indent="0">
              <a:spcAft>
                <a:spcPts val="600"/>
              </a:spcAft>
              <a:buNone/>
            </a:pPr>
            <a:r>
              <a:rPr lang="en-US" sz="2800" dirty="0" smtClean="0"/>
              <a:t>CNCS Symposium Update</a:t>
            </a:r>
          </a:p>
          <a:p>
            <a:pPr marL="0" indent="0">
              <a:spcAft>
                <a:spcPts val="600"/>
              </a:spcAft>
              <a:buNone/>
            </a:pPr>
            <a:endParaRPr lang="en-US" sz="800" dirty="0" smtClean="0"/>
          </a:p>
          <a:p>
            <a:pPr marL="0" lvl="1" indent="0">
              <a:lnSpc>
                <a:spcPct val="100000"/>
              </a:lnSpc>
              <a:spcBef>
                <a:spcPts val="1200"/>
              </a:spcBef>
              <a:spcAft>
                <a:spcPts val="1200"/>
              </a:spcAft>
              <a:buNone/>
            </a:pPr>
            <a:r>
              <a:rPr lang="en-US" sz="2400" dirty="0" err="1" smtClean="0"/>
              <a:t>TrueScreen</a:t>
            </a:r>
            <a:r>
              <a:rPr lang="en-US" sz="2400" dirty="0" smtClean="0"/>
              <a:t> &amp; </a:t>
            </a:r>
            <a:r>
              <a:rPr lang="en-US" sz="2400" dirty="0" err="1" smtClean="0"/>
              <a:t>Fieldprint</a:t>
            </a:r>
            <a:r>
              <a:rPr lang="en-US" sz="2400" dirty="0" smtClean="0"/>
              <a:t> – New CHC Vendor option starting in November</a:t>
            </a:r>
          </a:p>
          <a:p>
            <a:pPr marL="0" lvl="1" indent="0">
              <a:lnSpc>
                <a:spcPct val="100000"/>
              </a:lnSpc>
              <a:spcBef>
                <a:spcPts val="1200"/>
              </a:spcBef>
              <a:spcAft>
                <a:spcPts val="1200"/>
              </a:spcAft>
              <a:buNone/>
            </a:pPr>
            <a:r>
              <a:rPr lang="en-US" sz="2400" dirty="0" smtClean="0"/>
              <a:t>Branding Campaign – new AC PSA</a:t>
            </a:r>
          </a:p>
          <a:p>
            <a:pPr marL="960120" lvl="2" indent="0">
              <a:spcBef>
                <a:spcPts val="1200"/>
              </a:spcBef>
              <a:spcAft>
                <a:spcPts val="1200"/>
              </a:spcAft>
              <a:buNone/>
            </a:pPr>
            <a:r>
              <a:rPr lang="en-US" sz="2000" dirty="0">
                <a:hlinkClick r:id="rId3"/>
              </a:rPr>
              <a:t>https://</a:t>
            </a:r>
            <a:r>
              <a:rPr lang="en-US" sz="2000" dirty="0" smtClean="0">
                <a:hlinkClick r:id="rId3"/>
              </a:rPr>
              <a:t>youtu.be/KhCyOtwX7Ws</a:t>
            </a:r>
            <a:endParaRPr lang="en-US" sz="2000" dirty="0" smtClean="0"/>
          </a:p>
          <a:p>
            <a:pPr marL="0" indent="0">
              <a:spcAft>
                <a:spcPts val="1200"/>
              </a:spcAft>
              <a:buNone/>
            </a:pPr>
            <a:r>
              <a:rPr lang="en-US" sz="2600" dirty="0" smtClean="0"/>
              <a:t>ASC 2018 Innovation and Leadership Awards</a:t>
            </a:r>
          </a:p>
        </p:txBody>
      </p:sp>
    </p:spTree>
    <p:extLst>
      <p:ext uri="{BB962C8B-B14F-4D97-AF65-F5344CB8AC3E}">
        <p14:creationId xmlns:p14="http://schemas.microsoft.com/office/powerpoint/2010/main" val="135737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a:xfrm>
            <a:off x="998968" y="1452687"/>
            <a:ext cx="5486400" cy="2207327"/>
          </a:xfrm>
        </p:spPr>
        <p:txBody>
          <a:bodyPr>
            <a:normAutofit/>
          </a:bodyPr>
          <a:lstStyle/>
          <a:p>
            <a:r>
              <a:rPr lang="en-US" dirty="0" smtClean="0"/>
              <a:t>Please mute your phones . . . </a:t>
            </a:r>
            <a:endParaRPr lang="en-US" dirty="0"/>
          </a:p>
        </p:txBody>
      </p:sp>
      <p:pic>
        <p:nvPicPr>
          <p:cNvPr id="4" name="Picture 3"/>
          <p:cNvPicPr>
            <a:picLocks noChangeAspect="1"/>
          </p:cNvPicPr>
          <p:nvPr/>
        </p:nvPicPr>
        <p:blipFill>
          <a:blip r:embed="rId3"/>
          <a:stretch>
            <a:fillRect/>
          </a:stretch>
        </p:blipFill>
        <p:spPr>
          <a:xfrm>
            <a:off x="3742168" y="3943077"/>
            <a:ext cx="2371725" cy="1924050"/>
          </a:xfrm>
          <a:prstGeom prst="rect">
            <a:avLst/>
          </a:prstGeom>
        </p:spPr>
      </p:pic>
    </p:spTree>
    <p:extLst>
      <p:ext uri="{BB962C8B-B14F-4D97-AF65-F5344CB8AC3E}">
        <p14:creationId xmlns:p14="http://schemas.microsoft.com/office/powerpoint/2010/main" val="232541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 Award: Outstanding Commission Staff:</a:t>
            </a:r>
            <a:br>
              <a:rPr lang="en-US" dirty="0" smtClean="0"/>
            </a:br>
            <a:r>
              <a:rPr lang="en-US" dirty="0"/>
              <a:t/>
            </a:r>
            <a:br>
              <a:rPr lang="en-US" dirty="0"/>
            </a:br>
            <a:r>
              <a:rPr lang="en-US" dirty="0" smtClean="0"/>
              <a:t>Ia Moua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7142" y="84475"/>
            <a:ext cx="3377868" cy="6679908"/>
          </a:xfrm>
          <a:prstGeom prst="rect">
            <a:avLst/>
          </a:prstGeom>
        </p:spPr>
      </p:pic>
    </p:spTree>
    <p:extLst>
      <p:ext uri="{BB962C8B-B14F-4D97-AF65-F5344CB8AC3E}">
        <p14:creationId xmlns:p14="http://schemas.microsoft.com/office/powerpoint/2010/main" val="341767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266" y="4191299"/>
            <a:ext cx="7711979" cy="718659"/>
          </a:xfrm>
        </p:spPr>
        <p:txBody>
          <a:bodyPr vert="horz" lIns="68580" tIns="34290" rIns="68580" bIns="34290" rtlCol="0" anchor="t">
            <a:noAutofit/>
          </a:bodyPr>
          <a:lstStyle/>
          <a:p>
            <a:pPr algn="l"/>
            <a:r>
              <a:rPr lang="en-US" sz="3300" dirty="0">
                <a:solidFill>
                  <a:schemeClr val="bg1"/>
                </a:solidFill>
                <a:latin typeface="Segoe UI Semilight" panose="020B0402040204020203" pitchFamily="34" charset="0"/>
                <a:cs typeface="Segoe UI Semilight" panose="020B0402040204020203" pitchFamily="34" charset="0"/>
              </a:rPr>
              <a:t>My AmeriCorps Experience</a:t>
            </a:r>
            <a:endParaRPr lang="en-US" sz="2100" dirty="0">
              <a:solidFill>
                <a:schemeClr val="bg1"/>
              </a:solidFill>
              <a:latin typeface="Segoe UI Semilight" panose="020B0402040204020203" pitchFamily="34" charset="0"/>
              <a:cs typeface="Segoe UI Semilight" panose="020B0402040204020203" pitchFamily="34" charset="0"/>
            </a:endParaRPr>
          </a:p>
        </p:txBody>
      </p:sp>
      <p:sp>
        <p:nvSpPr>
          <p:cNvPr id="7" name="Subtitle 2"/>
          <p:cNvSpPr txBox="1">
            <a:spLocks/>
          </p:cNvSpPr>
          <p:nvPr/>
        </p:nvSpPr>
        <p:spPr>
          <a:xfrm>
            <a:off x="233266" y="5194168"/>
            <a:ext cx="7711979" cy="718659"/>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a:spcBef>
                <a:spcPts val="750"/>
              </a:spcBef>
            </a:pPr>
            <a:r>
              <a:rPr lang="en-US" sz="1800" dirty="0">
                <a:solidFill>
                  <a:srgbClr val="0B3A56"/>
                </a:solidFill>
                <a:latin typeface="Segoe UI Semilight" panose="020B0402040204020203" pitchFamily="34" charset="0"/>
                <a:cs typeface="Segoe UI Semilight" panose="020B0402040204020203" pitchFamily="34" charset="0"/>
              </a:rPr>
              <a:t>By [Inset Name Here]</a:t>
            </a:r>
            <a:endParaRPr lang="en-US" sz="1050" dirty="0">
              <a:solidFill>
                <a:srgbClr val="0B3A56"/>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81602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319" t="26705" r="892"/>
          <a:stretch/>
        </p:blipFill>
        <p:spPr>
          <a:xfrm>
            <a:off x="0" y="828946"/>
            <a:ext cx="9146137" cy="5171804"/>
          </a:xfrm>
          <a:prstGeom prst="rect">
            <a:avLst/>
          </a:prstGeom>
        </p:spPr>
      </p:pic>
      <p:sp>
        <p:nvSpPr>
          <p:cNvPr id="7" name="Rectangle 6"/>
          <p:cNvSpPr/>
          <p:nvPr/>
        </p:nvSpPr>
        <p:spPr>
          <a:xfrm>
            <a:off x="-1" y="822536"/>
            <a:ext cx="9146137" cy="5171804"/>
          </a:xfrm>
          <a:prstGeom prst="rect">
            <a:avLst/>
          </a:prstGeom>
          <a:gradFill flip="none" rotWithShape="0">
            <a:gsLst>
              <a:gs pos="0">
                <a:srgbClr val="1698BD">
                  <a:alpha val="66000"/>
                </a:srgbClr>
              </a:gs>
              <a:gs pos="100000">
                <a:srgbClr val="000000">
                  <a:alpha val="63000"/>
                </a:srgbClr>
              </a:gs>
            </a:gsLst>
            <a:lin ang="37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Poppins Light" charset="0"/>
            </a:endParaRPr>
          </a:p>
        </p:txBody>
      </p:sp>
      <p:sp>
        <p:nvSpPr>
          <p:cNvPr id="4" name="Subtitle 2"/>
          <p:cNvSpPr txBox="1">
            <a:spLocks/>
          </p:cNvSpPr>
          <p:nvPr/>
        </p:nvSpPr>
        <p:spPr>
          <a:xfrm>
            <a:off x="3504233" y="3252637"/>
            <a:ext cx="3195210" cy="39856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500" dirty="0">
                <a:solidFill>
                  <a:schemeClr val="bg1"/>
                </a:solidFill>
                <a:latin typeface="Segoe UI Light" panose="020B0502040204020203" pitchFamily="34" charset="0"/>
                <a:cs typeface="Segoe UI Semilight" panose="020B0402040204020203" pitchFamily="34" charset="0"/>
              </a:rPr>
              <a:t>What is </a:t>
            </a:r>
            <a:r>
              <a:rPr lang="en-US" sz="1500" dirty="0">
                <a:solidFill>
                  <a:schemeClr val="bg1"/>
                </a:solidFill>
                <a:latin typeface="Segoe UI Semibold" panose="020B0702040204020203" pitchFamily="34" charset="0"/>
                <a:cs typeface="Segoe UI Semilight" panose="020B0402040204020203" pitchFamily="34" charset="0"/>
              </a:rPr>
              <a:t>AmeriCorps?</a:t>
            </a:r>
          </a:p>
        </p:txBody>
      </p:sp>
      <p:sp>
        <p:nvSpPr>
          <p:cNvPr id="9" name="TextBox 8"/>
          <p:cNvSpPr txBox="1"/>
          <p:nvPr/>
        </p:nvSpPr>
        <p:spPr>
          <a:xfrm>
            <a:off x="1509400" y="3856480"/>
            <a:ext cx="6178610" cy="1223412"/>
          </a:xfrm>
          <a:prstGeom prst="rect">
            <a:avLst/>
          </a:prstGeom>
          <a:noFill/>
        </p:spPr>
        <p:txBody>
          <a:bodyPr wrap="square" rtlCol="0">
            <a:spAutoFit/>
          </a:bodyPr>
          <a:lstStyle/>
          <a:p>
            <a:pPr algn="ctr"/>
            <a:r>
              <a:rPr lang="en-US" sz="1500" dirty="0">
                <a:solidFill>
                  <a:schemeClr val="bg1"/>
                </a:solidFill>
                <a:latin typeface="Segoe UI Light" panose="020B0502040204020203" pitchFamily="34" charset="0"/>
                <a:cs typeface="Segoe UI Semilight" panose="020B0402040204020203" pitchFamily="34" charset="0"/>
              </a:rPr>
              <a:t>Like the Military or Peace Corps, AmeriCorps is a way to serve your country. </a:t>
            </a:r>
          </a:p>
          <a:p>
            <a:pPr algn="ctr"/>
            <a:r>
              <a:rPr lang="en-US" sz="1500" dirty="0">
                <a:solidFill>
                  <a:schemeClr val="bg1"/>
                </a:solidFill>
                <a:latin typeface="Segoe UI Light" panose="020B0502040204020203" pitchFamily="34" charset="0"/>
                <a:cs typeface="Segoe UI Semilight" panose="020B0402040204020203" pitchFamily="34" charset="0"/>
              </a:rPr>
              <a:t>AmeriCorps members make Americans safer, stronger, and healthier. They strengthen our communities and above all, </a:t>
            </a:r>
            <a:r>
              <a:rPr lang="en-US" sz="1500" dirty="0">
                <a:solidFill>
                  <a:schemeClr val="bg1"/>
                </a:solidFill>
                <a:latin typeface="Segoe UI Semibold" panose="020B0702040204020203" pitchFamily="34" charset="0"/>
                <a:cs typeface="Segoe UI Semilight" panose="020B0402040204020203" pitchFamily="34" charset="0"/>
              </a:rPr>
              <a:t>get things done. </a:t>
            </a:r>
          </a:p>
          <a:p>
            <a:pPr algn="ctr"/>
            <a:endParaRPr lang="en-US" sz="1350" dirty="0"/>
          </a:p>
        </p:txBody>
      </p:sp>
      <p:sp>
        <p:nvSpPr>
          <p:cNvPr id="12" name="Rectangle 11"/>
          <p:cNvSpPr/>
          <p:nvPr/>
        </p:nvSpPr>
        <p:spPr>
          <a:xfrm>
            <a:off x="3451432" y="3196795"/>
            <a:ext cx="1999715" cy="3525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41594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CEEC-48C3-4C8F-9007-E36DC941D297}"/>
              </a:ext>
            </a:extLst>
          </p:cNvPr>
          <p:cNvSpPr>
            <a:spLocks noGrp="1"/>
          </p:cNvSpPr>
          <p:nvPr>
            <p:ph type="title"/>
          </p:nvPr>
        </p:nvSpPr>
        <p:spPr/>
        <p:txBody>
          <a:bodyPr/>
          <a:lstStyle/>
          <a:p>
            <a:r>
              <a:rPr lang="en-US" dirty="0"/>
              <a:t>CV </a:t>
            </a:r>
            <a:r>
              <a:rPr lang="en-US" dirty="0" smtClean="0"/>
              <a:t>Updates</a:t>
            </a:r>
            <a:endParaRPr lang="en-US" dirty="0"/>
          </a:p>
        </p:txBody>
      </p:sp>
      <p:sp>
        <p:nvSpPr>
          <p:cNvPr id="3" name="Content Placeholder 2">
            <a:extLst>
              <a:ext uri="{FF2B5EF4-FFF2-40B4-BE49-F238E27FC236}">
                <a16:creationId xmlns:a16="http://schemas.microsoft.com/office/drawing/2014/main" id="{C1E9B9BB-7061-426A-9A01-A4803B13F2A9}"/>
              </a:ext>
            </a:extLst>
          </p:cNvPr>
          <p:cNvSpPr>
            <a:spLocks noGrp="1"/>
          </p:cNvSpPr>
          <p:nvPr>
            <p:ph idx="1"/>
          </p:nvPr>
        </p:nvSpPr>
        <p:spPr>
          <a:xfrm>
            <a:off x="2931525" y="705395"/>
            <a:ext cx="5486400" cy="5656216"/>
          </a:xfrm>
        </p:spPr>
        <p:txBody>
          <a:bodyPr>
            <a:normAutofit fontScale="92500" lnSpcReduction="10000"/>
          </a:bodyPr>
          <a:lstStyle/>
          <a:p>
            <a:endParaRPr lang="en-US" sz="2400" dirty="0" smtClean="0"/>
          </a:p>
          <a:p>
            <a:endParaRPr lang="en-US" sz="2400" dirty="0"/>
          </a:p>
          <a:p>
            <a:r>
              <a:rPr lang="en-US" sz="2400" dirty="0" err="1" smtClean="0"/>
              <a:t>Grantmaking</a:t>
            </a:r>
            <a:r>
              <a:rPr lang="en-US" sz="2400" dirty="0" smtClean="0"/>
              <a:t> update  </a:t>
            </a:r>
          </a:p>
          <a:p>
            <a:pPr lvl="1"/>
            <a:r>
              <a:rPr lang="en-US" sz="2200" dirty="0" smtClean="0"/>
              <a:t>RFA is coming soon watch your emails and the Grants &amp; Funding section of </a:t>
            </a:r>
            <a:r>
              <a:rPr lang="en-US" sz="2200" smtClean="0"/>
              <a:t>CV’s website</a:t>
            </a:r>
            <a:endParaRPr lang="en-US" sz="2200" dirty="0" smtClean="0"/>
          </a:p>
          <a:p>
            <a:pPr lvl="1"/>
            <a:r>
              <a:rPr lang="en-US" sz="2200" dirty="0" smtClean="0"/>
              <a:t>webinars will take place in October</a:t>
            </a:r>
          </a:p>
          <a:p>
            <a:r>
              <a:rPr lang="en-US" sz="2400" dirty="0" smtClean="0"/>
              <a:t>Training </a:t>
            </a:r>
            <a:r>
              <a:rPr lang="en-US" sz="2400" dirty="0"/>
              <a:t>Calendar is coming soon – thanks for your input! – required monthly calls on 3</a:t>
            </a:r>
            <a:r>
              <a:rPr lang="en-US" sz="2400" baseline="30000" dirty="0"/>
              <a:t>rd</a:t>
            </a:r>
            <a:r>
              <a:rPr lang="en-US" sz="2400" dirty="0"/>
              <a:t> Thursday</a:t>
            </a:r>
          </a:p>
          <a:p>
            <a:r>
              <a:rPr lang="en-US" sz="2400" dirty="0"/>
              <a:t>If you have a topic or presenter to share, let us know! </a:t>
            </a:r>
          </a:p>
          <a:p>
            <a:r>
              <a:rPr lang="en-US" sz="2400" dirty="0" smtClean="0"/>
              <a:t>Tentative Conference Plan:  ASC </a:t>
            </a:r>
            <a:r>
              <a:rPr lang="en-US" sz="2400" dirty="0"/>
              <a:t>Regional Training in Spring – with a CV pre-day</a:t>
            </a:r>
          </a:p>
          <a:p>
            <a:r>
              <a:rPr lang="en-US" sz="2400" dirty="0"/>
              <a:t>Boot </a:t>
            </a:r>
            <a:r>
              <a:rPr lang="en-US" sz="2400" dirty="0" smtClean="0"/>
              <a:t>Camps in Winter &amp; Summer for new programs &amp; staff</a:t>
            </a:r>
            <a:endParaRPr lang="en-US" sz="2400" dirty="0"/>
          </a:p>
          <a:p>
            <a:endParaRPr lang="en-US" sz="2000" dirty="0"/>
          </a:p>
          <a:p>
            <a:endParaRPr lang="en-US" sz="2000" dirty="0"/>
          </a:p>
          <a:p>
            <a:endParaRPr lang="en-US" dirty="0"/>
          </a:p>
        </p:txBody>
      </p:sp>
    </p:spTree>
    <p:extLst>
      <p:ext uri="{BB962C8B-B14F-4D97-AF65-F5344CB8AC3E}">
        <p14:creationId xmlns:p14="http://schemas.microsoft.com/office/powerpoint/2010/main" val="382854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a:xfrm>
            <a:off x="775855" y="1256146"/>
            <a:ext cx="5486400" cy="2096838"/>
          </a:xfrm>
        </p:spPr>
        <p:txBody>
          <a:bodyPr>
            <a:normAutofit/>
          </a:bodyPr>
          <a:lstStyle/>
          <a:p>
            <a:r>
              <a:rPr lang="en-US" dirty="0" smtClean="0"/>
              <a:t>Questions? </a:t>
            </a:r>
            <a:endParaRPr lang="en-US" dirty="0"/>
          </a:p>
        </p:txBody>
      </p:sp>
      <p:sp>
        <p:nvSpPr>
          <p:cNvPr id="3" name="TextBox 2">
            <a:extLst>
              <a:ext uri="{FF2B5EF4-FFF2-40B4-BE49-F238E27FC236}">
                <a16:creationId xmlns:a16="http://schemas.microsoft.com/office/drawing/2014/main" id="{EF485EF1-5184-4EC9-A0EE-28A5E2D9B071}"/>
              </a:ext>
            </a:extLst>
          </p:cNvPr>
          <p:cNvSpPr txBox="1"/>
          <p:nvPr/>
        </p:nvSpPr>
        <p:spPr>
          <a:xfrm>
            <a:off x="775855" y="4156364"/>
            <a:ext cx="5634181" cy="830997"/>
          </a:xfrm>
          <a:prstGeom prst="rect">
            <a:avLst/>
          </a:prstGeom>
          <a:noFill/>
        </p:spPr>
        <p:txBody>
          <a:bodyPr wrap="square" rtlCol="0">
            <a:spAutoFit/>
          </a:bodyPr>
          <a:lstStyle/>
          <a:p>
            <a:r>
              <a:rPr lang="en-US" sz="2400" dirty="0" smtClean="0">
                <a:solidFill>
                  <a:schemeClr val="bg1"/>
                </a:solidFill>
              </a:rPr>
              <a:t>Please mute yourselves until you ask a question</a:t>
            </a:r>
            <a:endParaRPr lang="en-US" sz="2400" dirty="0">
              <a:solidFill>
                <a:schemeClr val="bg1"/>
              </a:solidFill>
            </a:endParaRPr>
          </a:p>
        </p:txBody>
      </p:sp>
    </p:spTree>
    <p:extLst>
      <p:ext uri="{BB962C8B-B14F-4D97-AF65-F5344CB8AC3E}">
        <p14:creationId xmlns:p14="http://schemas.microsoft.com/office/powerpoint/2010/main" val="3805994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a:xfrm>
            <a:off x="775855" y="1256146"/>
            <a:ext cx="5486400" cy="2096838"/>
          </a:xfrm>
        </p:spPr>
        <p:txBody>
          <a:bodyPr>
            <a:normAutofit/>
          </a:bodyPr>
          <a:lstStyle/>
          <a:p>
            <a:r>
              <a:rPr lang="en-US" dirty="0" smtClean="0"/>
              <a:t>Thanks everyone!</a:t>
            </a:r>
            <a:endParaRPr lang="en-US" dirty="0"/>
          </a:p>
        </p:txBody>
      </p:sp>
      <p:sp>
        <p:nvSpPr>
          <p:cNvPr id="3" name="TextBox 2">
            <a:extLst>
              <a:ext uri="{FF2B5EF4-FFF2-40B4-BE49-F238E27FC236}">
                <a16:creationId xmlns:a16="http://schemas.microsoft.com/office/drawing/2014/main" id="{EF485EF1-5184-4EC9-A0EE-28A5E2D9B071}"/>
              </a:ext>
            </a:extLst>
          </p:cNvPr>
          <p:cNvSpPr txBox="1"/>
          <p:nvPr/>
        </p:nvSpPr>
        <p:spPr>
          <a:xfrm>
            <a:off x="775855" y="4156364"/>
            <a:ext cx="5634181" cy="461665"/>
          </a:xfrm>
          <a:prstGeom prst="rect">
            <a:avLst/>
          </a:prstGeom>
          <a:noFill/>
        </p:spPr>
        <p:txBody>
          <a:bodyPr wrap="square" rtlCol="0">
            <a:spAutoFit/>
          </a:bodyPr>
          <a:lstStyle/>
          <a:p>
            <a:r>
              <a:rPr lang="en-US" sz="2400" dirty="0" smtClean="0">
                <a:solidFill>
                  <a:schemeClr val="bg1"/>
                </a:solidFill>
              </a:rPr>
              <a:t>Next TTA Call is October 18 @ 10am</a:t>
            </a:r>
            <a:endParaRPr lang="en-US" sz="2400" dirty="0">
              <a:solidFill>
                <a:schemeClr val="bg1"/>
              </a:solidFill>
            </a:endParaRPr>
          </a:p>
        </p:txBody>
      </p:sp>
    </p:spTree>
    <p:extLst>
      <p:ext uri="{BB962C8B-B14F-4D97-AF65-F5344CB8AC3E}">
        <p14:creationId xmlns:p14="http://schemas.microsoft.com/office/powerpoint/2010/main" val="251793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a:xfrm>
            <a:off x="880358" y="994889"/>
            <a:ext cx="5486400" cy="925351"/>
          </a:xfrm>
        </p:spPr>
        <p:txBody>
          <a:bodyPr>
            <a:normAutofit/>
          </a:bodyPr>
          <a:lstStyle/>
          <a:p>
            <a:r>
              <a:rPr lang="en-US" dirty="0" smtClean="0"/>
              <a:t>Agenda</a:t>
            </a:r>
            <a:endParaRPr lang="en-US" dirty="0"/>
          </a:p>
        </p:txBody>
      </p:sp>
      <p:sp>
        <p:nvSpPr>
          <p:cNvPr id="3" name="TextBox 2">
            <a:extLst>
              <a:ext uri="{FF2B5EF4-FFF2-40B4-BE49-F238E27FC236}">
                <a16:creationId xmlns:a16="http://schemas.microsoft.com/office/drawing/2014/main" id="{EF485EF1-5184-4EC9-A0EE-28A5E2D9B071}"/>
              </a:ext>
            </a:extLst>
          </p:cNvPr>
          <p:cNvSpPr txBox="1"/>
          <p:nvPr/>
        </p:nvSpPr>
        <p:spPr>
          <a:xfrm>
            <a:off x="194558" y="2301438"/>
            <a:ext cx="6648994" cy="3447098"/>
          </a:xfrm>
          <a:prstGeom prst="rect">
            <a:avLst/>
          </a:prstGeom>
          <a:noFill/>
        </p:spPr>
        <p:txBody>
          <a:bodyPr wrap="square" rtlCol="0">
            <a:spAutoFit/>
          </a:bodyPr>
          <a:lstStyle/>
          <a:p>
            <a:pPr>
              <a:spcBef>
                <a:spcPts val="600"/>
              </a:spcBef>
              <a:spcAft>
                <a:spcPts val="600"/>
              </a:spcAft>
            </a:pPr>
            <a:r>
              <a:rPr lang="en-US" sz="2800" dirty="0" smtClean="0">
                <a:solidFill>
                  <a:schemeClr val="bg1"/>
                </a:solidFill>
              </a:rPr>
              <a:t>Program Timeline: Member Onboarding</a:t>
            </a:r>
          </a:p>
          <a:p>
            <a:pPr>
              <a:spcBef>
                <a:spcPts val="600"/>
              </a:spcBef>
              <a:spcAft>
                <a:spcPts val="600"/>
              </a:spcAft>
            </a:pPr>
            <a:r>
              <a:rPr lang="en-US" sz="2800" dirty="0" smtClean="0">
                <a:solidFill>
                  <a:schemeClr val="bg1"/>
                </a:solidFill>
              </a:rPr>
              <a:t>Compliance Corner: Criminal History Checks</a:t>
            </a:r>
          </a:p>
          <a:p>
            <a:pPr>
              <a:spcBef>
                <a:spcPts val="600"/>
              </a:spcBef>
              <a:spcAft>
                <a:spcPts val="600"/>
              </a:spcAft>
            </a:pPr>
            <a:r>
              <a:rPr lang="en-US" sz="2800" dirty="0" smtClean="0">
                <a:solidFill>
                  <a:schemeClr val="bg1"/>
                </a:solidFill>
              </a:rPr>
              <a:t>CNCS member enrollment re-cap</a:t>
            </a:r>
          </a:p>
          <a:p>
            <a:pPr>
              <a:spcBef>
                <a:spcPts val="600"/>
              </a:spcBef>
              <a:spcAft>
                <a:spcPts val="600"/>
              </a:spcAft>
            </a:pPr>
            <a:r>
              <a:rPr lang="en-US" sz="2800" dirty="0" smtClean="0">
                <a:solidFill>
                  <a:schemeClr val="bg1"/>
                </a:solidFill>
              </a:rPr>
              <a:t>CV Updates</a:t>
            </a:r>
          </a:p>
          <a:p>
            <a:pPr>
              <a:spcBef>
                <a:spcPts val="600"/>
              </a:spcBef>
              <a:spcAft>
                <a:spcPts val="600"/>
              </a:spcAft>
            </a:pPr>
            <a:r>
              <a:rPr lang="en-US" sz="2800" dirty="0" smtClean="0">
                <a:solidFill>
                  <a:schemeClr val="bg1"/>
                </a:solidFill>
              </a:rPr>
              <a:t>CNCS Recruitment Tool</a:t>
            </a:r>
          </a:p>
          <a:p>
            <a:pPr>
              <a:spcBef>
                <a:spcPts val="600"/>
              </a:spcBef>
              <a:spcAft>
                <a:spcPts val="600"/>
              </a:spcAft>
            </a:pPr>
            <a:r>
              <a:rPr lang="en-US" sz="2800" dirty="0" smtClean="0">
                <a:solidFill>
                  <a:schemeClr val="bg1"/>
                </a:solidFill>
              </a:rPr>
              <a:t>Q &amp; A</a:t>
            </a:r>
          </a:p>
        </p:txBody>
      </p:sp>
    </p:spTree>
    <p:extLst>
      <p:ext uri="{BB962C8B-B14F-4D97-AF65-F5344CB8AC3E}">
        <p14:creationId xmlns:p14="http://schemas.microsoft.com/office/powerpoint/2010/main" val="330787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E02D998-DFF5-4E13-AE27-8E574A132238}"/>
              </a:ext>
            </a:extLst>
          </p:cNvPr>
          <p:cNvGrpSpPr/>
          <p:nvPr/>
        </p:nvGrpSpPr>
        <p:grpSpPr>
          <a:xfrm>
            <a:off x="0" y="0"/>
            <a:ext cx="9144000" cy="6858000"/>
            <a:chOff x="0" y="0"/>
            <a:chExt cx="9144000" cy="6858000"/>
          </a:xfrm>
        </p:grpSpPr>
        <p:sp>
          <p:nvSpPr>
            <p:cNvPr id="8" name="Rectangle 7">
              <a:extLst>
                <a:ext uri="{FF2B5EF4-FFF2-40B4-BE49-F238E27FC236}">
                  <a16:creationId xmlns:a16="http://schemas.microsoft.com/office/drawing/2014/main" id="{C2A9E205-FAF5-4F62-B278-5FACDFA6F0C5}"/>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New Tai Lue"/>
                <a:ea typeface="+mn-ea"/>
                <a:cs typeface="+mn-cs"/>
              </a:endParaRPr>
            </a:p>
          </p:txBody>
        </p:sp>
        <p:sp>
          <p:nvSpPr>
            <p:cNvPr id="52" name="Rectangle 51">
              <a:extLst>
                <a:ext uri="{FF2B5EF4-FFF2-40B4-BE49-F238E27FC236}">
                  <a16:creationId xmlns:a16="http://schemas.microsoft.com/office/drawing/2014/main" id="{751E61D7-0E31-4142-8B62-BCA387D13966}"/>
                </a:ext>
              </a:extLst>
            </p:cNvPr>
            <p:cNvSpPr/>
            <p:nvPr/>
          </p:nvSpPr>
          <p:spPr>
            <a:xfrm>
              <a:off x="261253" y="4467844"/>
              <a:ext cx="8604863" cy="357691"/>
            </a:xfrm>
            <a:prstGeom prst="rect">
              <a:avLst/>
            </a:prstGeom>
            <a:pattFill prst="pct50">
              <a:fgClr>
                <a:schemeClr val="tx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grpSp>
          <p:nvGrpSpPr>
            <p:cNvPr id="11" name="Group 10">
              <a:extLst>
                <a:ext uri="{FF2B5EF4-FFF2-40B4-BE49-F238E27FC236}">
                  <a16:creationId xmlns:a16="http://schemas.microsoft.com/office/drawing/2014/main" id="{E6BF73E9-B3B2-47E7-AE38-04B303D77E48}"/>
                </a:ext>
              </a:extLst>
            </p:cNvPr>
            <p:cNvGrpSpPr/>
            <p:nvPr/>
          </p:nvGrpSpPr>
          <p:grpSpPr>
            <a:xfrm>
              <a:off x="1371601" y="2886794"/>
              <a:ext cx="5954485" cy="253739"/>
              <a:chOff x="1344386" y="2679956"/>
              <a:chExt cx="6324600" cy="253739"/>
            </a:xfrm>
          </p:grpSpPr>
          <p:sp>
            <p:nvSpPr>
              <p:cNvPr id="6" name="Rectangle 5">
                <a:extLst>
                  <a:ext uri="{FF2B5EF4-FFF2-40B4-BE49-F238E27FC236}">
                    <a16:creationId xmlns:a16="http://schemas.microsoft.com/office/drawing/2014/main" id="{7013A992-1031-43F1-840B-B9B9CB386DC6}"/>
                  </a:ext>
                </a:extLst>
              </p:cNvPr>
              <p:cNvSpPr/>
              <p:nvPr/>
            </p:nvSpPr>
            <p:spPr>
              <a:xfrm>
                <a:off x="1344386" y="2705095"/>
                <a:ext cx="63246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7" name="TextBox 6">
                <a:extLst>
                  <a:ext uri="{FF2B5EF4-FFF2-40B4-BE49-F238E27FC236}">
                    <a16:creationId xmlns:a16="http://schemas.microsoft.com/office/drawing/2014/main" id="{826F37D7-E0D9-4E7F-9905-96B9386CBC17}"/>
                  </a:ext>
                </a:extLst>
              </p:cNvPr>
              <p:cNvSpPr txBox="1"/>
              <p:nvPr/>
            </p:nvSpPr>
            <p:spPr>
              <a:xfrm>
                <a:off x="1415143" y="2679956"/>
                <a:ext cx="62320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AmeriCorps Members Serving + Ongoing Training</a:t>
                </a:r>
              </a:p>
            </p:txBody>
          </p:sp>
        </p:grpSp>
        <p:sp>
          <p:nvSpPr>
            <p:cNvPr id="10" name="TextBox 9">
              <a:extLst>
                <a:ext uri="{FF2B5EF4-FFF2-40B4-BE49-F238E27FC236}">
                  <a16:creationId xmlns:a16="http://schemas.microsoft.com/office/drawing/2014/main" id="{7571A948-A591-4758-95D9-05B3C2B8519B}"/>
                </a:ext>
              </a:extLst>
            </p:cNvPr>
            <p:cNvSpPr txBox="1"/>
            <p:nvPr/>
          </p:nvSpPr>
          <p:spPr>
            <a:xfrm>
              <a:off x="2943770" y="3179551"/>
              <a:ext cx="281014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 </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Service provision  </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 </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Data collection  </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 </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Timesheet approval</a:t>
              </a:r>
            </a:p>
          </p:txBody>
        </p:sp>
        <p:grpSp>
          <p:nvGrpSpPr>
            <p:cNvPr id="19" name="Group 18">
              <a:extLst>
                <a:ext uri="{FF2B5EF4-FFF2-40B4-BE49-F238E27FC236}">
                  <a16:creationId xmlns:a16="http://schemas.microsoft.com/office/drawing/2014/main" id="{9FB298D7-712D-495E-BA97-AD921FA22359}"/>
                </a:ext>
              </a:extLst>
            </p:cNvPr>
            <p:cNvGrpSpPr/>
            <p:nvPr/>
          </p:nvGrpSpPr>
          <p:grpSpPr>
            <a:xfrm>
              <a:off x="1371601" y="2594954"/>
              <a:ext cx="5954485" cy="246221"/>
              <a:chOff x="1371601" y="2344571"/>
              <a:chExt cx="6342346" cy="246221"/>
            </a:xfrm>
          </p:grpSpPr>
          <p:sp>
            <p:nvSpPr>
              <p:cNvPr id="13" name="Rectangle 12">
                <a:extLst>
                  <a:ext uri="{FF2B5EF4-FFF2-40B4-BE49-F238E27FC236}">
                    <a16:creationId xmlns:a16="http://schemas.microsoft.com/office/drawing/2014/main" id="{11779838-0BD6-4243-8E7D-BE2E84BA929B}"/>
                  </a:ext>
                </a:extLst>
              </p:cNvPr>
              <p:cNvSpPr/>
              <p:nvPr/>
            </p:nvSpPr>
            <p:spPr>
              <a:xfrm>
                <a:off x="1371601" y="2360484"/>
                <a:ext cx="6342346"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14" name="TextBox 13">
                <a:extLst>
                  <a:ext uri="{FF2B5EF4-FFF2-40B4-BE49-F238E27FC236}">
                    <a16:creationId xmlns:a16="http://schemas.microsoft.com/office/drawing/2014/main" id="{3A9C1322-200C-4AD0-8718-A196611FC125}"/>
                  </a:ext>
                </a:extLst>
              </p:cNvPr>
              <p:cNvSpPr txBox="1"/>
              <p:nvPr/>
            </p:nvSpPr>
            <p:spPr>
              <a:xfrm>
                <a:off x="1442358" y="2344571"/>
                <a:ext cx="6178277"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Site Visiting, Support, Monitoring</a:t>
                </a:r>
              </a:p>
            </p:txBody>
          </p:sp>
        </p:grpSp>
        <p:grpSp>
          <p:nvGrpSpPr>
            <p:cNvPr id="18" name="Group 17">
              <a:extLst>
                <a:ext uri="{FF2B5EF4-FFF2-40B4-BE49-F238E27FC236}">
                  <a16:creationId xmlns:a16="http://schemas.microsoft.com/office/drawing/2014/main" id="{FC131E6B-1689-409A-9197-8385350379B7}"/>
                </a:ext>
              </a:extLst>
            </p:cNvPr>
            <p:cNvGrpSpPr/>
            <p:nvPr/>
          </p:nvGrpSpPr>
          <p:grpSpPr>
            <a:xfrm>
              <a:off x="856171" y="3396868"/>
              <a:ext cx="914400" cy="338554"/>
              <a:chOff x="756558" y="1978956"/>
              <a:chExt cx="914400" cy="338554"/>
            </a:xfrm>
          </p:grpSpPr>
          <p:sp>
            <p:nvSpPr>
              <p:cNvPr id="16" name="Rectangle 15">
                <a:extLst>
                  <a:ext uri="{FF2B5EF4-FFF2-40B4-BE49-F238E27FC236}">
                    <a16:creationId xmlns:a16="http://schemas.microsoft.com/office/drawing/2014/main" id="{BF4C3F34-DFAB-4182-9401-3F37ADEF82F4}"/>
                  </a:ext>
                </a:extLst>
              </p:cNvPr>
              <p:cNvSpPr/>
              <p:nvPr/>
            </p:nvSpPr>
            <p:spPr>
              <a:xfrm>
                <a:off x="756558" y="2019406"/>
                <a:ext cx="914400" cy="274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17" name="TextBox 16">
                <a:extLst>
                  <a:ext uri="{FF2B5EF4-FFF2-40B4-BE49-F238E27FC236}">
                    <a16:creationId xmlns:a16="http://schemas.microsoft.com/office/drawing/2014/main" id="{8FCD43F5-5FD7-4389-BF11-C08375DD8A87}"/>
                  </a:ext>
                </a:extLst>
              </p:cNvPr>
              <p:cNvSpPr txBox="1"/>
              <p:nvPr/>
            </p:nvSpPr>
            <p:spPr>
              <a:xfrm>
                <a:off x="809625" y="1978956"/>
                <a:ext cx="80826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Onboard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Train Members</a:t>
                </a:r>
              </a:p>
            </p:txBody>
          </p:sp>
        </p:grpSp>
        <p:sp>
          <p:nvSpPr>
            <p:cNvPr id="20" name="TextBox 19">
              <a:extLst>
                <a:ext uri="{FF2B5EF4-FFF2-40B4-BE49-F238E27FC236}">
                  <a16:creationId xmlns:a16="http://schemas.microsoft.com/office/drawing/2014/main" id="{14A42C10-D9F6-4A9E-A7D2-1A5A7DD3B007}"/>
                </a:ext>
              </a:extLst>
            </p:cNvPr>
            <p:cNvSpPr txBox="1"/>
            <p:nvPr/>
          </p:nvSpPr>
          <p:spPr>
            <a:xfrm>
              <a:off x="834399" y="3731169"/>
              <a:ext cx="2966938" cy="338554"/>
            </a:xfrm>
            <a:prstGeom prst="rect">
              <a:avLst/>
            </a:prstGeom>
            <a:noFill/>
          </p:spPr>
          <p:txBody>
            <a:bodyPr wrap="square" rtlCol="0">
              <a:spAutoFit/>
            </a:bodyPr>
            <a:lstStyle/>
            <a:p>
              <a:pPr marL="91440" marR="0" lvl="0" indent="-9144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Enroll Members in </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eGrants (5-day window)  </a:t>
              </a:r>
            </a:p>
            <a:p>
              <a:pPr marL="91440" marR="0" lvl="0" indent="-9144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Set-up member files</a:t>
              </a:r>
              <a:endPar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grpSp>
          <p:nvGrpSpPr>
            <p:cNvPr id="29" name="Group 28">
              <a:extLst>
                <a:ext uri="{FF2B5EF4-FFF2-40B4-BE49-F238E27FC236}">
                  <a16:creationId xmlns:a16="http://schemas.microsoft.com/office/drawing/2014/main" id="{FBEA13B6-5A98-4B19-B084-892762EF5F5B}"/>
                </a:ext>
              </a:extLst>
            </p:cNvPr>
            <p:cNvGrpSpPr/>
            <p:nvPr/>
          </p:nvGrpSpPr>
          <p:grpSpPr>
            <a:xfrm>
              <a:off x="710977" y="2610867"/>
              <a:ext cx="605510" cy="529666"/>
              <a:chOff x="710977" y="2360484"/>
              <a:chExt cx="605510" cy="529666"/>
            </a:xfrm>
          </p:grpSpPr>
          <p:sp>
            <p:nvSpPr>
              <p:cNvPr id="22" name="Rectangle 21">
                <a:extLst>
                  <a:ext uri="{FF2B5EF4-FFF2-40B4-BE49-F238E27FC236}">
                    <a16:creationId xmlns:a16="http://schemas.microsoft.com/office/drawing/2014/main" id="{1F1D1C03-97D5-412B-9578-ED8D51152F0A}"/>
                  </a:ext>
                </a:extLst>
              </p:cNvPr>
              <p:cNvSpPr/>
              <p:nvPr/>
            </p:nvSpPr>
            <p:spPr>
              <a:xfrm>
                <a:off x="710977" y="2360484"/>
                <a:ext cx="605510" cy="5296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23" name="TextBox 22">
                <a:extLst>
                  <a:ext uri="{FF2B5EF4-FFF2-40B4-BE49-F238E27FC236}">
                    <a16:creationId xmlns:a16="http://schemas.microsoft.com/office/drawing/2014/main" id="{3889F453-3AE7-48AF-9317-7D6DF0501EF8}"/>
                  </a:ext>
                </a:extLst>
              </p:cNvPr>
              <p:cNvSpPr txBox="1"/>
              <p:nvPr/>
            </p:nvSpPr>
            <p:spPr>
              <a:xfrm>
                <a:off x="746118" y="2456786"/>
                <a:ext cx="53522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Program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Start</a:t>
                </a:r>
              </a:p>
            </p:txBody>
          </p:sp>
        </p:grpSp>
        <p:sp>
          <p:nvSpPr>
            <p:cNvPr id="24" name="TextBox 23">
              <a:extLst>
                <a:ext uri="{FF2B5EF4-FFF2-40B4-BE49-F238E27FC236}">
                  <a16:creationId xmlns:a16="http://schemas.microsoft.com/office/drawing/2014/main" id="{7035E786-0269-4C5A-AEB0-A773A3328C97}"/>
                </a:ext>
              </a:extLst>
            </p:cNvPr>
            <p:cNvSpPr txBox="1"/>
            <p:nvPr/>
          </p:nvSpPr>
          <p:spPr>
            <a:xfrm>
              <a:off x="704849" y="3174482"/>
              <a:ext cx="183696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 </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Review your contract</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 </a:t>
              </a:r>
              <a:endPar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grpSp>
          <p:nvGrpSpPr>
            <p:cNvPr id="25" name="Group 24">
              <a:extLst>
                <a:ext uri="{FF2B5EF4-FFF2-40B4-BE49-F238E27FC236}">
                  <a16:creationId xmlns:a16="http://schemas.microsoft.com/office/drawing/2014/main" id="{EAC6224C-D4D1-4C55-AA03-BF8B781AFEC2}"/>
                </a:ext>
              </a:extLst>
            </p:cNvPr>
            <p:cNvGrpSpPr/>
            <p:nvPr/>
          </p:nvGrpSpPr>
          <p:grpSpPr>
            <a:xfrm>
              <a:off x="244924" y="1637282"/>
              <a:ext cx="1001488" cy="274320"/>
              <a:chOff x="756558" y="2019406"/>
              <a:chExt cx="914400" cy="274320"/>
            </a:xfrm>
          </p:grpSpPr>
          <p:sp>
            <p:nvSpPr>
              <p:cNvPr id="26" name="Rectangle 25">
                <a:extLst>
                  <a:ext uri="{FF2B5EF4-FFF2-40B4-BE49-F238E27FC236}">
                    <a16:creationId xmlns:a16="http://schemas.microsoft.com/office/drawing/2014/main" id="{DACE013F-2B59-4F48-A5C1-2C269E4F09D4}"/>
                  </a:ext>
                </a:extLst>
              </p:cNvPr>
              <p:cNvSpPr/>
              <p:nvPr/>
            </p:nvSpPr>
            <p:spPr>
              <a:xfrm>
                <a:off x="756558" y="2019406"/>
                <a:ext cx="914400" cy="274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27" name="TextBox 26">
                <a:extLst>
                  <a:ext uri="{FF2B5EF4-FFF2-40B4-BE49-F238E27FC236}">
                    <a16:creationId xmlns:a16="http://schemas.microsoft.com/office/drawing/2014/main" id="{4EA9351A-67C0-472C-B92B-0D612AAC39D6}"/>
                  </a:ext>
                </a:extLst>
              </p:cNvPr>
              <p:cNvSpPr txBox="1"/>
              <p:nvPr/>
            </p:nvSpPr>
            <p:spPr>
              <a:xfrm>
                <a:off x="815081" y="2048844"/>
                <a:ext cx="80826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Pre-Contracting</a:t>
                </a:r>
              </a:p>
            </p:txBody>
          </p:sp>
        </p:grpSp>
        <p:sp>
          <p:nvSpPr>
            <p:cNvPr id="28" name="TextBox 27">
              <a:extLst>
                <a:ext uri="{FF2B5EF4-FFF2-40B4-BE49-F238E27FC236}">
                  <a16:creationId xmlns:a16="http://schemas.microsoft.com/office/drawing/2014/main" id="{B5AB2872-27E5-4189-83F3-DFD9F02B75E5}"/>
                </a:ext>
              </a:extLst>
            </p:cNvPr>
            <p:cNvSpPr txBox="1"/>
            <p:nvPr/>
          </p:nvSpPr>
          <p:spPr>
            <a:xfrm>
              <a:off x="250185" y="1924766"/>
              <a:ext cx="2416815" cy="58477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Program Readiness/Contracting (See checklists)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Recruiting ACMs</a:t>
              </a: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 /Inviting in eGrants (SSA check)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Criminal History Checks – certifying in eGrants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Partner training </a:t>
              </a:r>
              <a:endPar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sp>
          <p:nvSpPr>
            <p:cNvPr id="34" name="TextBox 33">
              <a:extLst>
                <a:ext uri="{FF2B5EF4-FFF2-40B4-BE49-F238E27FC236}">
                  <a16:creationId xmlns:a16="http://schemas.microsoft.com/office/drawing/2014/main" id="{890EC40D-7D89-4378-9008-18C1B9414153}"/>
                </a:ext>
              </a:extLst>
            </p:cNvPr>
            <p:cNvSpPr txBox="1"/>
            <p:nvPr/>
          </p:nvSpPr>
          <p:spPr>
            <a:xfrm>
              <a:off x="5700162" y="4204903"/>
              <a:ext cx="128143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Progress Report due 4/15</a:t>
              </a:r>
              <a:endPar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grpSp>
          <p:nvGrpSpPr>
            <p:cNvPr id="36" name="Group 35">
              <a:extLst>
                <a:ext uri="{FF2B5EF4-FFF2-40B4-BE49-F238E27FC236}">
                  <a16:creationId xmlns:a16="http://schemas.microsoft.com/office/drawing/2014/main" id="{D6051F17-0E1F-4F2D-BA26-93EE1B10B9F8}"/>
                </a:ext>
              </a:extLst>
            </p:cNvPr>
            <p:cNvGrpSpPr/>
            <p:nvPr/>
          </p:nvGrpSpPr>
          <p:grpSpPr>
            <a:xfrm>
              <a:off x="378278" y="1175784"/>
              <a:ext cx="8376557" cy="337457"/>
              <a:chOff x="370114" y="3271157"/>
              <a:chExt cx="8376557" cy="337457"/>
            </a:xfrm>
          </p:grpSpPr>
          <p:sp>
            <p:nvSpPr>
              <p:cNvPr id="37" name="Arrow: Chevron 36">
                <a:extLst>
                  <a:ext uri="{FF2B5EF4-FFF2-40B4-BE49-F238E27FC236}">
                    <a16:creationId xmlns:a16="http://schemas.microsoft.com/office/drawing/2014/main" id="{0F98EFF5-1CAB-41F4-87FC-F6026D8AB410}"/>
                  </a:ext>
                </a:extLst>
              </p:cNvPr>
              <p:cNvSpPr/>
              <p:nvPr/>
            </p:nvSpPr>
            <p:spPr>
              <a:xfrm>
                <a:off x="370114" y="3271157"/>
                <a:ext cx="8376557" cy="337457"/>
              </a:xfrm>
              <a:prstGeom prst="chevron">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38" name="TextBox 37">
                <a:extLst>
                  <a:ext uri="{FF2B5EF4-FFF2-40B4-BE49-F238E27FC236}">
                    <a16:creationId xmlns:a16="http://schemas.microsoft.com/office/drawing/2014/main" id="{7009D7AF-3944-443B-A890-69B228204B1A}"/>
                  </a:ext>
                </a:extLst>
              </p:cNvPr>
              <p:cNvSpPr txBox="1"/>
              <p:nvPr/>
            </p:nvSpPr>
            <p:spPr>
              <a:xfrm>
                <a:off x="587829" y="3316774"/>
                <a:ext cx="7957457" cy="246221"/>
              </a:xfrm>
              <a:prstGeom prst="rect">
                <a:avLst/>
              </a:prstGeom>
              <a:noFill/>
            </p:spPr>
            <p:txBody>
              <a:bodyPr wrap="square" rtlCol="0">
                <a:spAutoFit/>
              </a:bodyPr>
              <a:lstStyle/>
              <a:p>
                <a:pPr marL="0" marR="0" lvl="0" indent="0" algn="l" defTabSz="5943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Aug	Sep	Oct	Nov	Dec	Jan	Feb	Mar	Apr	May	Jun	Jul	Aug</a:t>
                </a:r>
              </a:p>
            </p:txBody>
          </p:sp>
        </p:grpSp>
        <p:pic>
          <p:nvPicPr>
            <p:cNvPr id="46" name="Graphic 45" descr="List">
              <a:extLst>
                <a:ext uri="{FF2B5EF4-FFF2-40B4-BE49-F238E27FC236}">
                  <a16:creationId xmlns:a16="http://schemas.microsoft.com/office/drawing/2014/main" id="{C2E3FB81-794F-4A71-8230-32205CA89C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19195" y="4202793"/>
              <a:ext cx="274320" cy="274320"/>
            </a:xfrm>
            <a:prstGeom prst="rect">
              <a:avLst/>
            </a:prstGeom>
          </p:spPr>
        </p:pic>
        <p:pic>
          <p:nvPicPr>
            <p:cNvPr id="47" name="Graphic 46" descr="List">
              <a:extLst>
                <a:ext uri="{FF2B5EF4-FFF2-40B4-BE49-F238E27FC236}">
                  <a16:creationId xmlns:a16="http://schemas.microsoft.com/office/drawing/2014/main" id="{385F9C24-A93B-4275-AD12-090584F3F6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01337" y="4187063"/>
              <a:ext cx="274320" cy="274320"/>
            </a:xfrm>
            <a:prstGeom prst="rect">
              <a:avLst/>
            </a:prstGeom>
          </p:spPr>
        </p:pic>
        <p:grpSp>
          <p:nvGrpSpPr>
            <p:cNvPr id="48" name="Group 47">
              <a:extLst>
                <a:ext uri="{FF2B5EF4-FFF2-40B4-BE49-F238E27FC236}">
                  <a16:creationId xmlns:a16="http://schemas.microsoft.com/office/drawing/2014/main" id="{0A52E281-28A2-4106-9C47-A5856C795606}"/>
                </a:ext>
              </a:extLst>
            </p:cNvPr>
            <p:cNvGrpSpPr/>
            <p:nvPr/>
          </p:nvGrpSpPr>
          <p:grpSpPr>
            <a:xfrm>
              <a:off x="7367886" y="2610867"/>
              <a:ext cx="605510" cy="529666"/>
              <a:chOff x="710977" y="2360484"/>
              <a:chExt cx="605510" cy="529666"/>
            </a:xfrm>
          </p:grpSpPr>
          <p:sp>
            <p:nvSpPr>
              <p:cNvPr id="49" name="Rectangle 48">
                <a:extLst>
                  <a:ext uri="{FF2B5EF4-FFF2-40B4-BE49-F238E27FC236}">
                    <a16:creationId xmlns:a16="http://schemas.microsoft.com/office/drawing/2014/main" id="{A65F0C08-45EF-4AAC-AC04-72B9222305B3}"/>
                  </a:ext>
                </a:extLst>
              </p:cNvPr>
              <p:cNvSpPr/>
              <p:nvPr/>
            </p:nvSpPr>
            <p:spPr>
              <a:xfrm>
                <a:off x="710977" y="2360484"/>
                <a:ext cx="605510" cy="5296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50" name="TextBox 49">
                <a:extLst>
                  <a:ext uri="{FF2B5EF4-FFF2-40B4-BE49-F238E27FC236}">
                    <a16:creationId xmlns:a16="http://schemas.microsoft.com/office/drawing/2014/main" id="{0C3873A8-B795-4531-B133-52178B7FDC4B}"/>
                  </a:ext>
                </a:extLst>
              </p:cNvPr>
              <p:cNvSpPr txBox="1"/>
              <p:nvPr/>
            </p:nvSpPr>
            <p:spPr>
              <a:xfrm>
                <a:off x="746118" y="2396913"/>
                <a:ext cx="53522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Member Service Ends</a:t>
                </a:r>
              </a:p>
            </p:txBody>
          </p:sp>
        </p:grpSp>
        <p:sp>
          <p:nvSpPr>
            <p:cNvPr id="51" name="TextBox 50">
              <a:extLst>
                <a:ext uri="{FF2B5EF4-FFF2-40B4-BE49-F238E27FC236}">
                  <a16:creationId xmlns:a16="http://schemas.microsoft.com/office/drawing/2014/main" id="{13FC6F12-6E57-45BC-AD97-59B38AE466D4}"/>
                </a:ext>
              </a:extLst>
            </p:cNvPr>
            <p:cNvSpPr txBox="1"/>
            <p:nvPr/>
          </p:nvSpPr>
          <p:spPr>
            <a:xfrm>
              <a:off x="7185928" y="3179928"/>
              <a:ext cx="94433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 Final data process</a:t>
              </a:r>
              <a:endPar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grpSp>
          <p:nvGrpSpPr>
            <p:cNvPr id="62" name="Group 61">
              <a:extLst>
                <a:ext uri="{FF2B5EF4-FFF2-40B4-BE49-F238E27FC236}">
                  <a16:creationId xmlns:a16="http://schemas.microsoft.com/office/drawing/2014/main" id="{36000AB7-822F-4976-90DF-6CE5A927AA1A}"/>
                </a:ext>
              </a:extLst>
            </p:cNvPr>
            <p:cNvGrpSpPr/>
            <p:nvPr/>
          </p:nvGrpSpPr>
          <p:grpSpPr>
            <a:xfrm>
              <a:off x="8011517" y="3429071"/>
              <a:ext cx="838590" cy="274320"/>
              <a:chOff x="7973396" y="1910555"/>
              <a:chExt cx="838590" cy="274320"/>
            </a:xfrm>
          </p:grpSpPr>
          <p:sp>
            <p:nvSpPr>
              <p:cNvPr id="53" name="Rectangle 52">
                <a:extLst>
                  <a:ext uri="{FF2B5EF4-FFF2-40B4-BE49-F238E27FC236}">
                    <a16:creationId xmlns:a16="http://schemas.microsoft.com/office/drawing/2014/main" id="{3C8E5669-0114-4F2B-8D5E-46814B7E86F1}"/>
                  </a:ext>
                </a:extLst>
              </p:cNvPr>
              <p:cNvSpPr/>
              <p:nvPr/>
            </p:nvSpPr>
            <p:spPr>
              <a:xfrm>
                <a:off x="7973396" y="1910555"/>
                <a:ext cx="838590" cy="274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54" name="TextBox 53">
                <a:extLst>
                  <a:ext uri="{FF2B5EF4-FFF2-40B4-BE49-F238E27FC236}">
                    <a16:creationId xmlns:a16="http://schemas.microsoft.com/office/drawing/2014/main" id="{EC24E288-5321-4A0F-A535-422FE25BA10A}"/>
                  </a:ext>
                </a:extLst>
              </p:cNvPr>
              <p:cNvSpPr txBox="1"/>
              <p:nvPr/>
            </p:nvSpPr>
            <p:spPr>
              <a:xfrm>
                <a:off x="8024468" y="1939993"/>
                <a:ext cx="741253"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Exit Members</a:t>
                </a:r>
              </a:p>
            </p:txBody>
          </p:sp>
        </p:grpSp>
        <p:sp>
          <p:nvSpPr>
            <p:cNvPr id="55" name="TextBox 54">
              <a:extLst>
                <a:ext uri="{FF2B5EF4-FFF2-40B4-BE49-F238E27FC236}">
                  <a16:creationId xmlns:a16="http://schemas.microsoft.com/office/drawing/2014/main" id="{F6CC35CF-6E00-4E1D-A352-88420C869E90}"/>
                </a:ext>
              </a:extLst>
            </p:cNvPr>
            <p:cNvSpPr txBox="1"/>
            <p:nvPr/>
          </p:nvSpPr>
          <p:spPr>
            <a:xfrm>
              <a:off x="8199655" y="4033428"/>
              <a:ext cx="8651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Final Progress Report Due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a:t>
              </a:r>
              <a:r>
                <a:rPr kumimoji="0" lang="en-US" sz="6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30 days post end date)</a:t>
              </a:r>
            </a:p>
          </p:txBody>
        </p:sp>
        <p:pic>
          <p:nvPicPr>
            <p:cNvPr id="56" name="Graphic 55" descr="List">
              <a:extLst>
                <a:ext uri="{FF2B5EF4-FFF2-40B4-BE49-F238E27FC236}">
                  <a16:creationId xmlns:a16="http://schemas.microsoft.com/office/drawing/2014/main" id="{05ED5F87-141A-4DF1-9903-4E3C660EDE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05100" y="4182986"/>
              <a:ext cx="274320" cy="274320"/>
            </a:xfrm>
            <a:prstGeom prst="rect">
              <a:avLst/>
            </a:prstGeom>
          </p:spPr>
        </p:pic>
        <p:sp>
          <p:nvSpPr>
            <p:cNvPr id="57" name="TextBox 56">
              <a:extLst>
                <a:ext uri="{FF2B5EF4-FFF2-40B4-BE49-F238E27FC236}">
                  <a16:creationId xmlns:a16="http://schemas.microsoft.com/office/drawing/2014/main" id="{AD696E39-9D02-4ED2-BD5F-B3CF7358C788}"/>
                </a:ext>
              </a:extLst>
            </p:cNvPr>
            <p:cNvSpPr txBox="1"/>
            <p:nvPr/>
          </p:nvSpPr>
          <p:spPr>
            <a:xfrm>
              <a:off x="3985601" y="4221988"/>
              <a:ext cx="128241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Progress Report due 1/15</a:t>
              </a:r>
              <a:endPar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grpSp>
          <p:nvGrpSpPr>
            <p:cNvPr id="60" name="Group 59">
              <a:extLst>
                <a:ext uri="{FF2B5EF4-FFF2-40B4-BE49-F238E27FC236}">
                  <a16:creationId xmlns:a16="http://schemas.microsoft.com/office/drawing/2014/main" id="{8B6375E0-DCE8-4518-B4FA-5A3AE2840FD2}"/>
                </a:ext>
              </a:extLst>
            </p:cNvPr>
            <p:cNvGrpSpPr/>
            <p:nvPr/>
          </p:nvGrpSpPr>
          <p:grpSpPr>
            <a:xfrm>
              <a:off x="8134155" y="2705149"/>
              <a:ext cx="838590" cy="338554"/>
              <a:chOff x="7970675" y="3265279"/>
              <a:chExt cx="838590" cy="338554"/>
            </a:xfrm>
          </p:grpSpPr>
          <p:sp>
            <p:nvSpPr>
              <p:cNvPr id="58" name="Rectangle 57">
                <a:extLst>
                  <a:ext uri="{FF2B5EF4-FFF2-40B4-BE49-F238E27FC236}">
                    <a16:creationId xmlns:a16="http://schemas.microsoft.com/office/drawing/2014/main" id="{2B55456D-8FD3-42EB-BA2F-A4459A906553}"/>
                  </a:ext>
                </a:extLst>
              </p:cNvPr>
              <p:cNvSpPr/>
              <p:nvPr/>
            </p:nvSpPr>
            <p:spPr>
              <a:xfrm>
                <a:off x="7970675" y="3295714"/>
                <a:ext cx="838590" cy="274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59" name="TextBox 58">
                <a:extLst>
                  <a:ext uri="{FF2B5EF4-FFF2-40B4-BE49-F238E27FC236}">
                    <a16:creationId xmlns:a16="http://schemas.microsoft.com/office/drawing/2014/main" id="{BA1C9DC2-262C-4ACF-84A0-8E5CD889DDBA}"/>
                  </a:ext>
                </a:extLst>
              </p:cNvPr>
              <p:cNvSpPr txBox="1"/>
              <p:nvPr/>
            </p:nvSpPr>
            <p:spPr>
              <a:xfrm>
                <a:off x="7978842" y="3265279"/>
                <a:ext cx="80865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Close-out</a:t>
                </a:r>
              </a:p>
            </p:txBody>
          </p:sp>
        </p:grpSp>
        <p:sp>
          <p:nvSpPr>
            <p:cNvPr id="61" name="TextBox 60">
              <a:extLst>
                <a:ext uri="{FF2B5EF4-FFF2-40B4-BE49-F238E27FC236}">
                  <a16:creationId xmlns:a16="http://schemas.microsoft.com/office/drawing/2014/main" id="{AA716B2C-C9F5-463F-A4B1-F28096382B65}"/>
                </a:ext>
              </a:extLst>
            </p:cNvPr>
            <p:cNvSpPr txBox="1"/>
            <p:nvPr/>
          </p:nvSpPr>
          <p:spPr>
            <a:xfrm>
              <a:off x="8011517" y="3722503"/>
              <a:ext cx="92869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 eGrants (30 days)</a:t>
              </a:r>
              <a:endParaRPr kumimoji="0" lang="en-US" sz="8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pic>
          <p:nvPicPr>
            <p:cNvPr id="64" name="Graphic 63" descr="Telephone">
              <a:extLst>
                <a:ext uri="{FF2B5EF4-FFF2-40B4-BE49-F238E27FC236}">
                  <a16:creationId xmlns:a16="http://schemas.microsoft.com/office/drawing/2014/main" id="{EBACBB8B-7727-4701-849B-3BF246DDAD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464186" y="4547028"/>
              <a:ext cx="274320" cy="274320"/>
            </a:xfrm>
            <a:prstGeom prst="rect">
              <a:avLst/>
            </a:prstGeom>
          </p:spPr>
        </p:pic>
        <p:pic>
          <p:nvPicPr>
            <p:cNvPr id="65" name="Graphic 64" descr="Telephone">
              <a:extLst>
                <a:ext uri="{FF2B5EF4-FFF2-40B4-BE49-F238E27FC236}">
                  <a16:creationId xmlns:a16="http://schemas.microsoft.com/office/drawing/2014/main" id="{8CAB6A1A-3E28-4FF5-A7CA-732DE8ED12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922908" y="4547028"/>
              <a:ext cx="274320" cy="274320"/>
            </a:xfrm>
            <a:prstGeom prst="rect">
              <a:avLst/>
            </a:prstGeom>
          </p:spPr>
        </p:pic>
        <p:sp>
          <p:nvSpPr>
            <p:cNvPr id="66" name="TextBox 65">
              <a:extLst>
                <a:ext uri="{FF2B5EF4-FFF2-40B4-BE49-F238E27FC236}">
                  <a16:creationId xmlns:a16="http://schemas.microsoft.com/office/drawing/2014/main" id="{3239B0C0-080E-47B0-A756-261CA4614C0A}"/>
                </a:ext>
              </a:extLst>
            </p:cNvPr>
            <p:cNvSpPr txBox="1"/>
            <p:nvPr/>
          </p:nvSpPr>
          <p:spPr>
            <a:xfrm>
              <a:off x="1690193" y="4517393"/>
              <a:ext cx="54734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Check-in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Call #1</a:t>
              </a:r>
              <a:endPar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sp>
          <p:nvSpPr>
            <p:cNvPr id="67" name="TextBox 66">
              <a:extLst>
                <a:ext uri="{FF2B5EF4-FFF2-40B4-BE49-F238E27FC236}">
                  <a16:creationId xmlns:a16="http://schemas.microsoft.com/office/drawing/2014/main" id="{8877F9AD-D7AF-4D18-AAC1-91D0FAFD36F8}"/>
                </a:ext>
              </a:extLst>
            </p:cNvPr>
            <p:cNvSpPr txBox="1"/>
            <p:nvPr/>
          </p:nvSpPr>
          <p:spPr>
            <a:xfrm>
              <a:off x="4117360" y="4525904"/>
              <a:ext cx="57547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Check-in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Call #2</a:t>
              </a:r>
              <a:endPar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pic>
          <p:nvPicPr>
            <p:cNvPr id="69" name="Graphic 68" descr="Employee Badge">
              <a:extLst>
                <a:ext uri="{FF2B5EF4-FFF2-40B4-BE49-F238E27FC236}">
                  <a16:creationId xmlns:a16="http://schemas.microsoft.com/office/drawing/2014/main" id="{954FA6DC-4EBC-4566-8DE5-4E106F82A13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711540" y="4462775"/>
              <a:ext cx="365760" cy="365760"/>
            </a:xfrm>
            <a:prstGeom prst="rect">
              <a:avLst/>
            </a:prstGeom>
          </p:spPr>
        </p:pic>
        <p:sp>
          <p:nvSpPr>
            <p:cNvPr id="70" name="TextBox 69">
              <a:extLst>
                <a:ext uri="{FF2B5EF4-FFF2-40B4-BE49-F238E27FC236}">
                  <a16:creationId xmlns:a16="http://schemas.microsoft.com/office/drawing/2014/main" id="{DF178362-74E4-4CC9-8272-03100F4F7183}"/>
                </a:ext>
              </a:extLst>
            </p:cNvPr>
            <p:cNvSpPr txBox="1"/>
            <p:nvPr/>
          </p:nvSpPr>
          <p:spPr>
            <a:xfrm>
              <a:off x="5001099" y="4472074"/>
              <a:ext cx="68974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Member File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Review</a:t>
              </a:r>
              <a:endPar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grpSp>
          <p:nvGrpSpPr>
            <p:cNvPr id="71" name="Group 70">
              <a:extLst>
                <a:ext uri="{FF2B5EF4-FFF2-40B4-BE49-F238E27FC236}">
                  <a16:creationId xmlns:a16="http://schemas.microsoft.com/office/drawing/2014/main" id="{29ADA0F5-489B-41CE-8E31-46E361C85889}"/>
                </a:ext>
              </a:extLst>
            </p:cNvPr>
            <p:cNvGrpSpPr/>
            <p:nvPr/>
          </p:nvGrpSpPr>
          <p:grpSpPr>
            <a:xfrm>
              <a:off x="386442" y="4920530"/>
              <a:ext cx="8376557" cy="337457"/>
              <a:chOff x="370114" y="3271157"/>
              <a:chExt cx="8376557" cy="337457"/>
            </a:xfrm>
          </p:grpSpPr>
          <p:sp>
            <p:nvSpPr>
              <p:cNvPr id="72" name="Arrow: Chevron 71">
                <a:extLst>
                  <a:ext uri="{FF2B5EF4-FFF2-40B4-BE49-F238E27FC236}">
                    <a16:creationId xmlns:a16="http://schemas.microsoft.com/office/drawing/2014/main" id="{BB2B88FA-1B1A-4AB7-8C4E-19B1552869B7}"/>
                  </a:ext>
                </a:extLst>
              </p:cNvPr>
              <p:cNvSpPr/>
              <p:nvPr/>
            </p:nvSpPr>
            <p:spPr>
              <a:xfrm>
                <a:off x="370114" y="3271157"/>
                <a:ext cx="8376557" cy="337457"/>
              </a:xfrm>
              <a:prstGeom prst="chevron">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lumMod val="25000"/>
                    </a:srgbClr>
                  </a:solidFill>
                  <a:effectLst/>
                  <a:uLnTx/>
                  <a:uFillTx/>
                  <a:latin typeface="Microsoft New Tai Lue"/>
                  <a:ea typeface="+mn-ea"/>
                  <a:cs typeface="+mn-cs"/>
                </a:endParaRPr>
              </a:p>
            </p:txBody>
          </p:sp>
          <p:sp>
            <p:nvSpPr>
              <p:cNvPr id="73" name="TextBox 72">
                <a:extLst>
                  <a:ext uri="{FF2B5EF4-FFF2-40B4-BE49-F238E27FC236}">
                    <a16:creationId xmlns:a16="http://schemas.microsoft.com/office/drawing/2014/main" id="{4C0B6A80-97BB-4622-922D-9A11F4E24612}"/>
                  </a:ext>
                </a:extLst>
              </p:cNvPr>
              <p:cNvSpPr txBox="1"/>
              <p:nvPr/>
            </p:nvSpPr>
            <p:spPr>
              <a:xfrm>
                <a:off x="587829" y="3316774"/>
                <a:ext cx="7957457" cy="246221"/>
              </a:xfrm>
              <a:prstGeom prst="rect">
                <a:avLst/>
              </a:prstGeom>
              <a:noFill/>
            </p:spPr>
            <p:txBody>
              <a:bodyPr wrap="square" rtlCol="0">
                <a:spAutoFit/>
              </a:bodyPr>
              <a:lstStyle/>
              <a:p>
                <a:pPr marL="0" marR="0" lvl="0" indent="0" algn="l" defTabSz="5943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rPr>
                  <a:t>Aug	Sep	Oct	Nov	Dec	Jan	Feb	Mar	Apr	May	Jun	Jul	Aug</a:t>
                </a:r>
              </a:p>
            </p:txBody>
          </p:sp>
        </p:grpSp>
        <p:sp>
          <p:nvSpPr>
            <p:cNvPr id="2" name="Oval 1">
              <a:extLst>
                <a:ext uri="{FF2B5EF4-FFF2-40B4-BE49-F238E27FC236}">
                  <a16:creationId xmlns:a16="http://schemas.microsoft.com/office/drawing/2014/main" id="{71932AE1-C6E8-405E-B35B-7FA693250271}"/>
                </a:ext>
              </a:extLst>
            </p:cNvPr>
            <p:cNvSpPr>
              <a:spLocks noChangeAspect="1"/>
            </p:cNvSpPr>
            <p:nvPr/>
          </p:nvSpPr>
          <p:spPr>
            <a:xfrm>
              <a:off x="367392" y="4507952"/>
              <a:ext cx="274320" cy="27432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New Tai Lue"/>
                <a:ea typeface="+mn-ea"/>
                <a:cs typeface="+mn-cs"/>
              </a:endParaRPr>
            </a:p>
          </p:txBody>
        </p:sp>
        <p:sp>
          <p:nvSpPr>
            <p:cNvPr id="3" name="TextBox 2">
              <a:extLst>
                <a:ext uri="{FF2B5EF4-FFF2-40B4-BE49-F238E27FC236}">
                  <a16:creationId xmlns:a16="http://schemas.microsoft.com/office/drawing/2014/main" id="{862171AA-50DC-43DF-B48F-2C4C518CB09D}"/>
                </a:ext>
              </a:extLst>
            </p:cNvPr>
            <p:cNvSpPr txBox="1"/>
            <p:nvPr/>
          </p:nvSpPr>
          <p:spPr>
            <a:xfrm>
              <a:off x="312489" y="4512055"/>
              <a:ext cx="38161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14690"/>
                  </a:solidFill>
                  <a:effectLst/>
                  <a:uLnTx/>
                  <a:uFillTx/>
                  <a:latin typeface="Arial Narrow" panose="020B0606020202030204" pitchFamily="34" charset="0"/>
                  <a:ea typeface="+mn-ea"/>
                  <a:cs typeface="+mn-cs"/>
                </a:rPr>
                <a:t>CV</a:t>
              </a:r>
            </a:p>
          </p:txBody>
        </p:sp>
        <p:pic>
          <p:nvPicPr>
            <p:cNvPr id="63" name="Graphic 62" descr="Telephone">
              <a:extLst>
                <a:ext uri="{FF2B5EF4-FFF2-40B4-BE49-F238E27FC236}">
                  <a16:creationId xmlns:a16="http://schemas.microsoft.com/office/drawing/2014/main" id="{AF28DBB7-B7A0-4173-A7AC-5A09E86616C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65633" y="4569108"/>
              <a:ext cx="274320" cy="262888"/>
            </a:xfrm>
            <a:prstGeom prst="rect">
              <a:avLst/>
            </a:prstGeom>
          </p:spPr>
        </p:pic>
        <p:sp>
          <p:nvSpPr>
            <p:cNvPr id="68" name="TextBox 67">
              <a:extLst>
                <a:ext uri="{FF2B5EF4-FFF2-40B4-BE49-F238E27FC236}">
                  <a16:creationId xmlns:a16="http://schemas.microsoft.com/office/drawing/2014/main" id="{C69BE401-815A-49A8-B1E7-17087B27056B}"/>
                </a:ext>
              </a:extLst>
            </p:cNvPr>
            <p:cNvSpPr txBox="1"/>
            <p:nvPr/>
          </p:nvSpPr>
          <p:spPr>
            <a:xfrm>
              <a:off x="5857342" y="4525904"/>
              <a:ext cx="56546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Check-in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sym typeface="Wingdings" panose="05000000000000000000" pitchFamily="2" charset="2"/>
                </a:rPr>
                <a:t>Call #3</a:t>
              </a:r>
              <a:endParaRPr kumimoji="0" lang="en-US" sz="800" b="1" i="0" u="none" strike="noStrike" kern="1200" cap="none" spc="0" normalizeH="0" baseline="0" noProof="0" dirty="0">
                <a:ln>
                  <a:noFill/>
                </a:ln>
                <a:solidFill>
                  <a:srgbClr val="D8D8D8">
                    <a:lumMod val="25000"/>
                  </a:srgbClr>
                </a:solidFill>
                <a:effectLst/>
                <a:uLnTx/>
                <a:uFillTx/>
                <a:latin typeface="Arial Narrow" panose="020B0606020202030204" pitchFamily="34" charset="0"/>
                <a:ea typeface="+mn-ea"/>
                <a:cs typeface="+mn-cs"/>
              </a:endParaRPr>
            </a:p>
          </p:txBody>
        </p:sp>
        <p:sp>
          <p:nvSpPr>
            <p:cNvPr id="4" name="TextBox 3">
              <a:extLst>
                <a:ext uri="{FF2B5EF4-FFF2-40B4-BE49-F238E27FC236}">
                  <a16:creationId xmlns:a16="http://schemas.microsoft.com/office/drawing/2014/main" id="{3E8FB261-8252-4A4A-BCE3-6AEB3D5ED7C7}"/>
                </a:ext>
              </a:extLst>
            </p:cNvPr>
            <p:cNvSpPr txBox="1"/>
            <p:nvPr/>
          </p:nvSpPr>
          <p:spPr>
            <a:xfrm>
              <a:off x="260372" y="404448"/>
              <a:ext cx="48169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D8D8D8">
                      <a:lumMod val="50000"/>
                    </a:srgbClr>
                  </a:solidFill>
                  <a:effectLst/>
                  <a:uLnTx/>
                  <a:uFillTx/>
                  <a:latin typeface="Arial Black" panose="020B0A04020102020204" pitchFamily="34" charset="0"/>
                  <a:ea typeface="+mn-ea"/>
                  <a:cs typeface="+mn-cs"/>
                </a:rPr>
                <a:t>Program Timeline</a:t>
              </a:r>
            </a:p>
          </p:txBody>
        </p:sp>
      </p:grpSp>
      <p:pic>
        <p:nvPicPr>
          <p:cNvPr id="75" name="Graphic 4" descr="Checklist">
            <a:extLst>
              <a:ext uri="{FF2B5EF4-FFF2-40B4-BE49-F238E27FC236}">
                <a16:creationId xmlns:a16="http://schemas.microsoft.com/office/drawing/2014/main" id="{7ECB8728-FF02-4496-8AE2-2DF848F01C6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46412" y="1649596"/>
            <a:ext cx="274320" cy="274320"/>
          </a:xfrm>
          <a:prstGeom prst="rect">
            <a:avLst/>
          </a:prstGeom>
        </p:spPr>
      </p:pic>
    </p:spTree>
    <p:extLst>
      <p:ext uri="{BB962C8B-B14F-4D97-AF65-F5344CB8AC3E}">
        <p14:creationId xmlns:p14="http://schemas.microsoft.com/office/powerpoint/2010/main" val="371520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995726E-9528-4ACF-8DEA-C56E55F088B2}"/>
              </a:ext>
            </a:extLst>
          </p:cNvPr>
          <p:cNvSpPr>
            <a:spLocks noGrp="1"/>
          </p:cNvSpPr>
          <p:nvPr>
            <p:ph type="title"/>
          </p:nvPr>
        </p:nvSpPr>
        <p:spPr/>
        <p:txBody>
          <a:bodyPr/>
          <a:lstStyle/>
          <a:p>
            <a:r>
              <a:rPr lang="en-US" dirty="0"/>
              <a:t>Re</a:t>
            </a:r>
          </a:p>
        </p:txBody>
      </p:sp>
      <p:pic>
        <p:nvPicPr>
          <p:cNvPr id="5" name="Picture 4">
            <a:extLst>
              <a:ext uri="{FF2B5EF4-FFF2-40B4-BE49-F238E27FC236}">
                <a16:creationId xmlns:a16="http://schemas.microsoft.com/office/drawing/2014/main" id="{AA675CE7-3A8E-4D3A-BE26-259A87AE6098}"/>
              </a:ext>
            </a:extLst>
          </p:cNvPr>
          <p:cNvPicPr>
            <a:picLocks noChangeAspect="1"/>
          </p:cNvPicPr>
          <p:nvPr/>
        </p:nvPicPr>
        <p:blipFill>
          <a:blip r:embed="rId3"/>
          <a:stretch>
            <a:fillRect/>
          </a:stretch>
        </p:blipFill>
        <p:spPr>
          <a:xfrm>
            <a:off x="0" y="1387000"/>
            <a:ext cx="2571750" cy="4419600"/>
          </a:xfrm>
          <a:prstGeom prst="rect">
            <a:avLst/>
          </a:prstGeom>
        </p:spPr>
      </p:pic>
      <p:sp>
        <p:nvSpPr>
          <p:cNvPr id="8" name="Text Placeholder 14">
            <a:extLst>
              <a:ext uri="{FF2B5EF4-FFF2-40B4-BE49-F238E27FC236}">
                <a16:creationId xmlns:a16="http://schemas.microsoft.com/office/drawing/2014/main" id="{E9954D69-682B-4359-9A31-735784640D47}"/>
              </a:ext>
            </a:extLst>
          </p:cNvPr>
          <p:cNvSpPr txBox="1">
            <a:spLocks/>
          </p:cNvSpPr>
          <p:nvPr/>
        </p:nvSpPr>
        <p:spPr>
          <a:xfrm>
            <a:off x="2677983" y="759628"/>
            <a:ext cx="6086423" cy="627371"/>
          </a:xfrm>
          <a:prstGeom prst="rect">
            <a:avLst/>
          </a:prstGeom>
          <a:solidFill>
            <a:schemeClr val="accent1"/>
          </a:solidFill>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32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28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a:solidFill>
                  <a:schemeClr val="bg1"/>
                </a:solidFill>
              </a:rPr>
              <a:t>Onboarding Members</a:t>
            </a:r>
            <a:endParaRPr lang="en-US" dirty="0">
              <a:solidFill>
                <a:schemeClr val="bg1"/>
              </a:solidFill>
            </a:endParaRPr>
          </a:p>
        </p:txBody>
      </p:sp>
      <p:sp>
        <p:nvSpPr>
          <p:cNvPr id="2" name="Rectangle 1">
            <a:extLst>
              <a:ext uri="{FF2B5EF4-FFF2-40B4-BE49-F238E27FC236}">
                <a16:creationId xmlns:a16="http://schemas.microsoft.com/office/drawing/2014/main" id="{E1A13C10-2D52-4902-BA49-CB4C12A954B0}"/>
              </a:ext>
            </a:extLst>
          </p:cNvPr>
          <p:cNvSpPr/>
          <p:nvPr/>
        </p:nvSpPr>
        <p:spPr>
          <a:xfrm>
            <a:off x="2761440" y="1815335"/>
            <a:ext cx="5772960" cy="3600986"/>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a:solidFill>
                  <a:schemeClr val="tx1">
                    <a:lumMod val="65000"/>
                    <a:lumOff val="35000"/>
                  </a:schemeClr>
                </a:solidFill>
              </a:rPr>
              <a:t>Recruiting, screening, inviting in eGrants (starts the SSA verification process)</a:t>
            </a:r>
          </a:p>
          <a:p>
            <a:pPr marL="285750" indent="-285750">
              <a:spcBef>
                <a:spcPts val="600"/>
              </a:spcBef>
              <a:buFont typeface="Arial" panose="020B0604020202020204" pitchFamily="34" charset="0"/>
              <a:buChar char="•"/>
            </a:pPr>
            <a:r>
              <a:rPr lang="en-US" dirty="0">
                <a:solidFill>
                  <a:schemeClr val="tx1">
                    <a:lumMod val="65000"/>
                    <a:lumOff val="35000"/>
                  </a:schemeClr>
                </a:solidFill>
              </a:rPr>
              <a:t>Criminal History Checks – Members (and staff): ALL 3 CLEARED </a:t>
            </a:r>
            <a:r>
              <a:rPr lang="en-US" b="1" dirty="0">
                <a:solidFill>
                  <a:schemeClr val="tx1">
                    <a:lumMod val="65000"/>
                    <a:lumOff val="35000"/>
                  </a:schemeClr>
                </a:solidFill>
              </a:rPr>
              <a:t>before starting </a:t>
            </a:r>
            <a:r>
              <a:rPr lang="en-US" dirty="0">
                <a:solidFill>
                  <a:schemeClr val="tx1">
                    <a:lumMod val="65000"/>
                    <a:lumOff val="35000"/>
                  </a:schemeClr>
                </a:solidFill>
              </a:rPr>
              <a:t>(note on CV NSCHC Verification Form)</a:t>
            </a:r>
          </a:p>
          <a:p>
            <a:pPr marL="285750" indent="-285750">
              <a:spcBef>
                <a:spcPts val="600"/>
              </a:spcBef>
              <a:buFont typeface="Arial" panose="020B0604020202020204" pitchFamily="34" charset="0"/>
              <a:buChar char="•"/>
            </a:pPr>
            <a:r>
              <a:rPr lang="en-US" dirty="0">
                <a:solidFill>
                  <a:schemeClr val="tx1">
                    <a:lumMod val="65000"/>
                    <a:lumOff val="35000"/>
                  </a:schemeClr>
                </a:solidFill>
              </a:rPr>
              <a:t>Certify CHC in eGrants BEFORE member starts</a:t>
            </a:r>
          </a:p>
          <a:p>
            <a:pPr marL="285750" indent="-285750">
              <a:spcBef>
                <a:spcPts val="600"/>
              </a:spcBef>
              <a:buFont typeface="Arial" panose="020B0604020202020204" pitchFamily="34" charset="0"/>
              <a:buChar char="•"/>
            </a:pPr>
            <a:r>
              <a:rPr lang="en-US" dirty="0">
                <a:solidFill>
                  <a:schemeClr val="tx1">
                    <a:lumMod val="65000"/>
                    <a:lumOff val="35000"/>
                  </a:schemeClr>
                </a:solidFill>
              </a:rPr>
              <a:t>Set Up Member Files (use CV Checklist)</a:t>
            </a:r>
          </a:p>
          <a:p>
            <a:pPr marL="285750" indent="-285750">
              <a:spcBef>
                <a:spcPts val="600"/>
              </a:spcBef>
              <a:buFont typeface="Arial" panose="020B0604020202020204" pitchFamily="34" charset="0"/>
              <a:buChar char="•"/>
            </a:pPr>
            <a:r>
              <a:rPr lang="en-US" dirty="0">
                <a:solidFill>
                  <a:schemeClr val="tx1">
                    <a:lumMod val="65000"/>
                    <a:lumOff val="35000"/>
                  </a:schemeClr>
                </a:solidFill>
              </a:rPr>
              <a:t>Member Pre-Service Orientation</a:t>
            </a:r>
          </a:p>
          <a:p>
            <a:pPr marL="285750" indent="-285750">
              <a:spcBef>
                <a:spcPts val="600"/>
              </a:spcBef>
              <a:buFont typeface="Arial" panose="020B0604020202020204" pitchFamily="34" charset="0"/>
              <a:buChar char="•"/>
            </a:pPr>
            <a:r>
              <a:rPr lang="en-US" dirty="0">
                <a:solidFill>
                  <a:schemeClr val="tx1">
                    <a:lumMod val="65000"/>
                    <a:lumOff val="35000"/>
                  </a:schemeClr>
                </a:solidFill>
              </a:rPr>
              <a:t>Enroll member is eGrants (within 5 calendar days after member starts – CHC and SSA check done prior)</a:t>
            </a:r>
          </a:p>
          <a:p>
            <a:pPr marL="285750" indent="-285750">
              <a:spcBef>
                <a:spcPts val="600"/>
              </a:spcBef>
              <a:buFont typeface="Arial" panose="020B0604020202020204" pitchFamily="34" charset="0"/>
              <a:buChar char="•"/>
            </a:pPr>
            <a:r>
              <a:rPr lang="en-US" dirty="0">
                <a:solidFill>
                  <a:schemeClr val="tx1">
                    <a:lumMod val="65000"/>
                    <a:lumOff val="35000"/>
                  </a:schemeClr>
                </a:solidFill>
              </a:rPr>
              <a:t>Site Orientation</a:t>
            </a:r>
          </a:p>
        </p:txBody>
      </p:sp>
    </p:spTree>
    <p:extLst>
      <p:ext uri="{BB962C8B-B14F-4D97-AF65-F5344CB8AC3E}">
        <p14:creationId xmlns:p14="http://schemas.microsoft.com/office/powerpoint/2010/main" val="290250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a:xfrm>
            <a:off x="775855" y="1256146"/>
            <a:ext cx="5486400" cy="925351"/>
          </a:xfrm>
        </p:spPr>
        <p:txBody>
          <a:bodyPr>
            <a:normAutofit/>
          </a:bodyPr>
          <a:lstStyle/>
          <a:p>
            <a:r>
              <a:rPr lang="en-US" sz="4400" dirty="0" smtClean="0"/>
              <a:t>Compliance Corner:</a:t>
            </a:r>
            <a:endParaRPr lang="en-US" sz="4400" dirty="0"/>
          </a:p>
        </p:txBody>
      </p:sp>
      <p:sp>
        <p:nvSpPr>
          <p:cNvPr id="3" name="TextBox 2">
            <a:extLst>
              <a:ext uri="{FF2B5EF4-FFF2-40B4-BE49-F238E27FC236}">
                <a16:creationId xmlns:a16="http://schemas.microsoft.com/office/drawing/2014/main" id="{EF485EF1-5184-4EC9-A0EE-28A5E2D9B071}"/>
              </a:ext>
            </a:extLst>
          </p:cNvPr>
          <p:cNvSpPr txBox="1"/>
          <p:nvPr/>
        </p:nvSpPr>
        <p:spPr>
          <a:xfrm>
            <a:off x="287383" y="2353689"/>
            <a:ext cx="6648994" cy="2708434"/>
          </a:xfrm>
          <a:prstGeom prst="rect">
            <a:avLst/>
          </a:prstGeom>
          <a:noFill/>
        </p:spPr>
        <p:txBody>
          <a:bodyPr wrap="square" rtlCol="0">
            <a:spAutoFit/>
          </a:bodyPr>
          <a:lstStyle/>
          <a:p>
            <a:pPr>
              <a:spcBef>
                <a:spcPts val="600"/>
              </a:spcBef>
              <a:spcAft>
                <a:spcPts val="600"/>
              </a:spcAft>
            </a:pPr>
            <a:r>
              <a:rPr lang="en-US" sz="2800" b="1" dirty="0" smtClean="0">
                <a:solidFill>
                  <a:schemeClr val="bg1"/>
                </a:solidFill>
              </a:rPr>
              <a:t>Criminal History Checks:</a:t>
            </a:r>
          </a:p>
          <a:p>
            <a:pPr>
              <a:spcBef>
                <a:spcPts val="600"/>
              </a:spcBef>
              <a:spcAft>
                <a:spcPts val="600"/>
              </a:spcAft>
            </a:pPr>
            <a:r>
              <a:rPr lang="en-US" sz="2800" dirty="0" smtClean="0">
                <a:solidFill>
                  <a:schemeClr val="bg1"/>
                </a:solidFill>
              </a:rPr>
              <a:t>Federal law finalized in 2012</a:t>
            </a:r>
          </a:p>
          <a:p>
            <a:pPr>
              <a:spcBef>
                <a:spcPts val="600"/>
              </a:spcBef>
              <a:spcAft>
                <a:spcPts val="600"/>
              </a:spcAft>
            </a:pPr>
            <a:r>
              <a:rPr lang="en-US" sz="2800" dirty="0">
                <a:solidFill>
                  <a:schemeClr val="bg1"/>
                </a:solidFill>
              </a:rPr>
              <a:t> 45 CFR §§ 2540.200 – </a:t>
            </a:r>
            <a:r>
              <a:rPr lang="en-US" sz="2800" dirty="0" smtClean="0">
                <a:solidFill>
                  <a:schemeClr val="bg1"/>
                </a:solidFill>
              </a:rPr>
              <a:t>2540.207</a:t>
            </a:r>
          </a:p>
          <a:p>
            <a:pPr>
              <a:spcBef>
                <a:spcPts val="600"/>
              </a:spcBef>
              <a:spcAft>
                <a:spcPts val="600"/>
              </a:spcAft>
            </a:pPr>
            <a:r>
              <a:rPr lang="en-US" sz="2800" dirty="0" smtClean="0">
                <a:solidFill>
                  <a:schemeClr val="bg1"/>
                </a:solidFill>
              </a:rPr>
              <a:t>CV’s stricter requirements: Exhibit H of contract</a:t>
            </a:r>
          </a:p>
        </p:txBody>
      </p:sp>
    </p:spTree>
    <p:extLst>
      <p:ext uri="{BB962C8B-B14F-4D97-AF65-F5344CB8AC3E}">
        <p14:creationId xmlns:p14="http://schemas.microsoft.com/office/powerpoint/2010/main" val="324739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0963"/>
            <a:ext cx="8896350" cy="6696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5853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C0-DDBD-46C5-A36F-25FCD5608FDC}"/>
              </a:ext>
            </a:extLst>
          </p:cNvPr>
          <p:cNvSpPr>
            <a:spLocks noGrp="1"/>
          </p:cNvSpPr>
          <p:nvPr>
            <p:ph type="ctrTitle"/>
          </p:nvPr>
        </p:nvSpPr>
        <p:spPr>
          <a:xfrm>
            <a:off x="0" y="1045029"/>
            <a:ext cx="6978899" cy="1269511"/>
          </a:xfrm>
        </p:spPr>
        <p:txBody>
          <a:bodyPr>
            <a:normAutofit fontScale="90000"/>
          </a:bodyPr>
          <a:lstStyle/>
          <a:p>
            <a:pPr lvl="0" algn="ctr" defTabSz="457200">
              <a:lnSpc>
                <a:spcPct val="100000"/>
              </a:lnSpc>
              <a:spcBef>
                <a:spcPts val="0"/>
              </a:spcBef>
              <a:defRPr/>
            </a:pPr>
            <a:r>
              <a:rPr lang="en-US" sz="4800" spc="0" dirty="0">
                <a:latin typeface="Open Sans" panose="020B0606030504020204" pitchFamily="34" charset="0"/>
                <a:ea typeface="Open Sans" panose="020B0606030504020204" pitchFamily="34" charset="0"/>
                <a:cs typeface="Open Sans" panose="020B0606030504020204" pitchFamily="34" charset="0"/>
              </a:rPr>
              <a:t>California:</a:t>
            </a:r>
            <a:r>
              <a:rPr lang="en-US" spc="0" dirty="0">
                <a:latin typeface="Open Sans" panose="020B0606030504020204" pitchFamily="34" charset="0"/>
                <a:ea typeface="Open Sans" panose="020B0606030504020204" pitchFamily="34" charset="0"/>
                <a:cs typeface="Open Sans" panose="020B0606030504020204" pitchFamily="34" charset="0"/>
              </a:rPr>
              <a:t> </a:t>
            </a:r>
            <a:r>
              <a:rPr lang="en-US" sz="3200" spc="0" dirty="0">
                <a:latin typeface="Open Sans" panose="020B0606030504020204" pitchFamily="34" charset="0"/>
                <a:ea typeface="Open Sans" panose="020B0606030504020204" pitchFamily="34" charset="0"/>
                <a:cs typeface="Open Sans" panose="020B0606030504020204" pitchFamily="34" charset="0"/>
              </a:rPr>
              <a:t/>
            </a:r>
            <a:br>
              <a:rPr lang="en-US" sz="3200" spc="0" dirty="0">
                <a:latin typeface="Open Sans" panose="020B0606030504020204" pitchFamily="34" charset="0"/>
                <a:ea typeface="Open Sans" panose="020B0606030504020204" pitchFamily="34" charset="0"/>
                <a:cs typeface="Open Sans" panose="020B0606030504020204" pitchFamily="34" charset="0"/>
              </a:rPr>
            </a:br>
            <a:r>
              <a:rPr lang="en-US" sz="2800" spc="0" dirty="0">
                <a:latin typeface="Open Sans" panose="020B0606030504020204" pitchFamily="34" charset="0"/>
                <a:ea typeface="Open Sans" panose="020B0606030504020204" pitchFamily="34" charset="0"/>
                <a:cs typeface="Open Sans" panose="020B0606030504020204" pitchFamily="34" charset="0"/>
              </a:rPr>
              <a:t>CV exceeds CNCS’ minimum requirements:</a:t>
            </a:r>
          </a:p>
        </p:txBody>
      </p:sp>
      <p:sp>
        <p:nvSpPr>
          <p:cNvPr id="3" name="TextBox 2"/>
          <p:cNvSpPr txBox="1"/>
          <p:nvPr/>
        </p:nvSpPr>
        <p:spPr>
          <a:xfrm>
            <a:off x="107836" y="2689193"/>
            <a:ext cx="6871063" cy="2508379"/>
          </a:xfrm>
          <a:prstGeom prst="rect">
            <a:avLst/>
          </a:prstGeom>
          <a:noFill/>
          <a:ln>
            <a:noFill/>
          </a:ln>
        </p:spPr>
        <p:txBody>
          <a:bodyPr wrap="square" rtlCol="0">
            <a:spAutoFit/>
          </a:bodyPr>
          <a:lstStyle/>
          <a:p>
            <a:pPr marR="0" lvl="0" algn="l" defTabSz="457200" rtl="0" eaLnBrk="1" fontAlgn="auto" latinLnBrk="0" hangingPunct="1">
              <a:lnSpc>
                <a:spcPct val="100000"/>
              </a:lnSpc>
              <a:spcBef>
                <a:spcPts val="600"/>
              </a:spcBef>
              <a:spcAft>
                <a:spcPts val="600"/>
              </a:spcAft>
              <a:buClrTx/>
              <a:buSzTx/>
              <a:tabLst/>
              <a:defRPr/>
            </a:pPr>
            <a:r>
              <a:rPr kumimoji="0" lang="en-US" sz="2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View </a:t>
            </a:r>
            <a:r>
              <a:rPr kumimoji="0" lang="en-US" sz="2200" i="0" u="sng"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all</a:t>
            </a:r>
            <a:r>
              <a:rPr kumimoji="0" lang="en-US" sz="2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populations as vulnerable – so </a:t>
            </a:r>
            <a:r>
              <a:rPr kumimoji="0" lang="en-US" sz="2200" i="0" u="sng"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ALL</a:t>
            </a:r>
            <a:r>
              <a:rPr kumimoji="0" lang="en-US" sz="2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staff and AmeriCorps members must </a:t>
            </a:r>
            <a:r>
              <a:rPr kumimoji="0" lang="en-US" sz="2200" i="0" u="none" strike="noStrike" kern="1200" cap="none" spc="0" normalizeH="0" baseline="0" noProof="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have </a:t>
            </a:r>
            <a:r>
              <a:rPr kumimoji="0" lang="en-US" sz="2200" i="0" u="sng" strike="noStrike" kern="1200" cap="none" spc="0" normalizeH="0" baseline="0" noProof="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all</a:t>
            </a:r>
            <a:r>
              <a:rPr kumimoji="0" lang="en-US" sz="2200" i="0" u="none" strike="noStrike" kern="1200" cap="none" spc="0" normalizeH="0" baseline="0" noProof="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checks</a:t>
            </a:r>
            <a:endParaRPr kumimoji="0" lang="en-US" sz="2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457200" rtl="0" eaLnBrk="1" fontAlgn="auto" latinLnBrk="0" hangingPunct="1">
              <a:lnSpc>
                <a:spcPct val="100000"/>
              </a:lnSpc>
              <a:spcBef>
                <a:spcPts val="600"/>
              </a:spcBef>
              <a:spcAft>
                <a:spcPts val="0"/>
              </a:spcAft>
              <a:buClrTx/>
              <a:buSzTx/>
              <a:tabLst/>
              <a:defRPr/>
            </a:pPr>
            <a:r>
              <a:rPr kumimoji="0" lang="en-US" sz="2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Must be CLEARED prior to start -- No ‘accompaniment’</a:t>
            </a:r>
          </a:p>
          <a:p>
            <a:pPr marR="0" lvl="0" algn="l" defTabSz="457200" rtl="0" eaLnBrk="1" fontAlgn="auto" latinLnBrk="0" hangingPunct="1">
              <a:lnSpc>
                <a:spcPct val="100000"/>
              </a:lnSpc>
              <a:spcBef>
                <a:spcPts val="1800"/>
              </a:spcBef>
              <a:spcAft>
                <a:spcPts val="1800"/>
              </a:spcAft>
              <a:buClrTx/>
              <a:buSzTx/>
              <a:tabLst/>
              <a:defRPr/>
            </a:pPr>
            <a:r>
              <a:rPr kumimoji="0" lang="en-US" sz="2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NSOPW – </a:t>
            </a:r>
            <a:r>
              <a:rPr kumimoji="0" lang="en-US" sz="2200" i="0" u="none" strike="noStrike" kern="1200" cap="none" spc="0" normalizeH="0" baseline="0" noProof="0" dirty="0" smtClean="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requirement to repeat annually </a:t>
            </a:r>
            <a:r>
              <a:rPr kumimoji="0" lang="en-US" sz="2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on AmeriCorps members</a:t>
            </a:r>
          </a:p>
        </p:txBody>
      </p:sp>
    </p:spTree>
    <p:extLst>
      <p:ext uri="{BB962C8B-B14F-4D97-AF65-F5344CB8AC3E}">
        <p14:creationId xmlns:p14="http://schemas.microsoft.com/office/powerpoint/2010/main" val="257101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7920"/>
            <a:ext cx="801099" cy="80109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38" y="6244582"/>
            <a:ext cx="4057650" cy="455612"/>
          </a:xfrm>
          <a:prstGeom prst="rect">
            <a:avLst/>
          </a:prstGeom>
        </p:spPr>
      </p:pic>
      <p:pic>
        <p:nvPicPr>
          <p:cNvPr id="3" name="Picture 2"/>
          <p:cNvPicPr>
            <a:picLocks noChangeAspect="1"/>
          </p:cNvPicPr>
          <p:nvPr/>
        </p:nvPicPr>
        <p:blipFill>
          <a:blip r:embed="rId5"/>
          <a:stretch>
            <a:fillRect/>
          </a:stretch>
        </p:blipFill>
        <p:spPr>
          <a:xfrm>
            <a:off x="0" y="-118210"/>
            <a:ext cx="9144000" cy="6976210"/>
          </a:xfrm>
          <a:prstGeom prst="rect">
            <a:avLst/>
          </a:prstGeom>
        </p:spPr>
      </p:pic>
      <p:sp>
        <p:nvSpPr>
          <p:cNvPr id="4" name="Oval 3"/>
          <p:cNvSpPr/>
          <p:nvPr/>
        </p:nvSpPr>
        <p:spPr>
          <a:xfrm>
            <a:off x="3740369" y="4277711"/>
            <a:ext cx="1847850" cy="3455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9775761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F21AFF-AA03-4736-8D22-1B7E323ED0BB}" vid="{1A51F04C-7EA3-4B22-ABA6-5A62E135DDD9}"/>
    </a:ext>
  </a:extLst>
</a:theme>
</file>

<file path=ppt/theme/theme2.xml><?xml version="1.0" encoding="utf-8"?>
<a:theme xmlns:a="http://schemas.openxmlformats.org/drawingml/2006/main" name="VC AmeriCorps_2">
  <a:themeElements>
    <a:clrScheme name="AmeriCorps_1">
      <a:dk1>
        <a:srgbClr val="0E0D0D"/>
      </a:dk1>
      <a:lt1>
        <a:sysClr val="window" lastClr="FFFFFF"/>
      </a:lt1>
      <a:dk2>
        <a:srgbClr val="014690"/>
      </a:dk2>
      <a:lt2>
        <a:srgbClr val="D8D8D8"/>
      </a:lt2>
      <a:accent1>
        <a:srgbClr val="A2B7D5"/>
      </a:accent1>
      <a:accent2>
        <a:srgbClr val="D61C13"/>
      </a:accent2>
      <a:accent3>
        <a:srgbClr val="014690"/>
      </a:accent3>
      <a:accent4>
        <a:srgbClr val="3974A5"/>
      </a:accent4>
      <a:accent5>
        <a:srgbClr val="6DD0DA"/>
      </a:accent5>
      <a:accent6>
        <a:srgbClr val="F1C30F"/>
      </a:accent6>
      <a:hlink>
        <a:srgbClr val="EE7821"/>
      </a:hlink>
      <a:folHlink>
        <a:srgbClr val="A48405"/>
      </a:folHlink>
    </a:clrScheme>
    <a:fontScheme name="CDT">
      <a:majorFont>
        <a:latin typeface="Arial Black"/>
        <a:ea typeface=""/>
        <a:cs typeface=""/>
      </a:majorFont>
      <a:minorFont>
        <a:latin typeface="Microsoft New Tai Lu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C AmeriCorps_2" id="{25F04E86-A4BF-41F7-89AA-9149AD9112A5}" vid="{6518371C-E45A-48E6-AE74-802C81D34C28}"/>
    </a:ext>
  </a:extLst>
</a:theme>
</file>

<file path=ppt/theme/theme3.xml><?xml version="1.0" encoding="utf-8"?>
<a:theme xmlns:a="http://schemas.openxmlformats.org/drawingml/2006/main" name="3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CV Template</Template>
  <TotalTime>1060</TotalTime>
  <Words>3704</Words>
  <Application>Microsoft Office PowerPoint</Application>
  <PresentationFormat>On-screen Show (4:3)</PresentationFormat>
  <Paragraphs>213</Paragraphs>
  <Slides>25</Slides>
  <Notes>25</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25</vt:i4>
      </vt:variant>
    </vt:vector>
  </HeadingPairs>
  <TitlesOfParts>
    <vt:vector size="45" baseType="lpstr">
      <vt:lpstr>Arial</vt:lpstr>
      <vt:lpstr>Arial Black</vt:lpstr>
      <vt:lpstr>Arial Narrow</vt:lpstr>
      <vt:lpstr>Calibri</vt:lpstr>
      <vt:lpstr>Calibri Light</vt:lpstr>
      <vt:lpstr>Corbel</vt:lpstr>
      <vt:lpstr>Microsoft New Tai Lue</vt:lpstr>
      <vt:lpstr>Open Sans</vt:lpstr>
      <vt:lpstr>Poppins Light</vt:lpstr>
      <vt:lpstr>Segoe UI Light</vt:lpstr>
      <vt:lpstr>Segoe UI Semibold</vt:lpstr>
      <vt:lpstr>Segoe UI Semilight</vt:lpstr>
      <vt:lpstr>Wingdings</vt:lpstr>
      <vt:lpstr>Wingdings 2</vt:lpstr>
      <vt:lpstr>Frame</vt:lpstr>
      <vt:lpstr>VC AmeriCorps_2</vt:lpstr>
      <vt:lpstr>3_Office Theme</vt:lpstr>
      <vt:lpstr>2_Office Theme</vt:lpstr>
      <vt:lpstr>1_Frame</vt:lpstr>
      <vt:lpstr>Office Theme</vt:lpstr>
      <vt:lpstr>Welcome to the new program year!</vt:lpstr>
      <vt:lpstr>Please mute your phones . . . </vt:lpstr>
      <vt:lpstr>Agenda</vt:lpstr>
      <vt:lpstr>PowerPoint Presentation</vt:lpstr>
      <vt:lpstr>Re</vt:lpstr>
      <vt:lpstr>Compliance Corner:</vt:lpstr>
      <vt:lpstr>PowerPoint Presentation</vt:lpstr>
      <vt:lpstr>California:  CV exceeds CNCS’ minimum requirements:</vt:lpstr>
      <vt:lpstr>PowerPoint Presentation</vt:lpstr>
      <vt:lpstr>PowerPoint Presentation</vt:lpstr>
      <vt:lpstr>NSCHC Reminders &amp; Tips</vt:lpstr>
      <vt:lpstr>Quick re-cap of CNCS’ new eGrants enrollment process</vt:lpstr>
      <vt:lpstr>Multi-step eGrants Member Enrollment</vt:lpstr>
      <vt:lpstr>Step 2 -- New Section: SSN and Citizenship Verification</vt:lpstr>
      <vt:lpstr>Additional Tips</vt:lpstr>
      <vt:lpstr> CHC Verification – MUST be done before the member START date</vt:lpstr>
      <vt:lpstr>Final Step: Enter Placement Information &amp; Enroll member!</vt:lpstr>
      <vt:lpstr>How’s the new process been for you?</vt:lpstr>
      <vt:lpstr>CV Updates</vt:lpstr>
      <vt:lpstr>ASC Award: Outstanding Commission Staff:  Ia Moua </vt:lpstr>
      <vt:lpstr>PowerPoint Presentation</vt:lpstr>
      <vt:lpstr>PowerPoint Presentation</vt:lpstr>
      <vt:lpstr>CV Updates</vt:lpstr>
      <vt:lpstr>Questions? </vt:lpstr>
      <vt:lpstr>Thanks everyone!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new program year!</dc:title>
  <dc:creator>chris baltzley</dc:creator>
  <cp:lastModifiedBy>Tara Baltzley</cp:lastModifiedBy>
  <cp:revision>82</cp:revision>
  <cp:lastPrinted>2018-09-18T01:17:35Z</cp:lastPrinted>
  <dcterms:created xsi:type="dcterms:W3CDTF">2018-09-11T05:19:12Z</dcterms:created>
  <dcterms:modified xsi:type="dcterms:W3CDTF">2018-09-20T18:23:52Z</dcterms:modified>
</cp:coreProperties>
</file>