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7"/>
  </p:notesMasterIdLst>
  <p:sldIdLst>
    <p:sldId id="275" r:id="rId2"/>
    <p:sldId id="257" r:id="rId3"/>
    <p:sldId id="280" r:id="rId4"/>
    <p:sldId id="283" r:id="rId5"/>
    <p:sldId id="284" r:id="rId6"/>
    <p:sldId id="285" r:id="rId7"/>
    <p:sldId id="286" r:id="rId8"/>
    <p:sldId id="287" r:id="rId9"/>
    <p:sldId id="281" r:id="rId10"/>
    <p:sldId id="282" r:id="rId11"/>
    <p:sldId id="277" r:id="rId12"/>
    <p:sldId id="265" r:id="rId13"/>
    <p:sldId id="278" r:id="rId14"/>
    <p:sldId id="273" r:id="rId15"/>
    <p:sldId id="279"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63331B-F22F-4CE5-91BF-AEA67A5B5D1E}">
          <p14:sldIdLst>
            <p14:sldId id="275"/>
            <p14:sldId id="257"/>
            <p14:sldId id="280"/>
            <p14:sldId id="283"/>
            <p14:sldId id="284"/>
            <p14:sldId id="285"/>
            <p14:sldId id="286"/>
            <p14:sldId id="287"/>
            <p14:sldId id="281"/>
            <p14:sldId id="282"/>
          </p14:sldIdLst>
        </p14:section>
        <p14:section name="Untitled Section" id="{CED4B432-433F-4B34-B522-94448604C1A2}">
          <p14:sldIdLst>
            <p14:sldId id="277"/>
            <p14:sldId id="265"/>
            <p14:sldId id="278"/>
            <p14:sldId id="273"/>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Baltzley" initials="TB" lastIdx="4" clrIdx="0">
    <p:extLst>
      <p:ext uri="{19B8F6BF-5375-455C-9EA6-DF929625EA0E}">
        <p15:presenceInfo xmlns:p15="http://schemas.microsoft.com/office/powerpoint/2012/main" userId="Tara Baltz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9726" autoAdjust="0"/>
  </p:normalViewPr>
  <p:slideViewPr>
    <p:cSldViewPr snapToGrid="0">
      <p:cViewPr varScale="1">
        <p:scale>
          <a:sx n="71" d="100"/>
          <a:sy n="71" d="100"/>
        </p:scale>
        <p:origin x="1344" y="60"/>
      </p:cViewPr>
      <p:guideLst/>
    </p:cSldViewPr>
  </p:slideViewPr>
  <p:notesTextViewPr>
    <p:cViewPr>
      <p:scale>
        <a:sx n="1" d="1"/>
        <a:sy n="1" d="1"/>
      </p:scale>
      <p:origin x="0" y="0"/>
    </p:cViewPr>
  </p:notesTextViewPr>
  <p:notesViewPr>
    <p:cSldViewPr snapToGrid="0">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CEDF9D-3E2B-412B-831A-5FC62DD39988}" type="datetimeFigureOut">
              <a:rPr lang="en-US" smtClean="0"/>
              <a:t>7/8/2019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F261F-8D27-416A-8079-5953B9093533}" type="slidenum">
              <a:rPr lang="en-US" smtClean="0"/>
              <a:t>‹#›</a:t>
            </a:fld>
            <a:endParaRPr lang="en-US"/>
          </a:p>
        </p:txBody>
      </p:sp>
    </p:spTree>
    <p:extLst>
      <p:ext uri="{BB962C8B-B14F-4D97-AF65-F5344CB8AC3E}">
        <p14:creationId xmlns:p14="http://schemas.microsoft.com/office/powerpoint/2010/main" val="254765813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r>
              <a:rPr lang="en-US" baseline="0" dirty="0"/>
              <a:t> everybody!  We hope you are all doing well.  We’re going to mute everyone now and we’ll unmute later for questions &amp; discussion. </a:t>
            </a:r>
            <a:endParaRPr lang="en-US" dirty="0"/>
          </a:p>
        </p:txBody>
      </p:sp>
      <p:sp>
        <p:nvSpPr>
          <p:cNvPr id="4" name="Slide Number Placeholder 3"/>
          <p:cNvSpPr>
            <a:spLocks noGrp="1"/>
          </p:cNvSpPr>
          <p:nvPr>
            <p:ph type="sldNum" sz="quarter" idx="10"/>
          </p:nvPr>
        </p:nvSpPr>
        <p:spPr/>
        <p:txBody>
          <a:bodyPr/>
          <a:lstStyle/>
          <a:p>
            <a:fld id="{F0DF261F-8D27-416A-8079-5953B9093533}" type="slidenum">
              <a:rPr lang="en-US" smtClean="0"/>
              <a:t>1</a:t>
            </a:fld>
            <a:endParaRPr lang="en-US"/>
          </a:p>
        </p:txBody>
      </p:sp>
    </p:spTree>
    <p:extLst>
      <p:ext uri="{BB962C8B-B14F-4D97-AF65-F5344CB8AC3E}">
        <p14:creationId xmlns:p14="http://schemas.microsoft.com/office/powerpoint/2010/main" val="260351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F261F-8D27-416A-8079-5953B9093533}" type="slidenum">
              <a:rPr lang="en-US" smtClean="0"/>
              <a:t>10</a:t>
            </a:fld>
            <a:endParaRPr lang="en-US"/>
          </a:p>
        </p:txBody>
      </p:sp>
    </p:spTree>
    <p:extLst>
      <p:ext uri="{BB962C8B-B14F-4D97-AF65-F5344CB8AC3E}">
        <p14:creationId xmlns:p14="http://schemas.microsoft.com/office/powerpoint/2010/main" val="42856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F0DF261F-8D27-416A-8079-5953B9093533}" type="slidenum">
              <a:rPr lang="en-US" smtClean="0"/>
              <a:t>11</a:t>
            </a:fld>
            <a:endParaRPr lang="en-US"/>
          </a:p>
        </p:txBody>
      </p:sp>
    </p:spTree>
    <p:extLst>
      <p:ext uri="{BB962C8B-B14F-4D97-AF65-F5344CB8AC3E}">
        <p14:creationId xmlns:p14="http://schemas.microsoft.com/office/powerpoint/2010/main" val="54386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F261F-8D27-416A-8079-5953B9093533}" type="slidenum">
              <a:rPr lang="en-US" smtClean="0"/>
              <a:t>12</a:t>
            </a:fld>
            <a:endParaRPr lang="en-US"/>
          </a:p>
        </p:txBody>
      </p:sp>
    </p:spTree>
    <p:extLst>
      <p:ext uri="{BB962C8B-B14F-4D97-AF65-F5344CB8AC3E}">
        <p14:creationId xmlns:p14="http://schemas.microsoft.com/office/powerpoint/2010/main" val="119362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F261F-8D27-416A-8079-5953B9093533}" type="slidenum">
              <a:rPr lang="en-US" smtClean="0"/>
              <a:t>13</a:t>
            </a:fld>
            <a:endParaRPr lang="en-US"/>
          </a:p>
        </p:txBody>
      </p:sp>
    </p:spTree>
    <p:extLst>
      <p:ext uri="{BB962C8B-B14F-4D97-AF65-F5344CB8AC3E}">
        <p14:creationId xmlns:p14="http://schemas.microsoft.com/office/powerpoint/2010/main" val="7638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261F-8D27-416A-8079-5953B9093533}" type="slidenum">
              <a:rPr lang="en-US" smtClean="0"/>
              <a:t>14</a:t>
            </a:fld>
            <a:endParaRPr lang="en-US"/>
          </a:p>
        </p:txBody>
      </p:sp>
    </p:spTree>
    <p:extLst>
      <p:ext uri="{BB962C8B-B14F-4D97-AF65-F5344CB8AC3E}">
        <p14:creationId xmlns:p14="http://schemas.microsoft.com/office/powerpoint/2010/main" val="208084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261F-8D27-416A-8079-5953B9093533}" type="slidenum">
              <a:rPr lang="en-US" smtClean="0"/>
              <a:t>15</a:t>
            </a:fld>
            <a:endParaRPr lang="en-US"/>
          </a:p>
        </p:txBody>
      </p:sp>
    </p:spTree>
    <p:extLst>
      <p:ext uri="{BB962C8B-B14F-4D97-AF65-F5344CB8AC3E}">
        <p14:creationId xmlns:p14="http://schemas.microsoft.com/office/powerpoint/2010/main" val="350930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t>
            </a:r>
            <a:r>
              <a:rPr lang="en-US" dirty="0"/>
              <a:t>today’s call we’re excited to have not one but two of your peers sharing on this important topic. After hearing from both of them, we’ll finish with some important CV Updates and Q&amp;A.  I know it’s tempting to multi-task, but I know both speakers have a lot of helpful insights to share and I hope you’ll give them your full attention. If you have questions as we go, enter them in chat and we’ll cover those later, during a short discussion time. This will also be an opportunity for you to share what you do to support members.</a:t>
            </a:r>
          </a:p>
        </p:txBody>
      </p:sp>
      <p:sp>
        <p:nvSpPr>
          <p:cNvPr id="4" name="Slide Number Placeholder 3"/>
          <p:cNvSpPr>
            <a:spLocks noGrp="1"/>
          </p:cNvSpPr>
          <p:nvPr>
            <p:ph type="sldNum" sz="quarter" idx="5"/>
          </p:nvPr>
        </p:nvSpPr>
        <p:spPr/>
        <p:txBody>
          <a:bodyPr/>
          <a:lstStyle/>
          <a:p>
            <a:fld id="{F0DF261F-8D27-416A-8079-5953B9093533}" type="slidenum">
              <a:rPr lang="en-US" smtClean="0"/>
              <a:t>2</a:t>
            </a:fld>
            <a:endParaRPr lang="en-US"/>
          </a:p>
        </p:txBody>
      </p:sp>
    </p:spTree>
    <p:extLst>
      <p:ext uri="{BB962C8B-B14F-4D97-AF65-F5344CB8AC3E}">
        <p14:creationId xmlns:p14="http://schemas.microsoft.com/office/powerpoint/2010/main" val="8628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time of year can be a particularly challenging time for members,</a:t>
            </a:r>
            <a:r>
              <a:rPr lang="en-US" baseline="0" dirty="0"/>
              <a:t> and for program staff as well, as you try to support members. We’re excited to have a fellow program manager, with us this morning, to share on this topic, particularly with a focus on trauma – both previous trauma and vicarious or secondary trauma and its impact on the member service experience.  Laurie Vargas, is with SFUSD, and oversees an AmeriCorps program focused on mentoring.  She and her team are fortunate to all have mental health backgrounds and bring that expertise to their member support strategies.  It’s great to have opportunity to hear from her. Laurie, thanks for being with us, </a:t>
            </a:r>
            <a:r>
              <a:rPr lang="en-US" b="1" baseline="0" dirty="0"/>
              <a:t>I’ll transfer control over to you now</a:t>
            </a:r>
            <a:r>
              <a:rPr lang="en-US" b="1" baseline="0" dirty="0" smtClean="0"/>
              <a:t>. [Laurie’s presentation was done separately and her slides are separate].</a:t>
            </a:r>
            <a:endParaRPr lang="en-US" b="1" dirty="0"/>
          </a:p>
        </p:txBody>
      </p:sp>
      <p:sp>
        <p:nvSpPr>
          <p:cNvPr id="4" name="Slide Number Placeholder 3"/>
          <p:cNvSpPr>
            <a:spLocks noGrp="1"/>
          </p:cNvSpPr>
          <p:nvPr>
            <p:ph type="sldNum" sz="quarter" idx="10"/>
          </p:nvPr>
        </p:nvSpPr>
        <p:spPr/>
        <p:txBody>
          <a:bodyPr/>
          <a:lstStyle/>
          <a:p>
            <a:fld id="{F0DF261F-8D27-416A-8079-5953B9093533}" type="slidenum">
              <a:rPr lang="en-US" smtClean="0"/>
              <a:t>3</a:t>
            </a:fld>
            <a:endParaRPr lang="en-US"/>
          </a:p>
        </p:txBody>
      </p:sp>
    </p:spTree>
    <p:extLst>
      <p:ext uri="{BB962C8B-B14F-4D97-AF65-F5344CB8AC3E}">
        <p14:creationId xmlns:p14="http://schemas.microsoft.com/office/powerpoint/2010/main" val="186314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Laurie, that was very helpful information and we look forward to hearing how folks are able to use it. Now we are going to hear from Kathleen with Monterey County United for Literacy, and AmeriCorps education-based program. Kathleen is going to share some things they’ve done over the past few years that helped them move from some real challenges with member retention and the members’ experience, to now where members are doing better and their retention is well over 90%. </a:t>
            </a:r>
            <a:endParaRPr lang="en-US" dirty="0"/>
          </a:p>
        </p:txBody>
      </p:sp>
      <p:sp>
        <p:nvSpPr>
          <p:cNvPr id="4" name="Slide Number Placeholder 3"/>
          <p:cNvSpPr>
            <a:spLocks noGrp="1"/>
          </p:cNvSpPr>
          <p:nvPr>
            <p:ph type="sldNum" sz="quarter" idx="10"/>
          </p:nvPr>
        </p:nvSpPr>
        <p:spPr/>
        <p:txBody>
          <a:bodyPr/>
          <a:lstStyle/>
          <a:p>
            <a:fld id="{F0DF261F-8D27-416A-8079-5953B9093533}" type="slidenum">
              <a:rPr lang="en-US" smtClean="0"/>
              <a:t>4</a:t>
            </a:fld>
            <a:endParaRPr lang="en-US"/>
          </a:p>
        </p:txBody>
      </p:sp>
    </p:spTree>
    <p:extLst>
      <p:ext uri="{BB962C8B-B14F-4D97-AF65-F5344CB8AC3E}">
        <p14:creationId xmlns:p14="http://schemas.microsoft.com/office/powerpoint/2010/main" val="298909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F261F-8D27-416A-8079-5953B9093533}" type="slidenum">
              <a:rPr lang="en-US" smtClean="0"/>
              <a:t>5</a:t>
            </a:fld>
            <a:endParaRPr lang="en-US"/>
          </a:p>
        </p:txBody>
      </p:sp>
    </p:spTree>
    <p:extLst>
      <p:ext uri="{BB962C8B-B14F-4D97-AF65-F5344CB8AC3E}">
        <p14:creationId xmlns:p14="http://schemas.microsoft.com/office/powerpoint/2010/main" val="198420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261F-8D27-416A-8079-5953B9093533}" type="slidenum">
              <a:rPr lang="en-US" smtClean="0"/>
              <a:t>6</a:t>
            </a:fld>
            <a:endParaRPr lang="en-US"/>
          </a:p>
        </p:txBody>
      </p:sp>
    </p:spTree>
    <p:extLst>
      <p:ext uri="{BB962C8B-B14F-4D97-AF65-F5344CB8AC3E}">
        <p14:creationId xmlns:p14="http://schemas.microsoft.com/office/powerpoint/2010/main" val="52593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261F-8D27-416A-8079-5953B9093533}" type="slidenum">
              <a:rPr lang="en-US" smtClean="0"/>
              <a:t>7</a:t>
            </a:fld>
            <a:endParaRPr lang="en-US"/>
          </a:p>
        </p:txBody>
      </p:sp>
    </p:spTree>
    <p:extLst>
      <p:ext uri="{BB962C8B-B14F-4D97-AF65-F5344CB8AC3E}">
        <p14:creationId xmlns:p14="http://schemas.microsoft.com/office/powerpoint/2010/main" val="423678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261F-8D27-416A-8079-5953B9093533}" type="slidenum">
              <a:rPr lang="en-US" smtClean="0"/>
              <a:t>8</a:t>
            </a:fld>
            <a:endParaRPr lang="en-US"/>
          </a:p>
        </p:txBody>
      </p:sp>
    </p:spTree>
    <p:extLst>
      <p:ext uri="{BB962C8B-B14F-4D97-AF65-F5344CB8AC3E}">
        <p14:creationId xmlns:p14="http://schemas.microsoft.com/office/powerpoint/2010/main" val="423130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F261F-8D27-416A-8079-5953B9093533}" type="slidenum">
              <a:rPr lang="en-US" smtClean="0"/>
              <a:t>9</a:t>
            </a:fld>
            <a:endParaRPr lang="en-US"/>
          </a:p>
        </p:txBody>
      </p:sp>
    </p:spTree>
    <p:extLst>
      <p:ext uri="{BB962C8B-B14F-4D97-AF65-F5344CB8AC3E}">
        <p14:creationId xmlns:p14="http://schemas.microsoft.com/office/powerpoint/2010/main" val="251667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8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897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19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457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942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28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837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669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04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40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7/8/2019</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678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7/8/2019</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34764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file://localhost/Users/kheagney/Desktop/California%20Volunteers%202017-18/http://www.californiavolunteers.org/images/uploads/AmeriCorps/ac_logo_CALIFORNIA.jpg" TargetMode="External"/><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29149" y="3143249"/>
            <a:ext cx="5486400" cy="2020062"/>
          </a:xfrm>
        </p:spPr>
        <p:txBody>
          <a:bodyPr>
            <a:normAutofit fontScale="90000"/>
          </a:bodyPr>
          <a:lstStyle/>
          <a:p>
            <a:r>
              <a:rPr lang="en-US" sz="4400" dirty="0"/>
              <a:t>Supporting Members Who Struggle</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7920"/>
            <a:ext cx="801099" cy="801099"/>
          </a:xfrm>
          <a:prstGeom prst="rect">
            <a:avLst/>
          </a:prstGeom>
        </p:spPr>
      </p:pic>
      <p:sp>
        <p:nvSpPr>
          <p:cNvPr id="6" name="AutoShape 6" descr="Image result for polar bears hugg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1771649" y="2493025"/>
            <a:ext cx="4676775" cy="3320510"/>
          </a:xfrm>
          <a:prstGeom prst="rect">
            <a:avLst/>
          </a:prstGeom>
        </p:spPr>
      </p:pic>
    </p:spTree>
    <p:extLst>
      <p:ext uri="{BB962C8B-B14F-4D97-AF65-F5344CB8AC3E}">
        <p14:creationId xmlns:p14="http://schemas.microsoft.com/office/powerpoint/2010/main" val="335161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Members</a:t>
            </a:r>
          </a:p>
        </p:txBody>
      </p:sp>
      <p:sp>
        <p:nvSpPr>
          <p:cNvPr id="3" name="Content Placeholder 2"/>
          <p:cNvSpPr>
            <a:spLocks noGrp="1"/>
          </p:cNvSpPr>
          <p:nvPr>
            <p:ph idx="1"/>
          </p:nvPr>
        </p:nvSpPr>
        <p:spPr>
          <a:xfrm>
            <a:off x="2694668" y="815724"/>
            <a:ext cx="5889624" cy="5078179"/>
          </a:xfrm>
        </p:spPr>
        <p:txBody>
          <a:bodyPr>
            <a:normAutofit/>
          </a:bodyPr>
          <a:lstStyle/>
          <a:p>
            <a:pPr marL="0" indent="0">
              <a:spcBef>
                <a:spcPts val="2400"/>
              </a:spcBef>
              <a:buNone/>
            </a:pPr>
            <a:r>
              <a:rPr lang="en-US" sz="3000" b="1" dirty="0"/>
              <a:t>What are your thoughts or comments?</a:t>
            </a:r>
          </a:p>
          <a:p>
            <a:pPr marL="0" indent="0">
              <a:spcBef>
                <a:spcPts val="2400"/>
              </a:spcBef>
              <a:buNone/>
            </a:pPr>
            <a:r>
              <a:rPr lang="en-US" sz="3000" b="1" dirty="0"/>
              <a:t>Anything you do that seems to work and you can share?</a:t>
            </a:r>
            <a:endParaRPr lang="en-US" sz="2400" dirty="0"/>
          </a:p>
          <a:p>
            <a:pPr>
              <a:spcBef>
                <a:spcPts val="2400"/>
              </a:spcBef>
            </a:pPr>
            <a:endParaRPr lang="en-US" sz="2400" dirty="0"/>
          </a:p>
        </p:txBody>
      </p:sp>
    </p:spTree>
    <p:extLst>
      <p:ext uri="{BB962C8B-B14F-4D97-AF65-F5344CB8AC3E}">
        <p14:creationId xmlns:p14="http://schemas.microsoft.com/office/powerpoint/2010/main" val="89294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Updates</a:t>
            </a:r>
          </a:p>
        </p:txBody>
      </p:sp>
      <p:sp>
        <p:nvSpPr>
          <p:cNvPr id="3" name="Content Placeholder 2"/>
          <p:cNvSpPr>
            <a:spLocks noGrp="1"/>
          </p:cNvSpPr>
          <p:nvPr>
            <p:ph idx="1"/>
          </p:nvPr>
        </p:nvSpPr>
        <p:spPr>
          <a:xfrm>
            <a:off x="2895600" y="822580"/>
            <a:ext cx="5981700" cy="5203698"/>
          </a:xfrm>
        </p:spPr>
        <p:txBody>
          <a:bodyPr>
            <a:normAutofit/>
          </a:bodyPr>
          <a:lstStyle/>
          <a:p>
            <a:pPr marL="0" indent="0">
              <a:buNone/>
            </a:pPr>
            <a:endParaRPr lang="en-US" dirty="0"/>
          </a:p>
          <a:p>
            <a:pPr marL="0" indent="0">
              <a:buNone/>
            </a:pPr>
            <a:r>
              <a:rPr lang="en-US" sz="2400" b="1" dirty="0"/>
              <a:t>Conference Updates</a:t>
            </a:r>
            <a:r>
              <a:rPr lang="en-US" sz="2400" dirty="0"/>
              <a:t>: </a:t>
            </a:r>
          </a:p>
          <a:p>
            <a:pPr marL="0" indent="0">
              <a:buNone/>
            </a:pPr>
            <a:endParaRPr lang="en-US" sz="1200" i="1" dirty="0"/>
          </a:p>
          <a:p>
            <a:pPr marL="0" indent="0">
              <a:buNone/>
            </a:pPr>
            <a:r>
              <a:rPr lang="en-US" i="1" dirty="0"/>
              <a:t>AmeriCorps Advantage Program Staff  Training </a:t>
            </a:r>
            <a:r>
              <a:rPr lang="en-US" dirty="0"/>
              <a:t>part 2:</a:t>
            </a:r>
          </a:p>
          <a:p>
            <a:pPr lvl="1"/>
            <a:r>
              <a:rPr lang="en-US" dirty="0"/>
              <a:t>Sacramento: </a:t>
            </a:r>
            <a:r>
              <a:rPr lang="en-US" dirty="0" smtClean="0"/>
              <a:t>2/14:  12-4pm </a:t>
            </a:r>
            <a:endParaRPr lang="en-US" dirty="0"/>
          </a:p>
          <a:p>
            <a:pPr lvl="1"/>
            <a:r>
              <a:rPr lang="en-US" dirty="0"/>
              <a:t>SF Bay Area: </a:t>
            </a:r>
            <a:r>
              <a:rPr lang="en-US" dirty="0" smtClean="0"/>
              <a:t>2/20: 12- 4pm  </a:t>
            </a:r>
            <a:endParaRPr lang="en-US" dirty="0"/>
          </a:p>
          <a:p>
            <a:pPr lvl="1"/>
            <a:r>
              <a:rPr lang="en-US" dirty="0"/>
              <a:t>L.A.: </a:t>
            </a:r>
            <a:r>
              <a:rPr lang="en-US" dirty="0" smtClean="0"/>
              <a:t>2/27:  12-4pm  </a:t>
            </a:r>
            <a:r>
              <a:rPr lang="en-US" u="sng" dirty="0" smtClean="0"/>
              <a:t>or</a:t>
            </a:r>
            <a:r>
              <a:rPr lang="en-US" dirty="0" smtClean="0"/>
              <a:t>  2/28:  9 – 1pm   (pick one)</a:t>
            </a:r>
          </a:p>
          <a:p>
            <a:pPr lvl="1"/>
            <a:r>
              <a:rPr lang="en-US" dirty="0" smtClean="0"/>
              <a:t>Member </a:t>
            </a:r>
            <a:r>
              <a:rPr lang="en-US" dirty="0"/>
              <a:t>Training (Ch.5) – </a:t>
            </a:r>
            <a:r>
              <a:rPr lang="en-US" dirty="0" smtClean="0"/>
              <a:t>3/12:  live-streamed </a:t>
            </a:r>
            <a:endParaRPr lang="en-US" dirty="0"/>
          </a:p>
          <a:p>
            <a:pPr marL="0" indent="0">
              <a:buNone/>
            </a:pPr>
            <a:r>
              <a:rPr lang="en-US" i="1" dirty="0"/>
              <a:t>ASC Conference </a:t>
            </a:r>
            <a:r>
              <a:rPr lang="en-US" dirty="0"/>
              <a:t>– </a:t>
            </a:r>
            <a:r>
              <a:rPr lang="en-US" b="1" dirty="0"/>
              <a:t>optional </a:t>
            </a:r>
            <a:r>
              <a:rPr lang="en-US" dirty="0"/>
              <a:t>- 3 locations to choose from in May – Idaho has limited space</a:t>
            </a:r>
          </a:p>
          <a:p>
            <a:pPr marL="0" indent="0">
              <a:buNone/>
            </a:pPr>
            <a:r>
              <a:rPr lang="en-US" i="1" dirty="0"/>
              <a:t>CV Summer Conference </a:t>
            </a:r>
            <a:r>
              <a:rPr lang="en-US" dirty="0"/>
              <a:t>– back by popular demand!</a:t>
            </a:r>
          </a:p>
          <a:p>
            <a:pPr marL="0" indent="0">
              <a:buNone/>
            </a:pPr>
            <a:r>
              <a:rPr lang="en-US" i="1" dirty="0"/>
              <a:t>Boot Camp </a:t>
            </a:r>
            <a:r>
              <a:rPr lang="en-US" dirty="0"/>
              <a:t>– Summer only / prior to conference</a:t>
            </a:r>
          </a:p>
          <a:p>
            <a:pPr marL="0" indent="0">
              <a:buNone/>
            </a:pPr>
            <a:endParaRPr lang="en-US" b="1" dirty="0"/>
          </a:p>
          <a:p>
            <a:pPr marL="0" indent="0">
              <a:buNone/>
            </a:pPr>
            <a:endParaRPr lang="en-US" dirty="0"/>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85574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Updates</a:t>
            </a:r>
          </a:p>
        </p:txBody>
      </p:sp>
      <p:sp>
        <p:nvSpPr>
          <p:cNvPr id="3" name="Content Placeholder 2"/>
          <p:cNvSpPr>
            <a:spLocks noGrp="1"/>
          </p:cNvSpPr>
          <p:nvPr>
            <p:ph idx="1"/>
          </p:nvPr>
        </p:nvSpPr>
        <p:spPr>
          <a:xfrm>
            <a:off x="2684729" y="1123838"/>
            <a:ext cx="5889624" cy="4452238"/>
          </a:xfrm>
        </p:spPr>
        <p:txBody>
          <a:bodyPr>
            <a:normAutofit fontScale="92500" lnSpcReduction="20000"/>
          </a:bodyPr>
          <a:lstStyle/>
          <a:p>
            <a:pPr marL="0" indent="0">
              <a:spcBef>
                <a:spcPts val="2400"/>
              </a:spcBef>
              <a:buNone/>
            </a:pPr>
            <a:r>
              <a:rPr lang="en-US" sz="2400" b="1" dirty="0"/>
              <a:t>Criminal History Checks – </a:t>
            </a:r>
            <a:r>
              <a:rPr lang="en-US" sz="2400" b="1" dirty="0" err="1"/>
              <a:t>TrueScreen</a:t>
            </a:r>
            <a:r>
              <a:rPr lang="en-US" sz="2400" b="1" dirty="0"/>
              <a:t> &amp; </a:t>
            </a:r>
            <a:r>
              <a:rPr lang="en-US" sz="2400" b="1" dirty="0" err="1"/>
              <a:t>Fieldprint</a:t>
            </a:r>
            <a:endParaRPr lang="en-US" sz="2400" b="1" dirty="0"/>
          </a:p>
          <a:p>
            <a:pPr>
              <a:spcBef>
                <a:spcPts val="2400"/>
              </a:spcBef>
            </a:pPr>
            <a:r>
              <a:rPr lang="en-US" sz="2400" dirty="0"/>
              <a:t>The Exemption Period: </a:t>
            </a:r>
          </a:p>
          <a:p>
            <a:pPr lvl="1">
              <a:spcBef>
                <a:spcPts val="2400"/>
              </a:spcBef>
            </a:pPr>
            <a:r>
              <a:rPr lang="en-US" sz="2200" dirty="0"/>
              <a:t>funding </a:t>
            </a:r>
            <a:r>
              <a:rPr lang="en-US" sz="2200" dirty="0" smtClean="0"/>
              <a:t>is being secured </a:t>
            </a:r>
            <a:r>
              <a:rPr lang="en-US" sz="2200" dirty="0"/>
              <a:t>for those who opted in and are re-running some criminal history checks</a:t>
            </a:r>
          </a:p>
          <a:p>
            <a:pPr lvl="1">
              <a:spcBef>
                <a:spcPts val="2400"/>
              </a:spcBef>
            </a:pPr>
            <a:r>
              <a:rPr lang="en-US" sz="2200" dirty="0"/>
              <a:t>Special  TTA Call for participating programs - date to follow </a:t>
            </a:r>
          </a:p>
          <a:p>
            <a:pPr>
              <a:spcBef>
                <a:spcPts val="2400"/>
              </a:spcBef>
            </a:pPr>
            <a:r>
              <a:rPr lang="en-US" sz="2400" dirty="0"/>
              <a:t>At this time, grantees are </a:t>
            </a:r>
            <a:r>
              <a:rPr lang="en-US" sz="2400" u="sng" dirty="0"/>
              <a:t>NOT</a:t>
            </a:r>
            <a:r>
              <a:rPr lang="en-US" sz="2400" dirty="0"/>
              <a:t> required to use Truescreen, but we anticipate that </a:t>
            </a:r>
            <a:r>
              <a:rPr lang="en-US" sz="2400" dirty="0" smtClean="0"/>
              <a:t>it </a:t>
            </a:r>
            <a:r>
              <a:rPr lang="en-US" sz="2400" dirty="0"/>
              <a:t>will likely be required by </a:t>
            </a:r>
            <a:r>
              <a:rPr lang="en-US" sz="2400" dirty="0" smtClean="0"/>
              <a:t>CNCS in the future</a:t>
            </a:r>
            <a:endParaRPr lang="en-US" sz="2400" dirty="0"/>
          </a:p>
          <a:p>
            <a:pPr>
              <a:spcBef>
                <a:spcPts val="2400"/>
              </a:spcBef>
            </a:pPr>
            <a:r>
              <a:rPr lang="en-US" sz="2400" dirty="0"/>
              <a:t>Future TTA Call for </a:t>
            </a:r>
            <a:r>
              <a:rPr lang="en-US" sz="2400" u="sng" dirty="0"/>
              <a:t>all</a:t>
            </a:r>
            <a:r>
              <a:rPr lang="en-US" sz="2400" dirty="0"/>
              <a:t> programs to provide more training and information</a:t>
            </a:r>
          </a:p>
        </p:txBody>
      </p:sp>
    </p:spTree>
    <p:extLst>
      <p:ext uri="{BB962C8B-B14F-4D97-AF65-F5344CB8AC3E}">
        <p14:creationId xmlns:p14="http://schemas.microsoft.com/office/powerpoint/2010/main" val="382908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Updates</a:t>
            </a:r>
          </a:p>
        </p:txBody>
      </p:sp>
      <p:sp>
        <p:nvSpPr>
          <p:cNvPr id="3" name="Content Placeholder 2"/>
          <p:cNvSpPr>
            <a:spLocks noGrp="1"/>
          </p:cNvSpPr>
          <p:nvPr>
            <p:ph idx="1"/>
          </p:nvPr>
        </p:nvSpPr>
        <p:spPr>
          <a:xfrm>
            <a:off x="2823349" y="822580"/>
            <a:ext cx="5981700" cy="5203698"/>
          </a:xfrm>
        </p:spPr>
        <p:txBody>
          <a:bodyPr>
            <a:normAutofit/>
          </a:bodyPr>
          <a:lstStyle/>
          <a:p>
            <a:pPr marL="0" indent="0">
              <a:buNone/>
            </a:pPr>
            <a:endParaRPr lang="en-US" dirty="0"/>
          </a:p>
          <a:p>
            <a:pPr marL="0" indent="0">
              <a:buNone/>
            </a:pPr>
            <a:r>
              <a:rPr lang="en-US" b="1" dirty="0"/>
              <a:t>Grantmaking</a:t>
            </a:r>
            <a:r>
              <a:rPr lang="en-US" dirty="0"/>
              <a:t>: Application package will be </a:t>
            </a:r>
            <a:r>
              <a:rPr lang="en-US" dirty="0" smtClean="0"/>
              <a:t>submitted to CNCS at end of January </a:t>
            </a:r>
            <a:endParaRPr lang="en-US" dirty="0"/>
          </a:p>
          <a:p>
            <a:pPr marL="0" indent="0">
              <a:buNone/>
            </a:pPr>
            <a:r>
              <a:rPr lang="en-US" dirty="0"/>
              <a:t>Extended competition for </a:t>
            </a:r>
            <a:r>
              <a:rPr lang="en-US" i="1" dirty="0"/>
              <a:t>new</a:t>
            </a:r>
            <a:r>
              <a:rPr lang="en-US" dirty="0"/>
              <a:t> applications: </a:t>
            </a:r>
            <a:r>
              <a:rPr lang="en-US" dirty="0" smtClean="0"/>
              <a:t>coming very soon! Applications will due to CV in April.</a:t>
            </a:r>
            <a:endParaRPr lang="en-US" dirty="0"/>
          </a:p>
          <a:p>
            <a:pPr marL="0" indent="0">
              <a:buNone/>
            </a:pPr>
            <a:r>
              <a:rPr lang="en-US" dirty="0" smtClean="0"/>
              <a:t>Formula Continuation: in Spring</a:t>
            </a:r>
            <a:endParaRPr lang="en-US" dirty="0"/>
          </a:p>
          <a:p>
            <a:pPr marL="0" indent="0">
              <a:buNone/>
            </a:pPr>
            <a:endParaRPr lang="en-US" b="1" dirty="0" smtClean="0"/>
          </a:p>
          <a:p>
            <a:pPr marL="0" indent="0">
              <a:buNone/>
            </a:pPr>
            <a:r>
              <a:rPr lang="en-US" b="1" dirty="0" smtClean="0"/>
              <a:t>Regional Recruitment Update</a:t>
            </a:r>
          </a:p>
          <a:p>
            <a:pPr marL="0" indent="0">
              <a:buNone/>
            </a:pPr>
            <a:endParaRPr lang="en-US" b="1" dirty="0"/>
          </a:p>
          <a:p>
            <a:pPr marL="0" indent="0">
              <a:buNone/>
            </a:pPr>
            <a:r>
              <a:rPr lang="en-US" b="1" dirty="0" smtClean="0"/>
              <a:t>MLK </a:t>
            </a:r>
            <a:r>
              <a:rPr lang="en-US" b="1" dirty="0"/>
              <a:t>Day </a:t>
            </a:r>
            <a:r>
              <a:rPr lang="en-US" dirty="0"/>
              <a:t>– If you’re participating please register your project at MLKDay.gov – send us photos!</a:t>
            </a:r>
          </a:p>
          <a:p>
            <a:pPr marL="0" indent="0">
              <a:buNone/>
            </a:pPr>
            <a:endParaRPr lang="en-US" dirty="0"/>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409640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Updates</a:t>
            </a:r>
          </a:p>
        </p:txBody>
      </p:sp>
      <p:sp>
        <p:nvSpPr>
          <p:cNvPr id="3" name="Content Placeholder 2"/>
          <p:cNvSpPr>
            <a:spLocks noGrp="1"/>
          </p:cNvSpPr>
          <p:nvPr>
            <p:ph idx="1"/>
          </p:nvPr>
        </p:nvSpPr>
        <p:spPr>
          <a:xfrm>
            <a:off x="3463926" y="864109"/>
            <a:ext cx="5680074" cy="5120640"/>
          </a:xfrm>
        </p:spPr>
        <p:txBody>
          <a:bodyPr>
            <a:normAutofit/>
          </a:bodyPr>
          <a:lstStyle/>
          <a:p>
            <a:pPr marL="0" indent="0">
              <a:buNone/>
            </a:pPr>
            <a:r>
              <a:rPr lang="en-US" sz="4400" dirty="0"/>
              <a:t>Questions? ? ?</a:t>
            </a:r>
          </a:p>
          <a:p>
            <a:pPr marL="0" indent="0">
              <a:buNone/>
            </a:pPr>
            <a:endParaRPr lang="en-US" dirty="0"/>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5768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Updates</a:t>
            </a:r>
          </a:p>
        </p:txBody>
      </p:sp>
      <p:sp>
        <p:nvSpPr>
          <p:cNvPr id="3" name="Content Placeholder 2"/>
          <p:cNvSpPr>
            <a:spLocks noGrp="1"/>
          </p:cNvSpPr>
          <p:nvPr>
            <p:ph idx="1"/>
          </p:nvPr>
        </p:nvSpPr>
        <p:spPr>
          <a:xfrm>
            <a:off x="3463926" y="864109"/>
            <a:ext cx="5680074" cy="5120640"/>
          </a:xfrm>
        </p:spPr>
        <p:txBody>
          <a:bodyPr>
            <a:normAutofit/>
          </a:bodyPr>
          <a:lstStyle/>
          <a:p>
            <a:pPr marL="0" indent="0">
              <a:buNone/>
            </a:pPr>
            <a:endParaRPr lang="en-US" dirty="0"/>
          </a:p>
          <a:p>
            <a:pPr marL="0" indent="0">
              <a:buNone/>
            </a:pPr>
            <a:endParaRPr lang="en-US"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3271837" y="1038224"/>
            <a:ext cx="4319588" cy="4516459"/>
          </a:xfrm>
          <a:prstGeom prst="rect">
            <a:avLst/>
          </a:prstGeom>
        </p:spPr>
      </p:pic>
    </p:spTree>
    <p:extLst>
      <p:ext uri="{BB962C8B-B14F-4D97-AF65-F5344CB8AC3E}">
        <p14:creationId xmlns:p14="http://schemas.microsoft.com/office/powerpoint/2010/main" val="307638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we’ll cover</a:t>
            </a:r>
          </a:p>
        </p:txBody>
      </p:sp>
      <p:sp>
        <p:nvSpPr>
          <p:cNvPr id="3" name="Content Placeholder 2"/>
          <p:cNvSpPr>
            <a:spLocks noGrp="1"/>
          </p:cNvSpPr>
          <p:nvPr>
            <p:ph idx="1"/>
          </p:nvPr>
        </p:nvSpPr>
        <p:spPr>
          <a:xfrm>
            <a:off x="2724150" y="864108"/>
            <a:ext cx="5664201" cy="5120640"/>
          </a:xfrm>
        </p:spPr>
        <p:txBody>
          <a:bodyPr/>
          <a:lstStyle/>
          <a:p>
            <a:pPr marL="0" indent="0">
              <a:lnSpc>
                <a:spcPct val="100000"/>
              </a:lnSpc>
              <a:spcBef>
                <a:spcPts val="0"/>
              </a:spcBef>
              <a:spcAft>
                <a:spcPts val="1200"/>
              </a:spcAft>
              <a:buClrTx/>
              <a:buNone/>
            </a:pPr>
            <a:r>
              <a:rPr lang="en-US" sz="2700" dirty="0">
                <a:solidFill>
                  <a:schemeClr val="tx1">
                    <a:lumMod val="85000"/>
                    <a:lumOff val="15000"/>
                  </a:schemeClr>
                </a:solidFill>
                <a:latin typeface="Calibri"/>
              </a:rPr>
              <a:t>Supporting Members Who Struggle</a:t>
            </a:r>
            <a:r>
              <a:rPr lang="en-US" sz="2700" i="1" dirty="0">
                <a:solidFill>
                  <a:schemeClr val="tx1">
                    <a:lumMod val="85000"/>
                    <a:lumOff val="15000"/>
                  </a:schemeClr>
                </a:solidFill>
                <a:latin typeface="Calibri"/>
              </a:rPr>
              <a:t>: </a:t>
            </a:r>
            <a:r>
              <a:rPr lang="en-US" sz="2400" i="1" dirty="0">
                <a:solidFill>
                  <a:schemeClr val="tx1">
                    <a:lumMod val="85000"/>
                    <a:lumOff val="15000"/>
                  </a:schemeClr>
                </a:solidFill>
                <a:latin typeface="Calibri"/>
              </a:rPr>
              <a:t>Laurie Vargas – Healthy Choices AmeriCorps</a:t>
            </a:r>
          </a:p>
          <a:p>
            <a:pPr marL="0" indent="0">
              <a:lnSpc>
                <a:spcPct val="100000"/>
              </a:lnSpc>
              <a:spcBef>
                <a:spcPts val="0"/>
              </a:spcBef>
              <a:spcAft>
                <a:spcPts val="1200"/>
              </a:spcAft>
              <a:buClrTx/>
              <a:buNone/>
            </a:pPr>
            <a:r>
              <a:rPr lang="en-US" sz="2700" dirty="0">
                <a:solidFill>
                  <a:schemeClr val="tx1">
                    <a:lumMod val="85000"/>
                    <a:lumOff val="15000"/>
                  </a:schemeClr>
                </a:solidFill>
                <a:latin typeface="Calibri"/>
              </a:rPr>
              <a:t>Field Perspective</a:t>
            </a:r>
            <a:r>
              <a:rPr lang="en-US" sz="2700" i="1" dirty="0">
                <a:solidFill>
                  <a:schemeClr val="tx1">
                    <a:lumMod val="85000"/>
                    <a:lumOff val="15000"/>
                  </a:schemeClr>
                </a:solidFill>
                <a:latin typeface="Calibri"/>
              </a:rPr>
              <a:t>: </a:t>
            </a:r>
            <a:r>
              <a:rPr lang="en-US" sz="2400" i="1" dirty="0">
                <a:solidFill>
                  <a:schemeClr val="tx1">
                    <a:lumMod val="85000"/>
                    <a:lumOff val="15000"/>
                  </a:schemeClr>
                </a:solidFill>
                <a:latin typeface="Calibri"/>
              </a:rPr>
              <a:t>Kathleen Paranthaman – Monterey County United for Literacy</a:t>
            </a:r>
          </a:p>
          <a:p>
            <a:pPr marL="0" indent="0">
              <a:lnSpc>
                <a:spcPct val="100000"/>
              </a:lnSpc>
              <a:spcBef>
                <a:spcPts val="0"/>
              </a:spcBef>
              <a:spcAft>
                <a:spcPts val="1200"/>
              </a:spcAft>
              <a:buClrTx/>
              <a:buNone/>
            </a:pPr>
            <a:r>
              <a:rPr lang="en-US" sz="2700" i="1" dirty="0">
                <a:solidFill>
                  <a:schemeClr val="tx1">
                    <a:lumMod val="85000"/>
                    <a:lumOff val="15000"/>
                  </a:schemeClr>
                </a:solidFill>
                <a:latin typeface="Calibri"/>
              </a:rPr>
              <a:t>CV Updates</a:t>
            </a:r>
          </a:p>
          <a:p>
            <a:pPr marL="0" indent="0">
              <a:lnSpc>
                <a:spcPct val="100000"/>
              </a:lnSpc>
              <a:spcBef>
                <a:spcPts val="0"/>
              </a:spcBef>
              <a:spcAft>
                <a:spcPts val="450"/>
              </a:spcAft>
              <a:buClrTx/>
              <a:buNone/>
            </a:pPr>
            <a:r>
              <a:rPr lang="en-US" sz="2700" i="1" dirty="0">
                <a:solidFill>
                  <a:schemeClr val="tx1">
                    <a:lumMod val="85000"/>
                    <a:lumOff val="15000"/>
                  </a:schemeClr>
                </a:solidFill>
                <a:latin typeface="Calibri"/>
              </a:rPr>
              <a:t>Q &amp; A</a:t>
            </a:r>
          </a:p>
          <a:p>
            <a:endParaRPr lang="en-US" dirty="0"/>
          </a:p>
        </p:txBody>
      </p:sp>
    </p:spTree>
    <p:extLst>
      <p:ext uri="{BB962C8B-B14F-4D97-AF65-F5344CB8AC3E}">
        <p14:creationId xmlns:p14="http://schemas.microsoft.com/office/powerpoint/2010/main" val="137100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29149" y="3143249"/>
            <a:ext cx="5486400" cy="2020062"/>
          </a:xfrm>
        </p:spPr>
        <p:txBody>
          <a:bodyPr>
            <a:normAutofit fontScale="90000"/>
          </a:bodyPr>
          <a:lstStyle/>
          <a:p>
            <a:r>
              <a:rPr lang="en-US" sz="4400" dirty="0"/>
              <a:t>Supporting Members Who Struggle</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7920"/>
            <a:ext cx="801099" cy="801099"/>
          </a:xfrm>
          <a:prstGeom prst="rect">
            <a:avLst/>
          </a:prstGeom>
        </p:spPr>
      </p:pic>
      <p:sp>
        <p:nvSpPr>
          <p:cNvPr id="6" name="AutoShape 6" descr="Image result for polar bears hugg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1771649" y="2493025"/>
            <a:ext cx="4676775" cy="3320510"/>
          </a:xfrm>
          <a:prstGeom prst="rect">
            <a:avLst/>
          </a:prstGeom>
        </p:spPr>
      </p:pic>
    </p:spTree>
    <p:extLst>
      <p:ext uri="{BB962C8B-B14F-4D97-AF65-F5344CB8AC3E}">
        <p14:creationId xmlns:p14="http://schemas.microsoft.com/office/powerpoint/2010/main" val="205082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2">
                    <a:lumMod val="75000"/>
                  </a:schemeClr>
                </a:solidFill>
              </a:rPr>
              <a:t>Kathleen Paranthaman</a:t>
            </a:r>
          </a:p>
        </p:txBody>
      </p:sp>
      <p:sp>
        <p:nvSpPr>
          <p:cNvPr id="9" name="Text Placeholder 8"/>
          <p:cNvSpPr>
            <a:spLocks noGrp="1"/>
          </p:cNvSpPr>
          <p:nvPr>
            <p:ph type="body" sz="half" idx="2"/>
          </p:nvPr>
        </p:nvSpPr>
        <p:spPr>
          <a:xfrm>
            <a:off x="192024" y="3340602"/>
            <a:ext cx="2125980" cy="1069473"/>
          </a:xfrm>
        </p:spPr>
        <p:txBody>
          <a:bodyPr>
            <a:noAutofit/>
          </a:bodyPr>
          <a:lstStyle/>
          <a:p>
            <a:r>
              <a:rPr lang="en-US" sz="1800" dirty="0"/>
              <a:t>AmeriCorps, Monterey County United for Literacy</a:t>
            </a:r>
          </a:p>
          <a:p>
            <a:endParaRPr lang="en-US" sz="1800" dirty="0"/>
          </a:p>
          <a:p>
            <a:r>
              <a:rPr lang="en-US" sz="1800" dirty="0"/>
              <a:t>Program Coordinator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894" y="4133850"/>
            <a:ext cx="1190625" cy="552450"/>
          </a:xfrm>
          <a:prstGeom prst="rect">
            <a:avLst/>
          </a:prstGeom>
        </p:spPr>
      </p:pic>
      <p:pic>
        <p:nvPicPr>
          <p:cNvPr id="2" name="Picture 1">
            <a:extLst>
              <a:ext uri="{FF2B5EF4-FFF2-40B4-BE49-F238E27FC236}">
                <a16:creationId xmlns:a16="http://schemas.microsoft.com/office/drawing/2014/main" id="{6E8391BB-D7DF-2344-B8DD-04C1FD606892}"/>
              </a:ext>
            </a:extLst>
          </p:cNvPr>
          <p:cNvPicPr>
            <a:picLocks noChangeAspect="1"/>
          </p:cNvPicPr>
          <p:nvPr/>
        </p:nvPicPr>
        <p:blipFill>
          <a:blip r:embed="rId5"/>
          <a:stretch>
            <a:fillRect/>
          </a:stretch>
        </p:blipFill>
        <p:spPr>
          <a:xfrm>
            <a:off x="2913316" y="1462200"/>
            <a:ext cx="2985572" cy="3750719"/>
          </a:xfrm>
          <a:prstGeom prst="rect">
            <a:avLst/>
          </a:prstGeom>
        </p:spPr>
      </p:pic>
      <p:pic>
        <p:nvPicPr>
          <p:cNvPr id="13" name="Picture 12" descr="https://www.freelogoservices.com/api/main/ph/zjHl2lgef9cYrQL0JFa7kzbw2vuDrBNLnBfL3jp9OXdE9g5shnN1i...Bv9ettdV9dsBUGw0pY">
            <a:extLst>
              <a:ext uri="{FF2B5EF4-FFF2-40B4-BE49-F238E27FC236}">
                <a16:creationId xmlns:a16="http://schemas.microsoft.com/office/drawing/2014/main" id="{200D7178-8439-F542-B42F-50944958078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34547" y="1507916"/>
            <a:ext cx="2478464" cy="2177514"/>
          </a:xfrm>
          <a:prstGeom prst="rect">
            <a:avLst/>
          </a:prstGeom>
          <a:noFill/>
          <a:ln>
            <a:noFill/>
          </a:ln>
        </p:spPr>
      </p:pic>
      <p:pic>
        <p:nvPicPr>
          <p:cNvPr id="14" name="Picture 13" descr="ttp://www.californiavolunteers.org/images/uploads/AmeriCorps/ac_logo_CALIFORNIA.jpg">
            <a:extLst>
              <a:ext uri="{FF2B5EF4-FFF2-40B4-BE49-F238E27FC236}">
                <a16:creationId xmlns:a16="http://schemas.microsoft.com/office/drawing/2014/main" id="{4C81D522-E3C4-CE41-846D-3F1B0194CDD0}"/>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717894" y="3763036"/>
            <a:ext cx="1601111" cy="1449883"/>
          </a:xfrm>
          <a:prstGeom prst="rect">
            <a:avLst/>
          </a:prstGeom>
          <a:noFill/>
          <a:ln>
            <a:noFill/>
          </a:ln>
        </p:spPr>
      </p:pic>
    </p:spTree>
    <p:extLst>
      <p:ext uri="{BB962C8B-B14F-4D97-AF65-F5344CB8AC3E}">
        <p14:creationId xmlns:p14="http://schemas.microsoft.com/office/powerpoint/2010/main" val="354711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Monterey County United for Literacy – </a:t>
            </a:r>
            <a:br>
              <a:rPr lang="en-US" dirty="0"/>
            </a:br>
            <a:r>
              <a:rPr lang="en-US" dirty="0"/>
              <a:t/>
            </a:r>
            <a:br>
              <a:rPr lang="en-US" dirty="0"/>
            </a:br>
            <a:r>
              <a:rPr lang="en-US" dirty="0"/>
              <a:t>member support strategies</a:t>
            </a:r>
          </a:p>
        </p:txBody>
      </p:sp>
      <p:sp>
        <p:nvSpPr>
          <p:cNvPr id="3" name="Content Placeholder 2"/>
          <p:cNvSpPr>
            <a:spLocks noGrp="1"/>
          </p:cNvSpPr>
          <p:nvPr>
            <p:ph idx="1"/>
          </p:nvPr>
        </p:nvSpPr>
        <p:spPr>
          <a:xfrm>
            <a:off x="2694668" y="815724"/>
            <a:ext cx="5889624" cy="5331076"/>
          </a:xfrm>
        </p:spPr>
        <p:txBody>
          <a:bodyPr>
            <a:normAutofit/>
          </a:bodyPr>
          <a:lstStyle/>
          <a:p>
            <a:pPr marL="0" indent="0">
              <a:spcBef>
                <a:spcPts val="2400"/>
              </a:spcBef>
              <a:buNone/>
            </a:pPr>
            <a:r>
              <a:rPr lang="en-US" sz="3000" b="1" dirty="0"/>
              <a:t>Supporting Members Who Struggle:</a:t>
            </a:r>
          </a:p>
          <a:p>
            <a:pPr marL="0" indent="0">
              <a:buNone/>
            </a:pPr>
            <a:r>
              <a:rPr lang="en-US" sz="2400" dirty="0"/>
              <a:t>-Retention of struggling members was challenging and impacting our program</a:t>
            </a:r>
          </a:p>
          <a:p>
            <a:pPr marL="0" indent="0">
              <a:buNone/>
            </a:pPr>
            <a:endParaRPr lang="en-US" sz="2400" dirty="0"/>
          </a:p>
          <a:p>
            <a:pPr marL="0" indent="0">
              <a:buNone/>
            </a:pPr>
            <a:r>
              <a:rPr lang="en-US" sz="2400" dirty="0"/>
              <a:t>WHY are members struggling so much and needing to leave?</a:t>
            </a:r>
          </a:p>
          <a:p>
            <a:pPr marL="0" indent="0">
              <a:buNone/>
            </a:pPr>
            <a:r>
              <a:rPr lang="en-US" sz="2400" dirty="0"/>
              <a:t>Top 3 from our team:</a:t>
            </a:r>
          </a:p>
          <a:p>
            <a:pPr marL="0" indent="0">
              <a:buNone/>
            </a:pPr>
            <a:r>
              <a:rPr lang="en-US" sz="2400" dirty="0"/>
              <a:t>	1. Financial</a:t>
            </a:r>
          </a:p>
          <a:p>
            <a:pPr marL="0" indent="0">
              <a:buNone/>
            </a:pPr>
            <a:r>
              <a:rPr lang="en-US" sz="2400" dirty="0"/>
              <a:t>	2. Health (Mental and general health)</a:t>
            </a:r>
          </a:p>
          <a:p>
            <a:pPr marL="0" indent="0">
              <a:buNone/>
            </a:pPr>
            <a:r>
              <a:rPr lang="en-US" sz="2400" dirty="0"/>
              <a:t>	3. Personal life situations</a:t>
            </a:r>
          </a:p>
          <a:p>
            <a:pPr marL="0" indent="0">
              <a:buNone/>
            </a:pPr>
            <a:endParaRPr lang="en-US" sz="2400" dirty="0"/>
          </a:p>
          <a:p>
            <a:pPr>
              <a:spcBef>
                <a:spcPts val="2400"/>
              </a:spcBef>
            </a:pPr>
            <a:endParaRPr lang="en-US" sz="2400" dirty="0"/>
          </a:p>
        </p:txBody>
      </p:sp>
    </p:spTree>
    <p:extLst>
      <p:ext uri="{BB962C8B-B14F-4D97-AF65-F5344CB8AC3E}">
        <p14:creationId xmlns:p14="http://schemas.microsoft.com/office/powerpoint/2010/main" val="308714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3F8A-5EF7-ED4F-A352-2D1EE3E18213}"/>
              </a:ext>
            </a:extLst>
          </p:cNvPr>
          <p:cNvSpPr>
            <a:spLocks noGrp="1"/>
          </p:cNvSpPr>
          <p:nvPr>
            <p:ph type="title"/>
          </p:nvPr>
        </p:nvSpPr>
        <p:spPr/>
        <p:txBody>
          <a:bodyPr/>
          <a:lstStyle/>
          <a:p>
            <a:r>
              <a:rPr lang="en-US" dirty="0"/>
              <a:t>Prevention Strategies</a:t>
            </a:r>
          </a:p>
        </p:txBody>
      </p:sp>
      <p:sp>
        <p:nvSpPr>
          <p:cNvPr id="3" name="Content Placeholder 2">
            <a:extLst>
              <a:ext uri="{FF2B5EF4-FFF2-40B4-BE49-F238E27FC236}">
                <a16:creationId xmlns:a16="http://schemas.microsoft.com/office/drawing/2014/main" id="{48CB712C-980C-FC4E-9BFC-6D5B9861E3A1}"/>
              </a:ext>
            </a:extLst>
          </p:cNvPr>
          <p:cNvSpPr>
            <a:spLocks noGrp="1"/>
          </p:cNvSpPr>
          <p:nvPr>
            <p:ph idx="1"/>
          </p:nvPr>
        </p:nvSpPr>
        <p:spPr/>
        <p:txBody>
          <a:bodyPr>
            <a:normAutofit/>
          </a:bodyPr>
          <a:lstStyle/>
          <a:p>
            <a:r>
              <a:rPr lang="en-US" sz="2400" b="1" dirty="0"/>
              <a:t>FINANCIAL</a:t>
            </a:r>
            <a:r>
              <a:rPr lang="en-US" sz="2400" dirty="0"/>
              <a:t>:</a:t>
            </a:r>
          </a:p>
          <a:p>
            <a:pPr lvl="1"/>
            <a:r>
              <a:rPr lang="en-US" sz="2200" dirty="0" err="1"/>
              <a:t>CalFresh</a:t>
            </a:r>
            <a:endParaRPr lang="en-US" sz="2200" dirty="0"/>
          </a:p>
          <a:p>
            <a:pPr lvl="1"/>
            <a:r>
              <a:rPr lang="en-US" sz="2200" dirty="0"/>
              <a:t>CA Lifeline phones</a:t>
            </a:r>
          </a:p>
          <a:p>
            <a:pPr lvl="1"/>
            <a:r>
              <a:rPr lang="en-US" sz="2200" dirty="0"/>
              <a:t>CA Career Zone budget calculator before accepting program offer</a:t>
            </a:r>
          </a:p>
          <a:p>
            <a:pPr lvl="1"/>
            <a:r>
              <a:rPr lang="en-US" sz="2200" dirty="0"/>
              <a:t>Loan Forbearance or Income Based Repayment</a:t>
            </a:r>
          </a:p>
          <a:p>
            <a:pPr lvl="1"/>
            <a:r>
              <a:rPr lang="en-US" sz="2200" dirty="0"/>
              <a:t>Housing connections/ roommates</a:t>
            </a:r>
          </a:p>
          <a:p>
            <a:pPr lvl="1"/>
            <a:r>
              <a:rPr lang="en-US" sz="2200" dirty="0" err="1"/>
              <a:t>MediCal</a:t>
            </a:r>
            <a:endParaRPr lang="en-US" sz="2200" dirty="0"/>
          </a:p>
          <a:p>
            <a:pPr marL="0" indent="0">
              <a:buNone/>
            </a:pPr>
            <a:endParaRPr lang="en-US" sz="2400" dirty="0"/>
          </a:p>
          <a:p>
            <a:pPr lvl="1"/>
            <a:endParaRPr lang="en-US" dirty="0"/>
          </a:p>
        </p:txBody>
      </p:sp>
    </p:spTree>
    <p:extLst>
      <p:ext uri="{BB962C8B-B14F-4D97-AF65-F5344CB8AC3E}">
        <p14:creationId xmlns:p14="http://schemas.microsoft.com/office/powerpoint/2010/main" val="254034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A8FC-4A0E-DD4E-B267-33CEBFF43E3B}"/>
              </a:ext>
            </a:extLst>
          </p:cNvPr>
          <p:cNvSpPr>
            <a:spLocks noGrp="1"/>
          </p:cNvSpPr>
          <p:nvPr>
            <p:ph type="title"/>
          </p:nvPr>
        </p:nvSpPr>
        <p:spPr/>
        <p:txBody>
          <a:bodyPr/>
          <a:lstStyle/>
          <a:p>
            <a:r>
              <a:rPr lang="en-US" dirty="0"/>
              <a:t>Prevention Strategies</a:t>
            </a:r>
          </a:p>
        </p:txBody>
      </p:sp>
      <p:sp>
        <p:nvSpPr>
          <p:cNvPr id="3" name="Content Placeholder 2">
            <a:extLst>
              <a:ext uri="{FF2B5EF4-FFF2-40B4-BE49-F238E27FC236}">
                <a16:creationId xmlns:a16="http://schemas.microsoft.com/office/drawing/2014/main" id="{ABB85079-1990-8543-8674-5A5B94221593}"/>
              </a:ext>
            </a:extLst>
          </p:cNvPr>
          <p:cNvSpPr>
            <a:spLocks noGrp="1"/>
          </p:cNvSpPr>
          <p:nvPr>
            <p:ph idx="1"/>
          </p:nvPr>
        </p:nvSpPr>
        <p:spPr>
          <a:xfrm>
            <a:off x="2901951" y="864108"/>
            <a:ext cx="5486400" cy="5816092"/>
          </a:xfrm>
        </p:spPr>
        <p:txBody>
          <a:bodyPr>
            <a:normAutofit fontScale="92500"/>
          </a:bodyPr>
          <a:lstStyle/>
          <a:p>
            <a:r>
              <a:rPr lang="en-US" sz="2400" b="1" dirty="0"/>
              <a:t>HEALTH</a:t>
            </a:r>
            <a:r>
              <a:rPr lang="en-US" sz="2400" dirty="0"/>
              <a:t>:</a:t>
            </a:r>
          </a:p>
          <a:p>
            <a:pPr lvl="1">
              <a:spcBef>
                <a:spcPts val="600"/>
              </a:spcBef>
              <a:spcAft>
                <a:spcPts val="600"/>
              </a:spcAft>
            </a:pPr>
            <a:r>
              <a:rPr lang="en-US" sz="2000" dirty="0"/>
              <a:t>AmeriCorps Member Assistance Program (MAP) through America’s Service Commission</a:t>
            </a:r>
          </a:p>
          <a:p>
            <a:pPr lvl="1">
              <a:spcBef>
                <a:spcPts val="600"/>
              </a:spcBef>
              <a:spcAft>
                <a:spcPts val="600"/>
              </a:spcAft>
            </a:pPr>
            <a:r>
              <a:rPr lang="en-US" sz="2000" dirty="0"/>
              <a:t>Find doctors/ dentists in-network before you are sick</a:t>
            </a:r>
          </a:p>
          <a:p>
            <a:pPr lvl="1">
              <a:spcBef>
                <a:spcPts val="600"/>
              </a:spcBef>
              <a:spcAft>
                <a:spcPts val="600"/>
              </a:spcAft>
            </a:pPr>
            <a:r>
              <a:rPr lang="en-US" sz="2000" dirty="0"/>
              <a:t>Early Core Training : </a:t>
            </a:r>
          </a:p>
          <a:p>
            <a:pPr lvl="2">
              <a:spcBef>
                <a:spcPts val="600"/>
              </a:spcBef>
              <a:spcAft>
                <a:spcPts val="600"/>
              </a:spcAft>
            </a:pPr>
            <a:r>
              <a:rPr lang="en-US" sz="1800" dirty="0"/>
              <a:t>Top 7 ways to stay healthy in school environment</a:t>
            </a:r>
          </a:p>
          <a:p>
            <a:pPr lvl="2">
              <a:spcBef>
                <a:spcPts val="600"/>
              </a:spcBef>
              <a:spcAft>
                <a:spcPts val="600"/>
              </a:spcAft>
            </a:pPr>
            <a:r>
              <a:rPr lang="en-US" sz="1800" dirty="0"/>
              <a:t>Youth Mental Health First Aid</a:t>
            </a:r>
          </a:p>
          <a:p>
            <a:pPr lvl="1">
              <a:spcBef>
                <a:spcPts val="600"/>
              </a:spcBef>
              <a:spcAft>
                <a:spcPts val="600"/>
              </a:spcAft>
            </a:pPr>
            <a:r>
              <a:rPr lang="en-US" sz="2000" dirty="0"/>
              <a:t>Weekly Team Meetings</a:t>
            </a:r>
            <a:endParaRPr lang="en-US" sz="2200" dirty="0"/>
          </a:p>
          <a:p>
            <a:pPr lvl="2">
              <a:spcBef>
                <a:spcPts val="600"/>
              </a:spcBef>
              <a:spcAft>
                <a:spcPts val="600"/>
              </a:spcAft>
            </a:pPr>
            <a:r>
              <a:rPr lang="en-US" sz="1800" i="1" dirty="0"/>
              <a:t>Calm</a:t>
            </a:r>
            <a:r>
              <a:rPr lang="en-US" sz="1800" dirty="0"/>
              <a:t> &amp; </a:t>
            </a:r>
            <a:r>
              <a:rPr lang="en-US" sz="1800" i="1" dirty="0"/>
              <a:t>Headspace</a:t>
            </a:r>
            <a:r>
              <a:rPr lang="en-US" sz="1800" dirty="0"/>
              <a:t> Apps</a:t>
            </a:r>
          </a:p>
          <a:p>
            <a:pPr lvl="2">
              <a:spcBef>
                <a:spcPts val="600"/>
              </a:spcBef>
              <a:spcAft>
                <a:spcPts val="600"/>
              </a:spcAft>
            </a:pPr>
            <a:r>
              <a:rPr lang="en-US" sz="1800" dirty="0"/>
              <a:t>Walk &amp; Talk</a:t>
            </a:r>
          </a:p>
          <a:p>
            <a:pPr lvl="2">
              <a:spcBef>
                <a:spcPts val="600"/>
              </a:spcBef>
              <a:spcAft>
                <a:spcPts val="600"/>
              </a:spcAft>
            </a:pPr>
            <a:r>
              <a:rPr lang="en-US" sz="1800" dirty="0"/>
              <a:t>Self-Care: Yoga, Drum Circle, </a:t>
            </a:r>
            <a:r>
              <a:rPr lang="en-US" sz="1800" dirty="0" err="1"/>
              <a:t>Zuumba</a:t>
            </a:r>
            <a:endParaRPr lang="en-US" sz="1800" dirty="0"/>
          </a:p>
          <a:p>
            <a:pPr lvl="2">
              <a:spcBef>
                <a:spcPts val="600"/>
              </a:spcBef>
              <a:spcAft>
                <a:spcPts val="600"/>
              </a:spcAft>
            </a:pPr>
            <a:r>
              <a:rPr lang="en-US" sz="1800" dirty="0"/>
              <a:t>Members present on physical and mental/emotional health</a:t>
            </a:r>
          </a:p>
          <a:p>
            <a:pPr lvl="2">
              <a:spcBef>
                <a:spcPts val="600"/>
              </a:spcBef>
              <a:spcAft>
                <a:spcPts val="600"/>
              </a:spcAft>
            </a:pPr>
            <a:r>
              <a:rPr lang="en-US" sz="1800" dirty="0"/>
              <a:t>Presenter: 2</a:t>
            </a:r>
            <a:r>
              <a:rPr lang="en-US" sz="1800" baseline="30000" dirty="0"/>
              <a:t>nd</a:t>
            </a:r>
            <a:r>
              <a:rPr lang="en-US" sz="1800" dirty="0"/>
              <a:t> Hand Trauma and Mindfulness</a:t>
            </a:r>
            <a:endParaRPr lang="en-US" sz="1600" dirty="0"/>
          </a:p>
          <a:p>
            <a:endParaRPr lang="en-US" dirty="0"/>
          </a:p>
        </p:txBody>
      </p:sp>
    </p:spTree>
    <p:extLst>
      <p:ext uri="{BB962C8B-B14F-4D97-AF65-F5344CB8AC3E}">
        <p14:creationId xmlns:p14="http://schemas.microsoft.com/office/powerpoint/2010/main" val="290279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76ED-C6A3-CE47-8B15-62317389404F}"/>
              </a:ext>
            </a:extLst>
          </p:cNvPr>
          <p:cNvSpPr>
            <a:spLocks noGrp="1"/>
          </p:cNvSpPr>
          <p:nvPr>
            <p:ph type="title"/>
          </p:nvPr>
        </p:nvSpPr>
        <p:spPr/>
        <p:txBody>
          <a:bodyPr/>
          <a:lstStyle/>
          <a:p>
            <a:r>
              <a:rPr lang="en-US" dirty="0"/>
              <a:t>Prevention Strategies</a:t>
            </a:r>
          </a:p>
        </p:txBody>
      </p:sp>
      <p:sp>
        <p:nvSpPr>
          <p:cNvPr id="3" name="Content Placeholder 2">
            <a:extLst>
              <a:ext uri="{FF2B5EF4-FFF2-40B4-BE49-F238E27FC236}">
                <a16:creationId xmlns:a16="http://schemas.microsoft.com/office/drawing/2014/main" id="{172552E7-CEB4-A545-9C1F-1BD141C96D68}"/>
              </a:ext>
            </a:extLst>
          </p:cNvPr>
          <p:cNvSpPr>
            <a:spLocks noGrp="1"/>
          </p:cNvSpPr>
          <p:nvPr>
            <p:ph idx="1"/>
          </p:nvPr>
        </p:nvSpPr>
        <p:spPr/>
        <p:txBody>
          <a:bodyPr/>
          <a:lstStyle/>
          <a:p>
            <a:pPr marL="0" indent="0">
              <a:buNone/>
            </a:pPr>
            <a:r>
              <a:rPr lang="en-US" sz="2400" dirty="0"/>
              <a:t>PERSONAL:</a:t>
            </a:r>
          </a:p>
          <a:p>
            <a:r>
              <a:rPr lang="en-US" sz="2400" dirty="0"/>
              <a:t>AmeriCorps Member Assistance Program (MAP) through America’s Service Commission</a:t>
            </a:r>
          </a:p>
          <a:p>
            <a:pPr lvl="1">
              <a:spcBef>
                <a:spcPts val="600"/>
              </a:spcBef>
              <a:spcAft>
                <a:spcPts val="600"/>
              </a:spcAft>
            </a:pPr>
            <a:r>
              <a:rPr lang="en-US" sz="2200" dirty="0"/>
              <a:t>Just knowing its there helps!</a:t>
            </a:r>
          </a:p>
          <a:p>
            <a:pPr lvl="1">
              <a:spcBef>
                <a:spcPts val="600"/>
              </a:spcBef>
              <a:spcAft>
                <a:spcPts val="600"/>
              </a:spcAft>
            </a:pPr>
            <a:r>
              <a:rPr lang="en-US" sz="2200" dirty="0"/>
              <a:t>Give space/time to use the helpline in our office</a:t>
            </a:r>
          </a:p>
          <a:p>
            <a:r>
              <a:rPr lang="en-US" sz="2400" dirty="0"/>
              <a:t>Weekly team meetings</a:t>
            </a:r>
          </a:p>
          <a:p>
            <a:r>
              <a:rPr lang="en-US" sz="2400" dirty="0"/>
              <a:t>Gratitude and appreciation circles</a:t>
            </a:r>
          </a:p>
          <a:p>
            <a:r>
              <a:rPr lang="en-US" sz="2400" dirty="0"/>
              <a:t>Civic Reflection Series</a:t>
            </a:r>
          </a:p>
          <a:p>
            <a:endParaRPr lang="en-US" dirty="0"/>
          </a:p>
        </p:txBody>
      </p:sp>
    </p:spTree>
    <p:extLst>
      <p:ext uri="{BB962C8B-B14F-4D97-AF65-F5344CB8AC3E}">
        <p14:creationId xmlns:p14="http://schemas.microsoft.com/office/powerpoint/2010/main" val="266761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Monterey County United for Literacy – </a:t>
            </a:r>
            <a:br>
              <a:rPr lang="en-US" dirty="0"/>
            </a:br>
            <a:r>
              <a:rPr lang="en-US" dirty="0"/>
              <a:t/>
            </a:r>
            <a:br>
              <a:rPr lang="en-US" dirty="0"/>
            </a:br>
            <a:r>
              <a:rPr lang="en-US" dirty="0"/>
              <a:t>member support strategies</a:t>
            </a:r>
          </a:p>
        </p:txBody>
      </p:sp>
      <p:sp>
        <p:nvSpPr>
          <p:cNvPr id="3" name="Content Placeholder 2"/>
          <p:cNvSpPr>
            <a:spLocks noGrp="1"/>
          </p:cNvSpPr>
          <p:nvPr>
            <p:ph idx="1"/>
          </p:nvPr>
        </p:nvSpPr>
        <p:spPr>
          <a:xfrm>
            <a:off x="2694668" y="815724"/>
            <a:ext cx="5889624" cy="5078179"/>
          </a:xfrm>
        </p:spPr>
        <p:txBody>
          <a:bodyPr>
            <a:normAutofit fontScale="92500" lnSpcReduction="10000"/>
          </a:bodyPr>
          <a:lstStyle/>
          <a:p>
            <a:pPr marL="0" indent="0">
              <a:spcBef>
                <a:spcPts val="2400"/>
              </a:spcBef>
              <a:buNone/>
            </a:pPr>
            <a:r>
              <a:rPr lang="en-US" sz="3000" b="1" dirty="0"/>
              <a:t>Things that have worked for our program:</a:t>
            </a:r>
          </a:p>
          <a:p>
            <a:pPr marL="0" indent="0">
              <a:buNone/>
            </a:pPr>
            <a:r>
              <a:rPr lang="en-US" sz="2400" dirty="0"/>
              <a:t>AmeriCorps Member Assistance Program (MAP) through America’s Service Commission</a:t>
            </a:r>
          </a:p>
          <a:p>
            <a:pPr lvl="1">
              <a:spcBef>
                <a:spcPts val="600"/>
              </a:spcBef>
              <a:spcAft>
                <a:spcPts val="600"/>
              </a:spcAft>
            </a:pPr>
            <a:r>
              <a:rPr lang="en-US" sz="2200" dirty="0"/>
              <a:t>Just knowing it’s there helps!</a:t>
            </a:r>
          </a:p>
          <a:p>
            <a:pPr lvl="1">
              <a:spcBef>
                <a:spcPts val="600"/>
              </a:spcBef>
              <a:spcAft>
                <a:spcPts val="600"/>
              </a:spcAft>
            </a:pPr>
            <a:r>
              <a:rPr lang="en-US" sz="2200" dirty="0"/>
              <a:t>Give space/time to use the helpline in our office</a:t>
            </a:r>
          </a:p>
          <a:p>
            <a:pPr marL="0" indent="0">
              <a:buNone/>
            </a:pPr>
            <a:r>
              <a:rPr lang="en-US" sz="2400" i="1" dirty="0"/>
              <a:t>Calm</a:t>
            </a:r>
            <a:r>
              <a:rPr lang="en-US" sz="2400" dirty="0"/>
              <a:t> &amp; </a:t>
            </a:r>
            <a:r>
              <a:rPr lang="en-US" sz="2400" i="1" dirty="0"/>
              <a:t>Headspace</a:t>
            </a:r>
            <a:r>
              <a:rPr lang="en-US" sz="2400" dirty="0"/>
              <a:t> Apps</a:t>
            </a:r>
          </a:p>
          <a:p>
            <a:pPr marL="0" indent="0">
              <a:buNone/>
            </a:pPr>
            <a:r>
              <a:rPr lang="en-US" sz="2400" dirty="0"/>
              <a:t>Weekly team meetings</a:t>
            </a:r>
          </a:p>
          <a:p>
            <a:pPr marL="0" indent="0">
              <a:buNone/>
            </a:pPr>
            <a:r>
              <a:rPr lang="en-US" sz="2400" dirty="0"/>
              <a:t>Gratitude and appreciation circles</a:t>
            </a:r>
          </a:p>
          <a:p>
            <a:pPr marL="0" indent="0">
              <a:buNone/>
            </a:pPr>
            <a:r>
              <a:rPr lang="en-US" sz="2400" dirty="0"/>
              <a:t>Prevention strategies:</a:t>
            </a:r>
          </a:p>
          <a:p>
            <a:r>
              <a:rPr lang="en-US" sz="2400" dirty="0"/>
              <a:t>Enroll in </a:t>
            </a:r>
            <a:r>
              <a:rPr lang="en-US" sz="2400" dirty="0" err="1"/>
              <a:t>CalFresh</a:t>
            </a:r>
            <a:r>
              <a:rPr lang="en-US" sz="2400" dirty="0"/>
              <a:t>, healthcare, choose doctor/dentist, to be prepared for typical challenges</a:t>
            </a:r>
          </a:p>
          <a:p>
            <a:pPr>
              <a:spcBef>
                <a:spcPts val="2400"/>
              </a:spcBef>
            </a:pPr>
            <a:endParaRPr lang="en-US" sz="2400" dirty="0"/>
          </a:p>
        </p:txBody>
      </p:sp>
    </p:spTree>
    <p:extLst>
      <p:ext uri="{BB962C8B-B14F-4D97-AF65-F5344CB8AC3E}">
        <p14:creationId xmlns:p14="http://schemas.microsoft.com/office/powerpoint/2010/main" val="398920875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2458</TotalTime>
  <Words>936</Words>
  <Application>Microsoft Office PowerPoint</Application>
  <PresentationFormat>On-screen Show (4:3)</PresentationFormat>
  <Paragraphs>118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Wingdings</vt:lpstr>
      <vt:lpstr>Wingdings 2</vt:lpstr>
      <vt:lpstr>Frame</vt:lpstr>
      <vt:lpstr>Supporting Members Who Struggle     </vt:lpstr>
      <vt:lpstr>What we’ll cover</vt:lpstr>
      <vt:lpstr>Supporting Members Who Struggle     </vt:lpstr>
      <vt:lpstr>Kathleen Paranthaman</vt:lpstr>
      <vt:lpstr>Monterey County United for Literacy –   member support strategies</vt:lpstr>
      <vt:lpstr>Prevention Strategies</vt:lpstr>
      <vt:lpstr>Prevention Strategies</vt:lpstr>
      <vt:lpstr>Prevention Strategies</vt:lpstr>
      <vt:lpstr>Monterey County United for Literacy –   member support strategies</vt:lpstr>
      <vt:lpstr>Supporting Members</vt:lpstr>
      <vt:lpstr>CV Updates</vt:lpstr>
      <vt:lpstr>CV Updates</vt:lpstr>
      <vt:lpstr>CV Updates</vt:lpstr>
      <vt:lpstr>CV Updates</vt:lpstr>
      <vt:lpstr>CV Updates</vt:lpstr>
    </vt:vector>
  </TitlesOfParts>
  <Company>Governor's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Baltzley</dc:creator>
  <cp:lastModifiedBy>Robyn Fulton</cp:lastModifiedBy>
  <cp:revision>76</cp:revision>
  <cp:lastPrinted>2019-01-16T23:51:36Z</cp:lastPrinted>
  <dcterms:created xsi:type="dcterms:W3CDTF">2018-09-10T18:49:14Z</dcterms:created>
  <dcterms:modified xsi:type="dcterms:W3CDTF">2019-07-08T23:18:35Z</dcterms:modified>
</cp:coreProperties>
</file>